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60" r:id="rId5"/>
    <p:sldId id="261" r:id="rId6"/>
    <p:sldId id="279" r:id="rId7"/>
    <p:sldId id="282" r:id="rId8"/>
    <p:sldId id="283" r:id="rId9"/>
    <p:sldId id="284" r:id="rId10"/>
    <p:sldId id="285" r:id="rId11"/>
    <p:sldId id="291" r:id="rId12"/>
    <p:sldId id="292" r:id="rId13"/>
    <p:sldId id="287" r:id="rId14"/>
    <p:sldId id="293" r:id="rId15"/>
    <p:sldId id="294" r:id="rId16"/>
    <p:sldId id="288" r:id="rId17"/>
    <p:sldId id="289" r:id="rId18"/>
    <p:sldId id="290" r:id="rId19"/>
    <p:sldId id="295" r:id="rId20"/>
    <p:sldId id="296" r:id="rId21"/>
    <p:sldId id="297" r:id="rId22"/>
    <p:sldId id="298" r:id="rId23"/>
    <p:sldId id="275" r:id="rId24"/>
    <p:sldId id="27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6%87%89%E7%94%A8%E7%AF%87_%E5%AF%A6%E4%BD%9C%E7%B0%A1%E5%96%AE%E8%B3%87%E6%96%99%E8%99%95%E7%90%86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manipulation.html#%E6%96%87%E5%AD%97%E5%AD%97%E4%B8%B2%E8%99%95%E7%90%86" TargetMode="External"/><Relationship Id="rId2" Type="http://schemas.openxmlformats.org/officeDocument/2006/relationships/hyperlink" Target="https://tpemartin.github.io/NTPU-R-for-Data-Science/operationonvectorandlist.html#on-character-c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dyverse/lubridate" TargetMode="External"/><Relationship Id="rId4" Type="http://schemas.openxmlformats.org/officeDocument/2006/relationships/hyperlink" Target="https://github.com/tidyverse/string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se.tidyverse.org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應用篇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_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實作簡單資料處理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C115D-647C-46B4-85A1-E5C5A70F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33" y="1114427"/>
            <a:ext cx="11502336" cy="4629145"/>
          </a:xfrm>
        </p:spPr>
      </p:pic>
    </p:spTree>
    <p:extLst>
      <p:ext uri="{BB962C8B-B14F-4D97-AF65-F5344CB8AC3E}">
        <p14:creationId xmlns:p14="http://schemas.microsoft.com/office/powerpoint/2010/main" val="184828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2E99A-B20F-4C4E-8524-EA52940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新建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修改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轉換變項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FEE93-5DC6-4B0F-804B-BB5EB24E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2" y="1547446"/>
            <a:ext cx="11123524" cy="4712677"/>
          </a:xfrm>
        </p:spPr>
        <p:txBody>
          <a:bodyPr>
            <a:normAutofit/>
          </a:bodyPr>
          <a:lstStyle/>
          <a:p>
            <a:r>
              <a:rPr lang="zh-TW" altLang="en-US" dirty="0"/>
              <a:t>接著我們可以對變項進行一些修改，</a:t>
            </a:r>
          </a:p>
          <a:p>
            <a:r>
              <a:rPr lang="zh-TW" altLang="en-US" dirty="0"/>
              <a:t>以下僅列出部分方式，但同樣也有其他套件可以做到相同的資料清理</a:t>
            </a:r>
          </a:p>
          <a:p>
            <a:endParaRPr lang="zh-TW" altLang="en-US" dirty="0"/>
          </a:p>
          <a:p>
            <a:r>
              <a:rPr lang="zh-TW" altLang="en-US" dirty="0"/>
              <a:t>性別 </a:t>
            </a:r>
            <a:r>
              <a:rPr lang="en-US" altLang="zh-TW" dirty="0"/>
              <a:t>= sex</a:t>
            </a:r>
          </a:p>
          <a:p>
            <a:pPr lvl="1"/>
            <a:r>
              <a:rPr lang="zh-TW" altLang="en-US" dirty="0"/>
              <a:t> 原先</a:t>
            </a:r>
            <a:r>
              <a:rPr lang="en-US" altLang="zh-TW" dirty="0"/>
              <a:t>: 1 = </a:t>
            </a:r>
            <a:r>
              <a:rPr lang="zh-TW" altLang="en-US" dirty="0"/>
              <a:t>女 </a:t>
            </a:r>
            <a:r>
              <a:rPr lang="en-US" altLang="zh-TW" dirty="0"/>
              <a:t>2 = </a:t>
            </a:r>
            <a:r>
              <a:rPr lang="zh-TW" altLang="en-US" dirty="0"/>
              <a:t>男</a:t>
            </a:r>
          </a:p>
          <a:p>
            <a:pPr lvl="1"/>
            <a:r>
              <a:rPr lang="zh-TW" altLang="en-US" dirty="0"/>
              <a:t>修改成</a:t>
            </a:r>
            <a:r>
              <a:rPr lang="en-US" altLang="zh-TW" dirty="0"/>
              <a:t>: 0 = </a:t>
            </a:r>
            <a:r>
              <a:rPr lang="zh-TW" altLang="en-US" dirty="0"/>
              <a:t>男 </a:t>
            </a:r>
            <a:r>
              <a:rPr lang="en-US" altLang="zh-TW" dirty="0"/>
              <a:t>1 = </a:t>
            </a:r>
            <a:r>
              <a:rPr lang="zh-TW" altLang="en-US" dirty="0"/>
              <a:t>女</a:t>
            </a:r>
          </a:p>
          <a:p>
            <a:pPr lvl="2"/>
            <a:r>
              <a:rPr lang="zh-TW" altLang="en-US" dirty="0"/>
              <a:t>轉成類別變項</a:t>
            </a:r>
            <a:r>
              <a:rPr lang="en-US" altLang="zh-TW" dirty="0"/>
              <a:t>(factor)</a:t>
            </a:r>
            <a:r>
              <a:rPr lang="zh-TW" altLang="en-US" dirty="0"/>
              <a:t>並命名為</a:t>
            </a:r>
            <a:r>
              <a:rPr lang="en-US" altLang="zh-TW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95151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50F947D-10EE-418A-9059-7A59A82A7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%&gt;%: </a:t>
            </a:r>
            <a:r>
              <a:rPr lang="zh-TW" altLang="en-US" dirty="0"/>
              <a:t>管道控制</a:t>
            </a:r>
            <a:r>
              <a:rPr lang="en-US" altLang="zh-TW" dirty="0"/>
              <a:t>(pipe)</a:t>
            </a:r>
            <a:r>
              <a:rPr lang="zh-TW" altLang="en-US" dirty="0"/>
              <a:t>，將</a:t>
            </a:r>
            <a:r>
              <a:rPr lang="en-US" altLang="zh-TW" dirty="0"/>
              <a:t>R_practice_row2(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  <a:r>
              <a:rPr lang="zh-TW" altLang="en-US" dirty="0"/>
              <a:t>連結到</a:t>
            </a:r>
            <a:r>
              <a:rPr lang="en-US" altLang="zh-TW" dirty="0"/>
              <a:t>mutate()</a:t>
            </a:r>
            <a:r>
              <a:rPr lang="zh-TW" altLang="en-US" dirty="0"/>
              <a:t>函數</a:t>
            </a:r>
          </a:p>
          <a:p>
            <a:r>
              <a:rPr lang="en-US" altLang="zh-TW" dirty="0"/>
              <a:t>mutate(): </a:t>
            </a:r>
            <a:r>
              <a:rPr lang="en-US" altLang="zh-TW" dirty="0" err="1"/>
              <a:t>dplyr</a:t>
            </a:r>
            <a:r>
              <a:rPr lang="zh-TW" altLang="en-US" dirty="0"/>
              <a:t>套件中的</a:t>
            </a:r>
            <a:r>
              <a:rPr lang="en-US" altLang="zh-TW" dirty="0"/>
              <a:t>mutate()</a:t>
            </a:r>
            <a:r>
              <a:rPr lang="zh-TW" altLang="en-US" dirty="0"/>
              <a:t>代表創建</a:t>
            </a:r>
            <a:r>
              <a:rPr lang="en-US" altLang="zh-TW" dirty="0"/>
              <a:t>/</a:t>
            </a:r>
            <a:r>
              <a:rPr lang="zh-TW" altLang="en-US" dirty="0"/>
              <a:t>修改變項</a:t>
            </a:r>
          </a:p>
          <a:p>
            <a:r>
              <a:rPr lang="en-US" altLang="zh-TW" dirty="0" err="1"/>
              <a:t>case_match</a:t>
            </a:r>
            <a:r>
              <a:rPr lang="en-US" altLang="zh-TW" dirty="0"/>
              <a:t>: </a:t>
            </a:r>
            <a:r>
              <a:rPr lang="zh-TW" altLang="en-US" dirty="0"/>
              <a:t>將變項值重新編碼</a:t>
            </a:r>
          </a:p>
          <a:p>
            <a:r>
              <a:rPr lang="en-US" altLang="zh-TW" dirty="0"/>
              <a:t>transform: </a:t>
            </a:r>
            <a:r>
              <a:rPr lang="zh-TW" altLang="en-US" dirty="0"/>
              <a:t>轉換資料型態</a:t>
            </a:r>
          </a:p>
          <a:p>
            <a:r>
              <a:rPr lang="en-US" altLang="zh-TW" dirty="0"/>
              <a:t>factor: </a:t>
            </a:r>
            <a:r>
              <a:rPr lang="zh-TW" altLang="en-US" dirty="0"/>
              <a:t>將資料型態轉變成類別變項</a:t>
            </a:r>
            <a:r>
              <a:rPr lang="en-US" altLang="zh-TW" dirty="0"/>
              <a:t>(factor)</a:t>
            </a:r>
          </a:p>
        </p:txBody>
      </p:sp>
    </p:spTree>
    <p:extLst>
      <p:ext uri="{BB962C8B-B14F-4D97-AF65-F5344CB8AC3E}">
        <p14:creationId xmlns:p14="http://schemas.microsoft.com/office/powerpoint/2010/main" val="263550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2A5887-E609-40E3-A613-9DDDD441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22" y="326939"/>
            <a:ext cx="10801978" cy="6165936"/>
          </a:xfrm>
        </p:spPr>
      </p:pic>
    </p:spTree>
    <p:extLst>
      <p:ext uri="{BB962C8B-B14F-4D97-AF65-F5344CB8AC3E}">
        <p14:creationId xmlns:p14="http://schemas.microsoft.com/office/powerpoint/2010/main" val="93562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91C95-EBC2-4165-80D6-47A4AB91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74" y="308324"/>
            <a:ext cx="10184842" cy="4323966"/>
          </a:xfrm>
        </p:spPr>
        <p:txBody>
          <a:bodyPr/>
          <a:lstStyle/>
          <a:p>
            <a:r>
              <a:rPr lang="zh-TW" altLang="en-US" dirty="0"/>
              <a:t>居住地區 </a:t>
            </a:r>
            <a:r>
              <a:rPr lang="en-US" altLang="zh-TW" dirty="0"/>
              <a:t>= area</a:t>
            </a:r>
          </a:p>
          <a:p>
            <a:pPr lvl="1"/>
            <a:r>
              <a:rPr lang="zh-TW" altLang="en-US" dirty="0"/>
              <a:t>原先</a:t>
            </a:r>
            <a:r>
              <a:rPr lang="en-US" altLang="zh-TW" dirty="0"/>
              <a:t>: </a:t>
            </a:r>
            <a:r>
              <a:rPr lang="zh-TW" altLang="en-US" dirty="0"/>
              <a:t>文字變項</a:t>
            </a:r>
          </a:p>
          <a:p>
            <a:pPr lvl="1"/>
            <a:r>
              <a:rPr lang="zh-TW" altLang="en-US" dirty="0"/>
              <a:t>修改成數值變項</a:t>
            </a:r>
            <a:r>
              <a:rPr lang="en-US" altLang="zh-TW" dirty="0"/>
              <a:t>: 1 = </a:t>
            </a:r>
            <a:r>
              <a:rPr lang="zh-TW" altLang="en-US" dirty="0"/>
              <a:t>北區、</a:t>
            </a:r>
            <a:r>
              <a:rPr lang="en-US" altLang="zh-TW" dirty="0"/>
              <a:t>2 = </a:t>
            </a:r>
            <a:r>
              <a:rPr lang="zh-TW" altLang="en-US" dirty="0"/>
              <a:t>中區、</a:t>
            </a:r>
            <a:r>
              <a:rPr lang="en-US" altLang="zh-TW" dirty="0"/>
              <a:t>3 = </a:t>
            </a:r>
            <a:r>
              <a:rPr lang="zh-TW" altLang="en-US" dirty="0"/>
              <a:t>南區、</a:t>
            </a:r>
            <a:r>
              <a:rPr lang="en-US" altLang="zh-TW" dirty="0"/>
              <a:t>4 = </a:t>
            </a:r>
            <a:r>
              <a:rPr lang="zh-TW" altLang="en-US" dirty="0"/>
              <a:t>東區，並轉成類別變項</a:t>
            </a:r>
            <a:r>
              <a:rPr lang="en-US" altLang="zh-TW" dirty="0"/>
              <a:t>(factor)</a:t>
            </a:r>
            <a:r>
              <a:rPr lang="zh-TW" altLang="en-US" dirty="0"/>
              <a:t>並命名為</a:t>
            </a:r>
            <a:r>
              <a:rPr lang="en-US" altLang="zh-TW" dirty="0"/>
              <a:t>area_g4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964570-8A94-4266-A402-E358BB2D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68" y="1907974"/>
            <a:ext cx="8091823" cy="47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545C5-2CE2-4FF9-B39E-B952D695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031805"/>
            <a:ext cx="10515600" cy="1430041"/>
          </a:xfrm>
        </p:spPr>
        <p:txBody>
          <a:bodyPr/>
          <a:lstStyle/>
          <a:p>
            <a:r>
              <a:rPr lang="en-US" altLang="zh-TW" dirty="0"/>
              <a:t>bmi = bmi</a:t>
            </a:r>
          </a:p>
          <a:p>
            <a:pPr lvl="1"/>
            <a:r>
              <a:rPr lang="en-US" altLang="zh-TW" dirty="0"/>
              <a:t>bmi</a:t>
            </a:r>
            <a:r>
              <a:rPr lang="zh-TW" altLang="en-US" dirty="0"/>
              <a:t>計算方式</a:t>
            </a:r>
            <a:r>
              <a:rPr lang="en-US" altLang="zh-TW" dirty="0"/>
              <a:t>: </a:t>
            </a:r>
            <a:r>
              <a:rPr lang="zh-TW" altLang="en-US" dirty="0"/>
              <a:t>體重</a:t>
            </a:r>
            <a:r>
              <a:rPr lang="en-US" altLang="zh-TW" dirty="0"/>
              <a:t>(</a:t>
            </a:r>
            <a:r>
              <a:rPr lang="zh-TW" altLang="en-US" dirty="0"/>
              <a:t>公斤</a:t>
            </a:r>
            <a:r>
              <a:rPr lang="en-US" altLang="zh-TW" dirty="0"/>
              <a:t>)/</a:t>
            </a:r>
            <a:r>
              <a:rPr lang="zh-TW" altLang="en-US" dirty="0"/>
              <a:t>身高平方</a:t>
            </a:r>
            <a:r>
              <a:rPr lang="en-US" altLang="zh-TW" dirty="0"/>
              <a:t>(</a:t>
            </a:r>
            <a:r>
              <a:rPr lang="zh-TW" altLang="en-US" dirty="0"/>
              <a:t>公尺平方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bmi</a:t>
            </a:r>
            <a:r>
              <a:rPr lang="zh-TW" altLang="en-US" dirty="0"/>
              <a:t>計算公式建立新變項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BB6BE4-878F-4FD4-868E-65E2F4A4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1" y="3206794"/>
            <a:ext cx="10921025" cy="23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15A11-BD37-49B9-8F68-2A8327FBD299}"/>
              </a:ext>
            </a:extLst>
          </p:cNvPr>
          <p:cNvSpPr txBox="1">
            <a:spLocks/>
          </p:cNvSpPr>
          <p:nvPr/>
        </p:nvSpPr>
        <p:spPr>
          <a:xfrm>
            <a:off x="838200" y="733793"/>
            <a:ext cx="10515600" cy="102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塑身意願 </a:t>
            </a:r>
            <a:r>
              <a:rPr lang="en-US" altLang="zh-TW" dirty="0"/>
              <a:t>= fitness</a:t>
            </a:r>
          </a:p>
          <a:p>
            <a:pPr lvl="1"/>
            <a:r>
              <a:rPr lang="zh-TW" altLang="en-US" dirty="0"/>
              <a:t>原先是數值變項，轉成類別變項</a:t>
            </a:r>
            <a:r>
              <a:rPr lang="en-US" altLang="zh-TW" dirty="0"/>
              <a:t>(factor)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1E5C73-F7E2-4AF7-ABDF-9526E1F6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463"/>
            <a:ext cx="7793209" cy="235803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8057D3-3EF7-4567-B75A-F0068D37393F}"/>
              </a:ext>
            </a:extLst>
          </p:cNvPr>
          <p:cNvSpPr txBox="1"/>
          <p:nvPr/>
        </p:nvSpPr>
        <p:spPr>
          <a:xfrm>
            <a:off x="838200" y="438231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將不需要的欄位刪除</a:t>
            </a:r>
            <a:endParaRPr lang="zh-TW" altLang="en-US" sz="36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110751-FAC4-4523-9DC9-EE5FC239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8171"/>
            <a:ext cx="8859308" cy="11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將資料上標籤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另外除了剛剛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factor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有上值標籤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(labels)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，其實也有其他套件可以幫助數值變項上標籤，可以在呈現時更容易了解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可以先查看次數分配，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fitness(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塑身意願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是沒有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值標籤的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19FB11-AB3E-4C13-A23A-22AC9F2C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6591"/>
            <a:ext cx="4753021" cy="35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2" y="479145"/>
            <a:ext cx="45678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set_label</a:t>
            </a:r>
            <a:r>
              <a:rPr lang="en-US" altLang="zh-TW" dirty="0"/>
              <a:t>()</a:t>
            </a:r>
            <a:r>
              <a:rPr lang="zh-TW" altLang="en-US" dirty="0"/>
              <a:t>函數，貼上變項標籤</a:t>
            </a:r>
            <a:r>
              <a:rPr lang="en-US" altLang="zh-TW" dirty="0"/>
              <a:t>variable labels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08EB1E-82A6-424D-BC2B-2B8567C7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8" y="1860864"/>
            <a:ext cx="5196618" cy="461027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AA8961-EF95-45E0-92F9-F3E7C2FD6796}"/>
              </a:ext>
            </a:extLst>
          </p:cNvPr>
          <p:cNvSpPr txBox="1">
            <a:spLocks/>
          </p:cNvSpPr>
          <p:nvPr/>
        </p:nvSpPr>
        <p:spPr>
          <a:xfrm>
            <a:off x="6085951" y="479145"/>
            <a:ext cx="4567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set_labels</a:t>
            </a:r>
            <a:r>
              <a:rPr lang="en-US" altLang="zh-TW" dirty="0"/>
              <a:t>()</a:t>
            </a:r>
            <a:r>
              <a:rPr lang="zh-TW" altLang="en-US" dirty="0"/>
              <a:t>函數，貼上變項值標籤</a:t>
            </a:r>
            <a:r>
              <a:rPr lang="en-US" altLang="zh-TW" dirty="0"/>
              <a:t>value labels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F6BDC42-8FCE-4FA4-B169-CA25E97D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85" y="2339231"/>
            <a:ext cx="6172562" cy="1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1A116-A5DA-4D4B-A530-70312E38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再次查看次數分配可以看到有值標籤了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3F56C1-013E-492A-9E58-EE2733F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6589"/>
            <a:ext cx="5488493" cy="42519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7DA9D2-2B27-4A3D-9C23-8854C30F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5" y="2005688"/>
            <a:ext cx="5452100" cy="41137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9116AE-0E3C-4709-A471-5FC3CCC8B066}"/>
              </a:ext>
            </a:extLst>
          </p:cNvPr>
          <p:cNvSpPr/>
          <p:nvPr/>
        </p:nvSpPr>
        <p:spPr>
          <a:xfrm>
            <a:off x="7425731" y="4210259"/>
            <a:ext cx="713433" cy="150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75B00D-25F4-4089-9FF0-7ACFFF169FE0}"/>
              </a:ext>
            </a:extLst>
          </p:cNvPr>
          <p:cNvSpPr/>
          <p:nvPr/>
        </p:nvSpPr>
        <p:spPr>
          <a:xfrm>
            <a:off x="6561574" y="3165232"/>
            <a:ext cx="864157" cy="34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531B3-E46A-4D09-BDF3-072D2E16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應用篇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實作簡單資料處理</a:t>
            </a:r>
            <a:endParaRPr lang="zh-TW" altLang="en-US" dirty="0"/>
          </a:p>
          <a:p>
            <a:r>
              <a:rPr lang="zh-TW" altLang="en-US" dirty="0"/>
              <a:t>前置準備</a:t>
            </a:r>
          </a:p>
          <a:p>
            <a:r>
              <a:rPr lang="zh-TW" altLang="en-US" dirty="0"/>
              <a:t>設定不合理值</a:t>
            </a:r>
          </a:p>
          <a:p>
            <a:r>
              <a:rPr lang="zh-TW" altLang="en-US" dirty="0"/>
              <a:t>新建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轉換變項</a:t>
            </a:r>
          </a:p>
          <a:p>
            <a:r>
              <a:rPr lang="zh-TW" altLang="en-US" dirty="0"/>
              <a:t>遺漏值處理</a:t>
            </a:r>
          </a:p>
          <a:p>
            <a:r>
              <a:rPr lang="zh-TW" altLang="en-US" dirty="0"/>
              <a:t>其他處理</a:t>
            </a:r>
          </a:p>
          <a:p>
            <a:r>
              <a:rPr lang="zh-TW" altLang="en-US" dirty="0"/>
              <a:t>匯出資料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91BAD2-01F7-48B8-8E85-DC6EB46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78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37B82-CCA4-4D5D-B501-EE9EF7C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遺漏值處理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DF0B5-A2F7-4092-A285-3394524E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若將需要分析的變項都清理、創建</a:t>
            </a:r>
            <a:r>
              <a:rPr lang="en-US" altLang="zh-TW" dirty="0"/>
              <a:t>/</a:t>
            </a:r>
            <a:r>
              <a:rPr lang="zh-TW" altLang="en-US" dirty="0"/>
              <a:t>修改整理好後，不同的變項可能有不同數量的遺漏值，在此這些缺失值可能就會導致在分析上樣本數的差距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對於這些缺失值有很多種處理方式，在此只會介紹其中一種，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以下將所有有缺失的資料在分析時用</a:t>
            </a:r>
            <a:r>
              <a:rPr lang="en-US" altLang="zh-TW" dirty="0" err="1"/>
              <a:t>complete.cases</a:t>
            </a:r>
            <a:r>
              <a:rPr lang="zh-TW" altLang="en-US" dirty="0"/>
              <a:t>一併排除</a:t>
            </a:r>
          </a:p>
        </p:txBody>
      </p:sp>
    </p:spTree>
    <p:extLst>
      <p:ext uri="{BB962C8B-B14F-4D97-AF65-F5344CB8AC3E}">
        <p14:creationId xmlns:p14="http://schemas.microsoft.com/office/powerpoint/2010/main" val="283447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4DFA-EB06-431B-90E1-842CC3F7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9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/>
              <a:t>查看遺漏值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is.na(): </a:t>
            </a:r>
            <a:r>
              <a:rPr lang="zh-TW" altLang="en-US" dirty="0"/>
              <a:t>遺漏值的位置會顯示成</a:t>
            </a:r>
            <a:r>
              <a:rPr lang="en-US" altLang="zh-TW" dirty="0"/>
              <a:t>TRUE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7A5365-6E2C-4CB1-A564-39507E84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132"/>
            <a:ext cx="7200481" cy="39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E2204-CC1B-4E1B-AA53-83C1AD87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48"/>
            <a:ext cx="10515600" cy="639895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sum(is.na()): </a:t>
            </a:r>
            <a:r>
              <a:rPr lang="zh-TW" altLang="en-US" dirty="0"/>
              <a:t>計算遺漏值的數量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3600" dirty="0"/>
              <a:t>排除遺漏值</a:t>
            </a:r>
          </a:p>
          <a:p>
            <a:pPr marL="0" indent="0">
              <a:buNone/>
            </a:pPr>
            <a:r>
              <a:rPr lang="en-US" altLang="zh-TW" dirty="0" err="1"/>
              <a:t>complete.cases</a:t>
            </a:r>
            <a:r>
              <a:rPr lang="en-US" altLang="zh-TW" dirty="0"/>
              <a:t>: </a:t>
            </a:r>
            <a:r>
              <a:rPr lang="zh-TW" altLang="en-US" dirty="0"/>
              <a:t>將有遺漏的樣本直接刪除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0C817E-7B12-4318-9855-4FAD3DEF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81" y="1119497"/>
            <a:ext cx="4126523" cy="19045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719273-418A-4FB3-9528-BC6AACDB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4612"/>
            <a:ext cx="9883391" cy="11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7BB24-4377-4612-8AC7-759383D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其他處理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13BBA-98FC-4082-8725-0D3CD4B3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690688"/>
            <a:ext cx="10902461" cy="4876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除了上述所說的清理方式，實務上可能還會碰到其他類型需要較複雜處理的資料，以及其他方式的清理，以下列出兩個常見處理的資料型態，有需要者可再進一步查看，當然也有蠻多部分可能是講義所沒有列出，若有碰到再自行上網查找相關方法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字串處理</a:t>
            </a:r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除了上述簡單介紹的對於「數值」資料的處理，另外也有針對「字串」資料的處理，但這部分較複雜，有興趣者至以下連結參考，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3</a:t>
            </a:r>
            <a:endParaRPr lang="en-US" altLang="zh-TW" b="0" i="0" u="none" strike="noStrike" dirty="0">
              <a:solidFill>
                <a:srgbClr val="4183C4"/>
              </a:solidFill>
              <a:effectLst/>
              <a:latin typeface="Helvetica Neue"/>
            </a:endParaRPr>
          </a:p>
          <a:p>
            <a:pPr lvl="1"/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時間資料處理</a:t>
            </a:r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有時資料也會包括時間形式的數據，而</a:t>
            </a:r>
            <a:r>
              <a:rPr lang="en-US" altLang="zh-TW" b="0" i="0" u="none" strike="noStrike" dirty="0" err="1">
                <a:solidFill>
                  <a:srgbClr val="4183C4"/>
                </a:solidFill>
                <a:effectLst/>
                <a:latin typeface="Helvetica Neue"/>
                <a:hlinkClick r:id="rId5"/>
              </a:rPr>
              <a:t>lubridate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就是專門處理時間數據的套件，有興趣者有可以自行參考</a:t>
            </a:r>
            <a:endParaRPr lang="zh-TW" alt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TW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791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CFAEF-397B-4BEE-A79F-5375A5FA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匯出資料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99E3A-40F8-499E-9D53-51086B25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最後我們需要將資料輸出以便後續分析或保存，前一章節有介紹過如何輸出資料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在此，當我們資料清理好後，可能之後還需要做進一步的分析，但若並不是在同一時間來做或需換個檔案來寫分析時，可以將處理好的檔案先暫時存成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rds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檔案，以便之後繼續在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語言使用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若整理好也可以存成其他格式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DEC5B9-4E9D-46C3-AD06-6478E15A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8397"/>
            <a:ext cx="7740013" cy="14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4" y="40359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接下來會使用「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R_practice_row.csv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」的檔案，來繼續示範資料的初步清理與整理，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(R_practice_row.csv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是尚未清理的檔案，存在不合理值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R_practice_new.csv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是已經清理好的檔案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以下為檔案簡略的變項描述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A5C9ED-29FE-45D5-822F-FD82A39D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5" y="3429000"/>
            <a:ext cx="644707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前置準備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8333" cy="5032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讀取需要使用套件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以下為資處常使用的套件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大部分的資處會使用到一個整合性的套件</a:t>
            </a:r>
            <a:r>
              <a:rPr lang="en-US" altLang="zh-TW" b="0" i="0" u="none" strike="noStrike" dirty="0" err="1">
                <a:solidFill>
                  <a:srgbClr val="4183C4"/>
                </a:solidFill>
                <a:effectLst/>
                <a:latin typeface="Helvetica Neue"/>
                <a:hlinkClick r:id="rId3"/>
              </a:rPr>
              <a:t>tidyverse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上述連結點進去後，可以根據不同套件的連結查看套件的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cheatsheet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其功能非常強大，在此只會簡單介紹關於資處的部分內容，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B51C6-714B-4208-8A28-DC30BB77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533" y="1742675"/>
            <a:ext cx="5301014" cy="3955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5" y="398759"/>
            <a:ext cx="10515600" cy="10080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在接續下面分析前請先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library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以下套件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F8092B6-28DB-4702-A95B-46F7E058B305}"/>
              </a:ext>
            </a:extLst>
          </p:cNvPr>
          <p:cNvSpPr txBox="1">
            <a:spLocks/>
          </p:cNvSpPr>
          <p:nvPr/>
        </p:nvSpPr>
        <p:spPr>
          <a:xfrm>
            <a:off x="687475" y="4344145"/>
            <a:ext cx="10515600" cy="221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接下來關於資料清理的部分，並不會特別單一仔細的講解，而是會使用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簡單的實際例子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來呈現，並適時補充一點額外的解釋，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當然由於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語言的功能強大有很多套件，也持續在整合並強化，下面介紹的資料清理可能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不會是唯一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的方式，也不一定是最有效率方式，但仍可以稍微參考。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C752C9-ABBB-4DF8-9F0F-9D79E400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25" y="988832"/>
            <a:ext cx="7059805" cy="3050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599726"/>
            <a:ext cx="4447234" cy="3469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設定工作路徑</a:t>
            </a:r>
            <a:endParaRPr lang="en-US" altLang="zh-TW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讀取檔案</a:t>
            </a: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讀取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/>
              </a:rPr>
              <a:t>R_practice_row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或用點選方式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C98F56-EE31-4519-BB33-3783A555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84" y="430169"/>
            <a:ext cx="3502441" cy="8057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2D3B13-5720-42BB-BBA6-1DFA1F9F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84" y="1822286"/>
            <a:ext cx="6645699" cy="22472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69DDA5-720B-40A6-BA62-FE835A85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02" y="5538691"/>
            <a:ext cx="10369996" cy="11678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65EF73E-EF55-4DCD-9406-5E8F366E8287}"/>
              </a:ext>
            </a:extLst>
          </p:cNvPr>
          <p:cNvSpPr txBox="1"/>
          <p:nvPr/>
        </p:nvSpPr>
        <p:spPr>
          <a:xfrm>
            <a:off x="767861" y="4084049"/>
            <a:ext cx="417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選取需要的變項到「新」的資料檔中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DF81EC-7F20-41B9-B848-EF34895C6E14}"/>
              </a:ext>
            </a:extLst>
          </p:cNvPr>
          <p:cNvSpPr txBox="1"/>
          <p:nvPr/>
        </p:nvSpPr>
        <p:spPr>
          <a:xfrm>
            <a:off x="4785527" y="4480971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在此因為都要分析，但為了示範，因此全部都列上去，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複製到新的資料檔是為了不更改最初的資料。</a:t>
            </a:r>
            <a:endParaRPr lang="en-US" altLang="zh-TW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650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3438-65CB-4E92-B148-70E3EDC9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瀏覽資料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817"/>
            <a:ext cx="11353800" cy="105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查看變項初步分配，來檢查是否有不合理值或缺失值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以下指令都還有各自呈現的細節可以調整，可自行查看該指令的</a:t>
            </a:r>
            <a:r>
              <a:rPr lang="en-US" altLang="zh-TW" dirty="0"/>
              <a:t>help)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36F337-E594-4EE4-BE55-D631A93B0B48}"/>
              </a:ext>
            </a:extLst>
          </p:cNvPr>
          <p:cNvSpPr txBox="1"/>
          <p:nvPr/>
        </p:nvSpPr>
        <p:spPr>
          <a:xfrm>
            <a:off x="705897" y="2872100"/>
            <a:ext cx="4740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800" dirty="0"/>
              <a:t>使用</a:t>
            </a:r>
            <a:r>
              <a:rPr lang="en-US" altLang="zh-TW" sz="2800" dirty="0"/>
              <a:t>table()</a:t>
            </a:r>
            <a:r>
              <a:rPr lang="zh-TW" altLang="en-US" sz="2800" dirty="0"/>
              <a:t>函數初步查看次數分配</a:t>
            </a:r>
            <a:r>
              <a:rPr lang="en-US" altLang="zh-TW" sz="2800" dirty="0"/>
              <a:t>(</a:t>
            </a:r>
            <a:r>
              <a:rPr lang="zh-TW" altLang="en-US" sz="2800" dirty="0"/>
              <a:t>以</a:t>
            </a:r>
            <a:r>
              <a:rPr lang="en-US" altLang="zh-TW" sz="2800" dirty="0"/>
              <a:t>sex</a:t>
            </a:r>
            <a:r>
              <a:rPr lang="zh-TW" altLang="en-US" sz="2800" dirty="0"/>
              <a:t>性別為例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err="1"/>
              <a:t>useNA</a:t>
            </a:r>
            <a:r>
              <a:rPr lang="en-US" altLang="zh-TW" sz="2800" dirty="0"/>
              <a:t> </a:t>
            </a:r>
            <a:r>
              <a:rPr lang="zh-TW" altLang="en-US" sz="2800" dirty="0"/>
              <a:t>是設定列出是否有</a:t>
            </a:r>
            <a:r>
              <a:rPr lang="en-US" altLang="zh-TW" sz="2800" dirty="0"/>
              <a:t>NA)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10836B-AE96-4B7A-A537-86E37B7B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0" y="4468544"/>
            <a:ext cx="5494590" cy="19573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C8A585-A8EE-4F3C-AE24-9253C0020F7D}"/>
              </a:ext>
            </a:extLst>
          </p:cNvPr>
          <p:cNvSpPr txBox="1"/>
          <p:nvPr/>
        </p:nvSpPr>
        <p:spPr>
          <a:xfrm>
            <a:off x="6515099" y="2736502"/>
            <a:ext cx="4740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 err="1"/>
              <a:t>frq</a:t>
            </a:r>
            <a:r>
              <a:rPr lang="en-US" altLang="zh-TW" sz="2800" dirty="0"/>
              <a:t>()</a:t>
            </a:r>
            <a:r>
              <a:rPr lang="zh-TW" altLang="en-US" sz="2800" dirty="0"/>
              <a:t>函數呈現更多內容的次數分配表與簡單描述統計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FAF522F-6743-4DEA-898C-6C125F9B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26" y="3690609"/>
            <a:ext cx="3689879" cy="3103359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2576511D-01DE-4FCE-9828-BBB05DBC3BBB}"/>
              </a:ext>
            </a:extLst>
          </p:cNvPr>
          <p:cNvSpPr/>
          <p:nvPr/>
        </p:nvSpPr>
        <p:spPr>
          <a:xfrm>
            <a:off x="2039815" y="5777802"/>
            <a:ext cx="261258" cy="231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2F5AFD4-F2B1-4F67-8B35-614652BC7CCC}"/>
              </a:ext>
            </a:extLst>
          </p:cNvPr>
          <p:cNvSpPr/>
          <p:nvPr/>
        </p:nvSpPr>
        <p:spPr>
          <a:xfrm>
            <a:off x="7432051" y="6261763"/>
            <a:ext cx="261258" cy="231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0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850934"/>
            <a:ext cx="10515600" cy="48062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上述結果我們可以得知，選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女生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的總共有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57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人，佔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51.82%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男生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的總共有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人，佔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47.27%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，顯示這份資料女生稍微點一點，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但另外可以看到，還有一個「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」的值，回去看一開始的變項描述也沒有出現這個值，因此可以判斷「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」很有可能是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不合理的值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，不應該出現在性別的變項當中，下一步則是要來處理這個不合理值。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我們可以看到，瀏覽資料的其中一個重要的目的，就是查看資料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是否有不合理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的地方。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15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設定不合理值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資料可能會有一些不合理的值，或是像上述「性別變項中回答</a:t>
            </a:r>
            <a:r>
              <a:rPr lang="en-US" altLang="zh-TW" dirty="0"/>
              <a:t>22</a:t>
            </a:r>
            <a:r>
              <a:rPr lang="zh-TW" altLang="en-US" dirty="0"/>
              <a:t>」，在分析上會當作遺漏值處理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  <a:r>
              <a:rPr lang="zh-TW" altLang="en-US" dirty="0"/>
              <a:t>語言的遺漏值是以</a:t>
            </a:r>
            <a:r>
              <a:rPr lang="en-US" altLang="zh-TW" dirty="0"/>
              <a:t>NA</a:t>
            </a:r>
            <a:r>
              <a:rPr lang="zh-TW" altLang="en-US" dirty="0"/>
              <a:t>表示，但可以進一部細分成數值型的遺漏值</a:t>
            </a:r>
            <a:r>
              <a:rPr lang="en-US" altLang="zh-TW" dirty="0" err="1"/>
              <a:t>NA_integer</a:t>
            </a:r>
            <a:r>
              <a:rPr lang="en-US" altLang="zh-TW" dirty="0"/>
              <a:t>_</a:t>
            </a:r>
            <a:r>
              <a:rPr lang="zh-TW" altLang="en-US" dirty="0"/>
              <a:t>或是字串型的遺漏值</a:t>
            </a:r>
            <a:r>
              <a:rPr lang="en-US" altLang="zh-TW" dirty="0" err="1"/>
              <a:t>NA_character</a:t>
            </a:r>
            <a:r>
              <a:rPr lang="en-US" altLang="zh-TW" dirty="0"/>
              <a:t>_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以下僅列出部分方式，但同樣也有其他套件可以做到相同的設定遺漏值</a:t>
            </a:r>
          </a:p>
          <a:p>
            <a:pPr marL="0" indent="0">
              <a:buNone/>
            </a:pPr>
            <a:r>
              <a:rPr lang="zh-TW" altLang="en-US" dirty="0"/>
              <a:t>目標是按照瀏覽檔案的覺得是不合理的值，將這些值的都當</a:t>
            </a:r>
            <a:r>
              <a:rPr lang="en-US" altLang="zh-TW" dirty="0"/>
              <a:t>NA</a:t>
            </a:r>
            <a:r>
              <a:rPr lang="zh-TW" altLang="en-US" dirty="0"/>
              <a:t>處理，並回傳到新的</a:t>
            </a:r>
            <a:r>
              <a:rPr lang="en-US" altLang="zh-TW" dirty="0"/>
              <a:t>data frameR_practice_row2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564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1926</Words>
  <Application>Microsoft Office PowerPoint</Application>
  <PresentationFormat>寬螢幕</PresentationFormat>
  <Paragraphs>105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Helvetica Neue</vt:lpstr>
      <vt:lpstr>Arial</vt:lpstr>
      <vt:lpstr>Calibri</vt:lpstr>
      <vt:lpstr>Calibri Light</vt:lpstr>
      <vt:lpstr>Office 佈景主題</vt:lpstr>
      <vt:lpstr>應用篇_實作簡單資料處理</vt:lpstr>
      <vt:lpstr>大綱(教材主題)</vt:lpstr>
      <vt:lpstr>PowerPoint 簡報</vt:lpstr>
      <vt:lpstr>前置準備</vt:lpstr>
      <vt:lpstr>PowerPoint 簡報</vt:lpstr>
      <vt:lpstr>PowerPoint 簡報</vt:lpstr>
      <vt:lpstr>瀏覽資料</vt:lpstr>
      <vt:lpstr>PowerPoint 簡報</vt:lpstr>
      <vt:lpstr>設定不合理值</vt:lpstr>
      <vt:lpstr>PowerPoint 簡報</vt:lpstr>
      <vt:lpstr>新建/修改/轉換變項</vt:lpstr>
      <vt:lpstr>PowerPoint 簡報</vt:lpstr>
      <vt:lpstr>PowerPoint 簡報</vt:lpstr>
      <vt:lpstr>PowerPoint 簡報</vt:lpstr>
      <vt:lpstr>PowerPoint 簡報</vt:lpstr>
      <vt:lpstr>PowerPoint 簡報</vt:lpstr>
      <vt:lpstr>將資料上標籤</vt:lpstr>
      <vt:lpstr>PowerPoint 簡報</vt:lpstr>
      <vt:lpstr>PowerPoint 簡報</vt:lpstr>
      <vt:lpstr>遺漏值處理</vt:lpstr>
      <vt:lpstr>PowerPoint 簡報</vt:lpstr>
      <vt:lpstr>PowerPoint 簡報</vt:lpstr>
      <vt:lpstr>其他處理</vt:lpstr>
      <vt:lpstr>匯出資料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16</cp:revision>
  <dcterms:created xsi:type="dcterms:W3CDTF">2023-06-13T04:45:03Z</dcterms:created>
  <dcterms:modified xsi:type="dcterms:W3CDTF">2023-08-20T16:48:14Z</dcterms:modified>
</cp:coreProperties>
</file>