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86" r:id="rId11"/>
    <p:sldId id="292" r:id="rId12"/>
    <p:sldId id="293" r:id="rId13"/>
    <p:sldId id="294" r:id="rId14"/>
    <p:sldId id="287" r:id="rId15"/>
    <p:sldId id="288" r:id="rId16"/>
    <p:sldId id="289" r:id="rId17"/>
    <p:sldId id="295" r:id="rId18"/>
    <p:sldId id="296" r:id="rId19"/>
    <p:sldId id="297" r:id="rId20"/>
    <p:sldId id="290" r:id="rId21"/>
    <p:sldId id="298" r:id="rId22"/>
    <p:sldId id="299" r:id="rId23"/>
    <p:sldId id="302" r:id="rId24"/>
    <p:sldId id="300" r:id="rId25"/>
    <p:sldId id="301" r:id="rId26"/>
    <p:sldId id="303" r:id="rId27"/>
    <p:sldId id="304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284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B10C37-0A62-47CD-823F-7249C7738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EB0598-C28E-47F0-AC88-7E3F83A83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D6A2E4-4DF4-4531-9A0B-8764BEB1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9095DA-5860-452A-8BD5-9146065C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97EDD4-5DB4-4100-B16C-D8E71C0B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19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DF370-E1DE-4B73-9F57-1A87B37D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920CCD-9DF4-4BB0-85C5-16195CB48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98756D-978D-4EBE-842F-1734FB90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4F1032-A39C-46F3-B5D6-4526F224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90E14B-DCA3-40BB-80BE-CBF7F98C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18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A17FDF3-240F-4D0E-B0BA-E7A061133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7755CE-9051-4000-97D4-4A9107FA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1F122B-8EE0-44D1-801E-299C7580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68EE24-FFD1-47EC-983F-2F197FD4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AB946D-5632-4E06-8E7A-6BCDC389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61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66817-345A-4602-9784-FE1EA58B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42C95F-14C0-4980-8F86-4006314D6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8D437E-F17D-4168-9244-03047B55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D5766C-D448-4549-8946-48CF2E89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3F17C-3EB2-484A-819E-9A9E5900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75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FBB9AD-15F0-4597-AAF9-FB14F576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C30B1C-275F-466B-9E70-94BECBEBF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C7619E-B581-4E00-B6E5-5987FDB5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13612D-9029-41D8-A419-0DAE8A0F4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AA825D-7C7B-4B9A-A6DA-4361FC14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8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2B1001-EA3B-4E52-A7AB-D6A2A22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7C937F-72FF-44CC-8160-4120B757C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A72E3A-A9AC-495A-B3CD-E8DF8300F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F00295-3B00-460B-A263-7C854ACF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A9AE92-EBCD-41EF-9156-007C2E34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8CECEB-3019-4A59-A76B-3DC71104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15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AE117-C2FE-487C-B955-9AD1FB51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A6F61E-48FF-435C-BBB3-C7B42D1F1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DC36B0-E7B9-4429-817F-650D00039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269B5C-D9F9-4032-9D34-6863591DC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33D3AA5-02D1-4DD9-AE80-4E7B41587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6F32111-E2C4-4815-B2AD-F5E3C0D3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682024D-9F01-4A75-9B93-259C5D19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93A8328-C251-424C-BE66-21811D27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95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175C49-275F-4A49-9D3A-347C14C0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6274AC8-5037-48CD-8D44-F47604A3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33BA56-BAD3-4A62-AC16-137A23A0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2C33494-508D-4CF3-B7A0-E1A84113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10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0F59BC0-F6AC-435D-884E-44F59914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5AB79E-8B4B-40D6-AFAC-82718456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BEAF1F-AB8C-4A12-BF35-941B907D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83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7E177A-4360-4785-86AC-4017CE5D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3F1190-9AE7-45FD-B36A-A207C34B8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FB924CF-EFA7-4761-8EBD-6CCEE5B66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3908D0-4868-4E0A-BAA0-2E81E73A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B8948A-6A44-405A-9B14-3F9FB8D6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D1908E-AEDC-4B06-8407-38AEEFD5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37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17866-8E57-414B-B053-60DE9D47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B6C56D-9D82-4FD7-886B-C7F10A2DE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E7827A-01AE-4025-8AD8-B76576F39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635C0A-9B23-4C9E-A3F2-49F44065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31D94B-2DB2-408E-BA4D-DC774142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BAD1A6-13F8-4AA8-A3C1-AA734431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24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63C18FC-3884-4C8C-9CC1-13B34B12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B263BE-5119-463D-B2BB-90FE991A8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DD503-8720-4726-9120-21E1836D7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9D47F-9350-4D75-8BE7-C25999CDD34D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DBB155-65A1-4CBA-B9A9-1EA68E535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F863C0-C114-41D6-938A-4A419BB2E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81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qbiexyz.github.io/R-for-NGO/%E6%87%89%E7%94%A8%E7%AF%87_%E6%8E%A2%E7%B4%A2%E6%80%A7%E8%B3%87%E6%96%99%E5%88%86%E6%9E%90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ijutseng.github.io/DataScienceRBook/eda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hyperlink" Target="https://www.math.pku.edu.cn/teachers/lidf/docs/Rbook/html/_Rbook/stat-eda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hyperlink" Target="https://yijutseng.github.io/DataScienceRBook/eda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yijutseng.github.io/DataScienceRBook/vis.html#ggplot2%E5%9C%B0%E5%9C%96" TargetMode="External"/><Relationship Id="rId3" Type="http://schemas.openxmlformats.org/officeDocument/2006/relationships/hyperlink" Target="https://github.com/rstudio/cheatsheets/blob/main/data-visualization.pdf" TargetMode="External"/><Relationship Id="rId7" Type="http://schemas.openxmlformats.org/officeDocument/2006/relationships/hyperlink" Target="https://r-graph-gallery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hyperlink" Target="https://www.math.pku.edu.cn/teachers/lidf/docs/Rbook/html/_Rbook/ggplot2.html" TargetMode="External"/><Relationship Id="rId5" Type="http://schemas.openxmlformats.org/officeDocument/2006/relationships/hyperlink" Target="https://yijutseng.github.io/DataScienceRBook/vis.html" TargetMode="External"/><Relationship Id="rId4" Type="http://schemas.openxmlformats.org/officeDocument/2006/relationships/hyperlink" Target="https://ggplot2.tidyverse.org/" TargetMode="External"/><Relationship Id="rId9" Type="http://schemas.openxmlformats.org/officeDocument/2006/relationships/hyperlink" Target="https://yijutseng.github.io/DataScienceRBook/InteractiveGraphic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.pku.edu.cn/teachers/lidf/docs/Rbook/html/_Rbook/ggplot2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hyperlink" Target="https://github.com/rstudio/cheatsheets/blob/main/data-visualization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309FA-0BB5-4B75-9C6C-4F2C6DD2E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應用篇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Helvetica Neue"/>
              </a:rPr>
              <a:t>_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探索性資料分析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C46B97-E7D8-47EF-8A5B-FD32757D1E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254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4B37CE-1603-4C07-9B06-E0C9A3BDE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895" y="579630"/>
            <a:ext cx="10515600" cy="130946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第一個表整理出資料名稱、樣本數、變項數、以及幾個類別</a:t>
            </a:r>
            <a:r>
              <a:rPr lang="en-US" altLang="zh-TW" dirty="0"/>
              <a:t>/</a:t>
            </a:r>
            <a:r>
              <a:rPr lang="zh-TW" altLang="en-US" dirty="0"/>
              <a:t>數值變項</a:t>
            </a: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1519C7F-96AE-4F3B-8DB0-0105DD177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934" y="1522692"/>
            <a:ext cx="6007905" cy="49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51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4B37CE-1603-4C07-9B06-E0C9A3BDE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895" y="579630"/>
            <a:ext cx="10515600" cy="130946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第二個整理出</a:t>
            </a:r>
            <a:r>
              <a:rPr lang="zh-TW" altLang="en-US" b="1" dirty="0"/>
              <a:t>類別變項</a:t>
            </a:r>
            <a:r>
              <a:rPr lang="zh-TW" altLang="en-US" dirty="0"/>
              <a:t>的資訊、包括遺漏值、樣本數、幾個類別與類別的資訊</a:t>
            </a:r>
          </a:p>
          <a:p>
            <a:pPr lvl="1"/>
            <a:r>
              <a:rPr lang="en-US" altLang="zh-TW" dirty="0"/>
              <a:t>female(</a:t>
            </a:r>
            <a:r>
              <a:rPr lang="zh-TW" altLang="en-US" dirty="0"/>
              <a:t>性別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area_g4(</a:t>
            </a:r>
            <a:r>
              <a:rPr lang="zh-TW" altLang="en-US" dirty="0"/>
              <a:t>居住地區四類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fitness(</a:t>
            </a:r>
            <a:r>
              <a:rPr lang="zh-TW" altLang="en-US" dirty="0"/>
              <a:t>有無塑身意願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C4A4F1-3C66-4326-890E-AB9214292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872" y="2183728"/>
            <a:ext cx="7886109" cy="431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08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4B37CE-1603-4C07-9B06-E0C9A3BDE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895" y="579630"/>
            <a:ext cx="10515600" cy="130946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第三個整理出</a:t>
            </a:r>
            <a:r>
              <a:rPr lang="zh-TW" altLang="en-US" b="1" dirty="0"/>
              <a:t>數值變項</a:t>
            </a:r>
            <a:r>
              <a:rPr lang="zh-TW" altLang="en-US" dirty="0"/>
              <a:t>的資訊、包括遺漏值、數值變項的初步描述資訊</a:t>
            </a:r>
          </a:p>
          <a:p>
            <a:pPr lvl="1"/>
            <a:r>
              <a:rPr lang="en-US" altLang="zh-TW" dirty="0"/>
              <a:t>age(</a:t>
            </a:r>
            <a:r>
              <a:rPr lang="zh-TW" altLang="en-US" dirty="0"/>
              <a:t>年齡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 err="1"/>
              <a:t>bmi</a:t>
            </a:r>
            <a:r>
              <a:rPr lang="zh-TW" altLang="en-US" dirty="0"/>
              <a:t>、</a:t>
            </a:r>
            <a:r>
              <a:rPr lang="en-US" altLang="zh-TW" dirty="0"/>
              <a:t>score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0D62B96-CCE1-4655-A648-93B409BEA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71" y="2436288"/>
            <a:ext cx="9300382" cy="347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58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6D6BBE-530B-4E09-BD51-F00F92AB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單一類別變項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7564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B21679-9171-4824-8C3C-960686EB8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91" y="629871"/>
            <a:ext cx="10515600" cy="555834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以性別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(female)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為例，呈現男女性的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次數分配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16248C1-9F51-4149-8C48-30A73052772F}"/>
              </a:ext>
            </a:extLst>
          </p:cNvPr>
          <p:cNvSpPr txBox="1"/>
          <p:nvPr/>
        </p:nvSpPr>
        <p:spPr>
          <a:xfrm>
            <a:off x="746091" y="1395299"/>
            <a:ext cx="31325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使用直接計算方式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7499590-1600-49EB-8BD7-9D3D4057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07" y="2159604"/>
            <a:ext cx="4100721" cy="330309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3F8B7D-B0B6-480B-9AE3-4BAB3A6B1A39}"/>
              </a:ext>
            </a:extLst>
          </p:cNvPr>
          <p:cNvSpPr txBox="1"/>
          <p:nvPr/>
        </p:nvSpPr>
        <p:spPr>
          <a:xfrm>
            <a:off x="7063683" y="1395299"/>
            <a:ext cx="26904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/>
              <a:t>使用</a:t>
            </a:r>
            <a:r>
              <a:rPr lang="en-US" altLang="zh-TW" sz="2800" dirty="0"/>
              <a:t>table()</a:t>
            </a:r>
            <a:r>
              <a:rPr lang="zh-TW" altLang="en-US" sz="2800" dirty="0"/>
              <a:t>函數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214E1F27-76FF-4716-B4D2-EE2840A184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90"/>
          <a:stretch/>
        </p:blipFill>
        <p:spPr>
          <a:xfrm>
            <a:off x="7217074" y="2018827"/>
            <a:ext cx="3436844" cy="4539251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CEF9636C-17C8-4F03-A376-C9EDBB02C173}"/>
              </a:ext>
            </a:extLst>
          </p:cNvPr>
          <p:cNvSpPr txBox="1"/>
          <p:nvPr/>
        </p:nvSpPr>
        <p:spPr>
          <a:xfrm>
            <a:off x="123093" y="5703786"/>
            <a:ext cx="64080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可以看到男性的樣本為</a:t>
            </a:r>
            <a:r>
              <a:rPr lang="en-US" altLang="zh-TW" sz="2800" b="0" i="0" dirty="0">
                <a:solidFill>
                  <a:srgbClr val="333333"/>
                </a:solidFill>
                <a:effectLst/>
                <a:latin typeface="Helvetica Neue"/>
              </a:rPr>
              <a:t>48</a:t>
            </a:r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筆、佔約</a:t>
            </a:r>
            <a:r>
              <a:rPr lang="en-US" altLang="zh-TW" sz="2800" b="0" i="0" dirty="0">
                <a:solidFill>
                  <a:srgbClr val="333333"/>
                </a:solidFill>
                <a:effectLst/>
                <a:latin typeface="Helvetica Neue"/>
              </a:rPr>
              <a:t>48%</a:t>
            </a:r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，女性的樣本稍多一點為</a:t>
            </a:r>
            <a:r>
              <a:rPr lang="en-US" altLang="zh-TW" sz="2800" b="0" i="0" dirty="0">
                <a:solidFill>
                  <a:srgbClr val="333333"/>
                </a:solidFill>
                <a:effectLst/>
                <a:latin typeface="Helvetica Neue"/>
              </a:rPr>
              <a:t>52</a:t>
            </a:r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筆、佔約</a:t>
            </a:r>
            <a:r>
              <a:rPr lang="en-US" altLang="zh-TW" sz="2800" b="0" i="0" dirty="0">
                <a:solidFill>
                  <a:srgbClr val="333333"/>
                </a:solidFill>
                <a:effectLst/>
                <a:latin typeface="Helvetica Neue"/>
              </a:rPr>
              <a:t>52%</a:t>
            </a:r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68374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5609F3-5DDA-4D0A-BC40-5A6D23E1F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862" y="49924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接著也可以用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長條圖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先來呈現男女分別樣本數、百分比</a:t>
            </a:r>
          </a:p>
          <a:p>
            <a:pPr marL="0" indent="0" algn="l">
              <a:buNone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以下僅為簡單粗略呈現，若要美化則須再調整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B9BDC80-7128-41B7-888E-101567204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06" y="2069959"/>
            <a:ext cx="5086795" cy="459624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8A120E8-421E-4627-9A62-B9EBDBBCC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662" y="2363435"/>
            <a:ext cx="5613009" cy="400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0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0210E75-7DB7-4EB6-98F0-C2626C2CA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521" y="515441"/>
            <a:ext cx="6270853" cy="344361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158425E-8520-464C-951C-2AEFAE605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109" y="515441"/>
            <a:ext cx="5064370" cy="361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30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6D6BBE-530B-4E09-BD51-F00F92AB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單一數值變項</a:t>
            </a:r>
          </a:p>
        </p:txBody>
      </p:sp>
    </p:spTree>
    <p:extLst>
      <p:ext uri="{BB962C8B-B14F-4D97-AF65-F5344CB8AC3E}">
        <p14:creationId xmlns:p14="http://schemas.microsoft.com/office/powerpoint/2010/main" val="515156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B21679-9171-4824-8C3C-960686EB8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91" y="629871"/>
            <a:ext cx="10515600" cy="55583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以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bmi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為例，呈現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描述統計</a:t>
            </a:r>
            <a:endParaRPr lang="zh-TW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16248C1-9F51-4149-8C48-30A73052772F}"/>
              </a:ext>
            </a:extLst>
          </p:cNvPr>
          <p:cNvSpPr txBox="1"/>
          <p:nvPr/>
        </p:nvSpPr>
        <p:spPr>
          <a:xfrm>
            <a:off x="937010" y="1656909"/>
            <a:ext cx="36249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使用</a:t>
            </a:r>
            <a:r>
              <a:rPr lang="en-US" altLang="zh-TW" sz="2800" b="0" i="0" dirty="0">
                <a:solidFill>
                  <a:srgbClr val="333333"/>
                </a:solidFill>
                <a:effectLst/>
                <a:latin typeface="Helvetica Neue"/>
              </a:rPr>
              <a:t>summary</a:t>
            </a:r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函數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3F8B7D-B0B6-480B-9AE3-4BAB3A6B1A39}"/>
              </a:ext>
            </a:extLst>
          </p:cNvPr>
          <p:cNvSpPr txBox="1"/>
          <p:nvPr/>
        </p:nvSpPr>
        <p:spPr>
          <a:xfrm>
            <a:off x="6862714" y="1550995"/>
            <a:ext cx="37181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若只想看平均數也可以直接指定</a:t>
            </a:r>
            <a:r>
              <a:rPr lang="en-US" altLang="zh-TW" sz="2800" b="0" i="0" dirty="0">
                <a:solidFill>
                  <a:srgbClr val="333333"/>
                </a:solidFill>
                <a:effectLst/>
                <a:latin typeface="Helvetica Neue"/>
              </a:rPr>
              <a:t>mean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B51F1CC-8F38-4CC2-A6C3-09EB710CA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92" y="3017323"/>
            <a:ext cx="5739855" cy="197670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4A15AB2-F33E-45DF-9616-B14376AE4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858" y="2870393"/>
            <a:ext cx="4156352" cy="304409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11DF7405-BFD6-4B48-B745-4720D8E7160E}"/>
              </a:ext>
            </a:extLst>
          </p:cNvPr>
          <p:cNvSpPr txBox="1"/>
          <p:nvPr/>
        </p:nvSpPr>
        <p:spPr>
          <a:xfrm>
            <a:off x="628533" y="5429516"/>
            <a:ext cx="54674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可以看到平均</a:t>
            </a:r>
            <a:r>
              <a:rPr lang="en-US" altLang="zh-TW" sz="2800" b="0" i="0" dirty="0" err="1">
                <a:solidFill>
                  <a:srgbClr val="333333"/>
                </a:solidFill>
                <a:effectLst/>
                <a:latin typeface="Helvetica Neue"/>
              </a:rPr>
              <a:t>bmi</a:t>
            </a:r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約落在</a:t>
            </a:r>
            <a:r>
              <a:rPr lang="en-US" altLang="zh-TW" sz="2800" b="0" i="0" dirty="0">
                <a:solidFill>
                  <a:srgbClr val="333333"/>
                </a:solidFill>
                <a:effectLst/>
                <a:latin typeface="Helvetica Neue"/>
              </a:rPr>
              <a:t>23.94</a:t>
            </a:r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左右，最小為</a:t>
            </a:r>
            <a:r>
              <a:rPr lang="en-US" altLang="zh-TW" sz="2800" b="0" i="0" dirty="0">
                <a:solidFill>
                  <a:srgbClr val="333333"/>
                </a:solidFill>
                <a:effectLst/>
                <a:latin typeface="Helvetica Neue"/>
              </a:rPr>
              <a:t>17.21</a:t>
            </a:r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、最大為</a:t>
            </a:r>
            <a:r>
              <a:rPr lang="en-US" altLang="zh-TW" sz="2800" b="0" i="0" dirty="0">
                <a:solidFill>
                  <a:srgbClr val="333333"/>
                </a:solidFill>
                <a:effectLst/>
                <a:latin typeface="Helvetica Neue"/>
              </a:rPr>
              <a:t>35.11</a:t>
            </a:r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25316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5609F3-5DDA-4D0A-BC40-5A6D23E1F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862" y="49924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接著也可以用直方圖、折線圖或盒形圖先來呈現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以下僅為簡單粗略呈現，若要美化則須再調整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C2F8355-1782-401E-B62C-8CDAAEDF1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40" y="2428625"/>
            <a:ext cx="5708567" cy="186202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587E456-13DB-4F7C-A503-0E5522B89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429" y="1577591"/>
            <a:ext cx="5510684" cy="393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0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3D9AEBD-3C7F-447E-BF5F-CEB8CA8FA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b="1" dirty="0"/>
              <a:t>大綱</a:t>
            </a:r>
            <a:r>
              <a:rPr lang="en-US" altLang="zh-TW" b="1" dirty="0"/>
              <a:t>(</a:t>
            </a:r>
            <a:r>
              <a:rPr lang="zh-TW" altLang="en-US" b="1" dirty="0"/>
              <a:t>教材主題</a:t>
            </a:r>
            <a:r>
              <a:rPr lang="en-US" altLang="zh-TW" b="1" dirty="0"/>
              <a:t>)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EAEE892F-F3CC-4610-AD70-9BD570CBF51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10938468" cy="4906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hlinkClick r:id="rId2"/>
              </a:rPr>
              <a:t>應用篇</a:t>
            </a:r>
            <a:r>
              <a:rPr lang="en-US" altLang="zh-TW" dirty="0">
                <a:hlinkClick r:id="rId2"/>
              </a:rPr>
              <a:t>_</a:t>
            </a:r>
            <a:r>
              <a:rPr lang="zh-TW" altLang="en-US" dirty="0">
                <a:hlinkClick r:id="rId2"/>
              </a:rPr>
              <a:t>探索性資料分析</a:t>
            </a:r>
            <a:endParaRPr lang="zh-TW" altLang="en-US" dirty="0"/>
          </a:p>
          <a:p>
            <a:r>
              <a:rPr lang="zh-TW" altLang="en-US" dirty="0"/>
              <a:t>資料視覺化簡略介紹 </a:t>
            </a:r>
            <a:r>
              <a:rPr lang="en-US" altLang="zh-TW" dirty="0"/>
              <a:t>ggplot2</a:t>
            </a:r>
          </a:p>
          <a:p>
            <a:r>
              <a:rPr lang="zh-TW" altLang="en-US" dirty="0"/>
              <a:t>簡單呈現探索式資料分析</a:t>
            </a:r>
            <a:endParaRPr lang="en-US" altLang="zh-TW" dirty="0"/>
          </a:p>
          <a:p>
            <a:pPr lvl="1"/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單一類別變項</a:t>
            </a:r>
          </a:p>
          <a:p>
            <a:pPr lvl="1"/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單一數值變項</a:t>
            </a:r>
            <a:endParaRPr lang="en-US" altLang="zh-TW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兩個類別變項</a:t>
            </a:r>
          </a:p>
          <a:p>
            <a:pPr lvl="1"/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兩個數值變項</a:t>
            </a:r>
          </a:p>
          <a:p>
            <a:pPr lvl="1"/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一個類別一個數值變項</a:t>
            </a:r>
          </a:p>
          <a:p>
            <a:pPr lvl="1"/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兩個數值變項用類別變項分組</a:t>
            </a:r>
          </a:p>
          <a:p>
            <a:pPr lvl="1"/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其他進階統計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2216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B4EA93F-8B53-4939-9C21-3E4412991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1" y="713893"/>
            <a:ext cx="6057745" cy="16988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EFB02A4-696B-4002-A472-8E18552CD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654" y="142212"/>
            <a:ext cx="4395317" cy="313951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FAD1C3B-BF26-4E65-A0C5-B70BE6A4E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81" y="3429000"/>
            <a:ext cx="5583108" cy="232055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94CE849-CD6E-4C7B-AF25-4FE38E670F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450" y="3521098"/>
            <a:ext cx="4515930" cy="322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27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6D6BBE-530B-4E09-BD51-F00F92AB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兩個類別變項</a:t>
            </a:r>
          </a:p>
        </p:txBody>
      </p:sp>
    </p:spTree>
    <p:extLst>
      <p:ext uri="{BB962C8B-B14F-4D97-AF65-F5344CB8AC3E}">
        <p14:creationId xmlns:p14="http://schemas.microsoft.com/office/powerpoint/2010/main" val="3679173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B21679-9171-4824-8C3C-960686EB8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91" y="629871"/>
            <a:ext cx="10515600" cy="555834"/>
          </a:xfrm>
        </p:spPr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查看性別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(female)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與塑身意願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(fitness)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的分布，做成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交叉表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的方式呈現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16248C1-9F51-4149-8C48-30A73052772F}"/>
              </a:ext>
            </a:extLst>
          </p:cNvPr>
          <p:cNvSpPr txBox="1"/>
          <p:nvPr/>
        </p:nvSpPr>
        <p:spPr>
          <a:xfrm>
            <a:off x="394400" y="1646860"/>
            <a:ext cx="520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用計算方式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3F8B7D-B0B6-480B-9AE3-4BAB3A6B1A39}"/>
              </a:ext>
            </a:extLst>
          </p:cNvPr>
          <p:cNvSpPr txBox="1"/>
          <p:nvPr/>
        </p:nvSpPr>
        <p:spPr>
          <a:xfrm>
            <a:off x="5847831" y="1385250"/>
            <a:ext cx="26229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使用</a:t>
            </a:r>
            <a:r>
              <a:rPr lang="en-US" altLang="zh-TW" sz="2800" b="0" i="0" dirty="0">
                <a:solidFill>
                  <a:srgbClr val="333333"/>
                </a:solidFill>
                <a:effectLst/>
                <a:latin typeface="Helvetica Neue"/>
              </a:rPr>
              <a:t>table()</a:t>
            </a:r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函數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250A8B-E0CE-4A9F-AA0C-861FB4855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135" y="1254285"/>
            <a:ext cx="3718199" cy="527868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75994C9-AA1B-47CB-9640-F867D2E0D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024" y="2194081"/>
            <a:ext cx="3935602" cy="382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44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A3D6C2E-ED35-4202-8571-0F4FA3234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73" y="4490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使用</a:t>
            </a:r>
            <a:r>
              <a:rPr lang="en-US" altLang="zh-TW" dirty="0" err="1"/>
              <a:t>CrossTable</a:t>
            </a:r>
            <a:r>
              <a:rPr lang="en-US" altLang="zh-TW" dirty="0"/>
              <a:t>()</a:t>
            </a:r>
            <a:r>
              <a:rPr lang="zh-TW" altLang="en-US" dirty="0"/>
              <a:t>函數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6DDCB51-E963-4A1F-A490-3126F8756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73" y="1114905"/>
            <a:ext cx="4699114" cy="143737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A16AD43-D0B1-4BAF-9F3A-625D53236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876" y="255781"/>
            <a:ext cx="5068456" cy="6346437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B9EA8E52-413E-4A47-A61E-E37C7E8F4CF9}"/>
              </a:ext>
            </a:extLst>
          </p:cNvPr>
          <p:cNvSpPr txBox="1"/>
          <p:nvPr/>
        </p:nvSpPr>
        <p:spPr>
          <a:xfrm>
            <a:off x="396073" y="3139683"/>
            <a:ext cx="516066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可以看到整體而言，男性平均有</a:t>
            </a:r>
            <a:r>
              <a:rPr lang="en-US" altLang="zh-TW" sz="2800" b="0" i="0" dirty="0">
                <a:solidFill>
                  <a:srgbClr val="333333"/>
                </a:solidFill>
                <a:effectLst/>
                <a:latin typeface="Helvetica Neue"/>
              </a:rPr>
              <a:t>66.7%</a:t>
            </a:r>
            <a:r>
              <a:rPr lang="zh-TW" altLang="en-US" sz="2800" dirty="0">
                <a:solidFill>
                  <a:srgbClr val="333333"/>
                </a:solidFill>
                <a:latin typeface="Helvetica Neue"/>
              </a:rPr>
              <a:t>沒</a:t>
            </a:r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有塑身意願、</a:t>
            </a:r>
            <a:r>
              <a:rPr lang="en-US" altLang="zh-TW" sz="2800" b="0" i="0" dirty="0">
                <a:solidFill>
                  <a:srgbClr val="333333"/>
                </a:solidFill>
                <a:effectLst/>
                <a:latin typeface="Helvetica Neue"/>
              </a:rPr>
              <a:t>33.3%</a:t>
            </a:r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有塑身意願，女性平均有</a:t>
            </a:r>
            <a:r>
              <a:rPr lang="en-US" altLang="zh-TW" sz="2800" dirty="0">
                <a:solidFill>
                  <a:srgbClr val="333333"/>
                </a:solidFill>
                <a:latin typeface="Helvetica Neue"/>
              </a:rPr>
              <a:t>59</a:t>
            </a:r>
            <a:r>
              <a:rPr lang="en-US" altLang="zh-TW" sz="2800" b="0" i="0" dirty="0">
                <a:solidFill>
                  <a:srgbClr val="333333"/>
                </a:solidFill>
                <a:effectLst/>
                <a:latin typeface="Helvetica Neue"/>
              </a:rPr>
              <a:t>.6%</a:t>
            </a:r>
            <a:r>
              <a:rPr lang="zh-TW" altLang="en-US" sz="2800" dirty="0">
                <a:solidFill>
                  <a:srgbClr val="333333"/>
                </a:solidFill>
                <a:latin typeface="Helvetica Neue"/>
              </a:rPr>
              <a:t>沒</a:t>
            </a:r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有塑身意願、</a:t>
            </a:r>
            <a:r>
              <a:rPr lang="en-US" altLang="zh-TW" sz="2800" dirty="0">
                <a:solidFill>
                  <a:srgbClr val="333333"/>
                </a:solidFill>
                <a:latin typeface="Helvetica Neue"/>
              </a:rPr>
              <a:t>40</a:t>
            </a:r>
            <a:r>
              <a:rPr lang="en-US" altLang="zh-TW" sz="2800" b="0" i="0" dirty="0">
                <a:solidFill>
                  <a:srgbClr val="333333"/>
                </a:solidFill>
                <a:effectLst/>
                <a:latin typeface="Helvetica Neue"/>
              </a:rPr>
              <a:t>.4%</a:t>
            </a:r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有塑身意願</a:t>
            </a:r>
            <a:endParaRPr lang="en-US" altLang="zh-TW" sz="2800" dirty="0">
              <a:solidFill>
                <a:srgbClr val="333333"/>
              </a:solidFill>
              <a:latin typeface="Helvetica Neue"/>
            </a:endParaRPr>
          </a:p>
          <a:p>
            <a:endParaRPr lang="en-US" altLang="zh-TW" sz="28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女性相較於男性稍微有多一點的塑身意願。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83218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5609F3-5DDA-4D0A-BC40-5A6D23E1F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862" y="49924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接著也可以用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堆疊長條圖、並列長條圖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先來呈現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以下僅為簡單粗略呈現，若要美化則須再調整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538115-9E55-4852-A0A2-4EECC2D7F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18" y="2328730"/>
            <a:ext cx="5786762" cy="192172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1419B6E-E6EA-4748-94A7-78B5209FC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033" y="1745624"/>
            <a:ext cx="5177749" cy="369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87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9DBB5AF-E9FE-478D-8BFA-BB074FE9A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0" y="2240782"/>
            <a:ext cx="5740481" cy="218049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C9662F4-C0DB-4F14-AA68-9DEC2D986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41939"/>
            <a:ext cx="5922498" cy="423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16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6D6BBE-530B-4E09-BD51-F00F92AB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兩個數值變項</a:t>
            </a:r>
          </a:p>
        </p:txBody>
      </p:sp>
    </p:spTree>
    <p:extLst>
      <p:ext uri="{BB962C8B-B14F-4D97-AF65-F5344CB8AC3E}">
        <p14:creationId xmlns:p14="http://schemas.microsoft.com/office/powerpoint/2010/main" val="2363275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B21679-9171-4824-8C3C-960686EB8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91" y="629871"/>
            <a:ext cx="10515600" cy="55583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查看年齡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(age)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和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bmi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的影響關係，計算兩者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相關係數</a:t>
            </a:r>
            <a:endParaRPr lang="zh-TW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18B00FD-7DBC-447B-A78D-A78521666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91" y="1397803"/>
            <a:ext cx="6742818" cy="3415357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72F20C5-20A9-4CE0-B7EA-F0F9CCC0C753}"/>
              </a:ext>
            </a:extLst>
          </p:cNvPr>
          <p:cNvSpPr txBox="1"/>
          <p:nvPr/>
        </p:nvSpPr>
        <p:spPr>
          <a:xfrm>
            <a:off x="746091" y="5326855"/>
            <a:ext cx="73126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兩者的相關係數約為</a:t>
            </a:r>
            <a:r>
              <a:rPr lang="en-US" altLang="zh-TW" sz="2800" b="0" i="0" dirty="0">
                <a:solidFill>
                  <a:srgbClr val="333333"/>
                </a:solidFill>
                <a:effectLst/>
                <a:latin typeface="Helvetica Neue"/>
              </a:rPr>
              <a:t>0.23</a:t>
            </a:r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，算是低度正相關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30511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5609F3-5DDA-4D0A-BC40-5A6D23E1F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862" y="49924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接著也可以用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散布圖、並加上預測線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先來呈現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以下僅為簡單粗略呈現，若要美化則須再調整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4A83BDD-2749-46E6-BCA9-B9D12545A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07" y="2468138"/>
            <a:ext cx="6270892" cy="192172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5857752-10B2-4F3D-8D09-169592D78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612" y="2120202"/>
            <a:ext cx="5050301" cy="360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18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9DF3A8C-47BA-4C8F-A18A-4B30AFD45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172" y="1668026"/>
            <a:ext cx="5613009" cy="400929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7FED86B-5A34-44DC-A6C6-E65DA551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50" y="2449355"/>
            <a:ext cx="5687180" cy="213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5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16F87-3638-4DC9-9F86-A0F9A3AB6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475" y="1031804"/>
            <a:ext cx="11008806" cy="554986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所謂探索式資料分析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(Exploratory data analysis, EDA)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，是在做統計分析前，利用資料本身的特性、分布等，進行描述、簡單統計、以及視覺化呈現，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目的是為了更了解資料，可以觀察初步發現並排除資料有可能的錯誤，接下來再進一步用進階統計做分析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以下部分內容</a:t>
            </a:r>
            <a:r>
              <a:rPr lang="zh-TW" altLang="en-US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3"/>
              </a:rPr>
              <a:t>參考</a:t>
            </a:r>
            <a:r>
              <a:rPr lang="en-US" altLang="zh-TW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3"/>
              </a:rPr>
              <a:t>1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TW" altLang="en-US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4"/>
              </a:rPr>
              <a:t>參考</a:t>
            </a:r>
            <a:r>
              <a:rPr lang="en-US" altLang="zh-TW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4"/>
              </a:rPr>
              <a:t>2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講義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b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</a:br>
            <a:b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而探索式資料分析主要可以分成兩方面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  <a:b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1.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對於單變項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/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雙變項的初步描述統計、交叉表或相關</a:t>
            </a:r>
            <a:b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2.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對整體資料或上述的簡單統計進行視覺化</a:t>
            </a:r>
          </a:p>
          <a:p>
            <a:pPr marL="0" indent="0">
              <a:buNone/>
            </a:pPr>
            <a:br>
              <a:rPr lang="zh-TW" altLang="en-US" dirty="0"/>
            </a:b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013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6D6BBE-530B-4E09-BD51-F00F92AB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一個類別一個數值變項</a:t>
            </a:r>
          </a:p>
        </p:txBody>
      </p:sp>
    </p:spTree>
    <p:extLst>
      <p:ext uri="{BB962C8B-B14F-4D97-AF65-F5344CB8AC3E}">
        <p14:creationId xmlns:p14="http://schemas.microsoft.com/office/powerpoint/2010/main" val="2299202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B21679-9171-4824-8C3C-960686EB8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91" y="629871"/>
            <a:ext cx="10515600" cy="55583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查看不同性別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(female)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的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bmi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差異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72F20C5-20A9-4CE0-B7EA-F0F9CCC0C753}"/>
              </a:ext>
            </a:extLst>
          </p:cNvPr>
          <p:cNvSpPr txBox="1"/>
          <p:nvPr/>
        </p:nvSpPr>
        <p:spPr>
          <a:xfrm>
            <a:off x="6096000" y="3764479"/>
            <a:ext cx="518019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可以看到男性的</a:t>
            </a:r>
            <a:r>
              <a:rPr lang="en-US" altLang="zh-TW" sz="2800" b="0" i="0" dirty="0" err="1">
                <a:solidFill>
                  <a:srgbClr val="333333"/>
                </a:solidFill>
                <a:effectLst/>
                <a:latin typeface="Helvetica Neue"/>
              </a:rPr>
              <a:t>bmi</a:t>
            </a:r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平均為</a:t>
            </a:r>
            <a:r>
              <a:rPr lang="en-US" altLang="zh-TW" sz="2800" b="0" i="0" dirty="0">
                <a:solidFill>
                  <a:srgbClr val="333333"/>
                </a:solidFill>
                <a:effectLst/>
                <a:latin typeface="Helvetica Neue"/>
              </a:rPr>
              <a:t>25.6</a:t>
            </a:r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，女性的</a:t>
            </a:r>
            <a:r>
              <a:rPr lang="en-US" altLang="zh-TW" sz="2800" b="0" i="0" dirty="0" err="1">
                <a:solidFill>
                  <a:srgbClr val="333333"/>
                </a:solidFill>
                <a:effectLst/>
                <a:latin typeface="Helvetica Neue"/>
              </a:rPr>
              <a:t>bmi</a:t>
            </a:r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平均為</a:t>
            </a:r>
            <a:r>
              <a:rPr lang="en-US" altLang="zh-TW" sz="2800" b="0" i="0" dirty="0">
                <a:solidFill>
                  <a:srgbClr val="333333"/>
                </a:solidFill>
                <a:effectLst/>
                <a:latin typeface="Helvetica Neue"/>
              </a:rPr>
              <a:t>22.4</a:t>
            </a:r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，男性的</a:t>
            </a:r>
            <a:r>
              <a:rPr lang="en-US" altLang="zh-TW" sz="2800" b="0" i="0" dirty="0" err="1">
                <a:solidFill>
                  <a:srgbClr val="333333"/>
                </a:solidFill>
                <a:effectLst/>
                <a:latin typeface="Helvetica Neue"/>
              </a:rPr>
              <a:t>bmi</a:t>
            </a:r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略大於女性。</a:t>
            </a:r>
            <a:endParaRPr lang="zh-TW" altLang="en-US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58F71F9-7FFA-485F-B36E-77D66159E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91" y="1440596"/>
            <a:ext cx="5180193" cy="502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70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5609F3-5DDA-4D0A-BC40-5A6D23E1F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862" y="49924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接著也可以用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分組盒形圖、分組折線圖線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先來呈現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以下僅為簡單粗略呈現，若要美化則須再調整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816DA95-F84E-47A3-AA6B-421C3F2BC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87" y="2229292"/>
            <a:ext cx="4456819" cy="276473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C40E4C4-5384-4C29-B0EE-968856A71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947" y="1909188"/>
            <a:ext cx="5822191" cy="415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63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B1BB706-F91D-4A1E-9CB0-FF6F75BDF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61" y="1934710"/>
            <a:ext cx="3961279" cy="298858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7B3A339-51FE-4A83-85E5-A40AF767A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767" y="1478662"/>
            <a:ext cx="6110235" cy="436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65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6D6BBE-530B-4E09-BD51-F00F92AB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兩個數值變項用類別變項分組</a:t>
            </a:r>
          </a:p>
        </p:txBody>
      </p:sp>
    </p:spTree>
    <p:extLst>
      <p:ext uri="{BB962C8B-B14F-4D97-AF65-F5344CB8AC3E}">
        <p14:creationId xmlns:p14="http://schemas.microsoft.com/office/powerpoint/2010/main" val="1279736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B21679-9171-4824-8C3C-960686EB8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91" y="629871"/>
            <a:ext cx="10515600" cy="55583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查看不同性別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(female)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，如何影響對於年齡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(age)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對於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bmi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的影響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72F20C5-20A9-4CE0-B7EA-F0F9CCC0C753}"/>
              </a:ext>
            </a:extLst>
          </p:cNvPr>
          <p:cNvSpPr txBox="1"/>
          <p:nvPr/>
        </p:nvSpPr>
        <p:spPr>
          <a:xfrm>
            <a:off x="6447692" y="3191723"/>
            <a:ext cx="518019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可以看到不管性別為何，年齡和</a:t>
            </a:r>
            <a:r>
              <a:rPr lang="en-US" altLang="zh-TW" sz="2800" b="0" i="0" dirty="0" err="1">
                <a:solidFill>
                  <a:srgbClr val="333333"/>
                </a:solidFill>
                <a:effectLst/>
                <a:latin typeface="Helvetica Neue"/>
              </a:rPr>
              <a:t>bmi</a:t>
            </a:r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之間的關係都是低度的正相關，但女性</a:t>
            </a:r>
            <a:r>
              <a:rPr lang="en-US" altLang="zh-TW" sz="2800" b="0" i="0" dirty="0">
                <a:solidFill>
                  <a:srgbClr val="333333"/>
                </a:solidFill>
                <a:effectLst/>
                <a:latin typeface="Helvetica Neue"/>
              </a:rPr>
              <a:t>(0.30)</a:t>
            </a:r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的影響似乎比男性</a:t>
            </a:r>
            <a:r>
              <a:rPr lang="en-US" altLang="zh-TW" sz="2800" b="0" i="0" dirty="0">
                <a:solidFill>
                  <a:srgbClr val="333333"/>
                </a:solidFill>
                <a:effectLst/>
                <a:latin typeface="Helvetica Neue"/>
              </a:rPr>
              <a:t>(0.16)</a:t>
            </a:r>
            <a:r>
              <a:rPr lang="zh-TW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來的大。</a:t>
            </a:r>
            <a:endParaRPr lang="zh-TW" altLang="en-US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04791B0-C325-4C38-94D7-14EECE343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70" y="1504744"/>
            <a:ext cx="5697530" cy="451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547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5609F3-5DDA-4D0A-BC40-5A6D23E1F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862" y="49924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接著也可以用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按照性別分組呈現散布圖、並加上預測線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先來呈現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以下僅為簡單粗略呈現，若要美化則須再調整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18CEA2-7737-4430-9CDA-4E60D55DA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59" y="2900473"/>
            <a:ext cx="5255373" cy="195010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15960F3-5266-4DF6-9260-DCC3E3AF4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947" y="2007419"/>
            <a:ext cx="6091874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956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A305A0D-49B2-4AEA-B09E-A3E38D0B0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524" y="1587639"/>
            <a:ext cx="6105379" cy="436098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7A87AC1-A7B6-4F54-8408-12F6DD192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73" y="2436529"/>
            <a:ext cx="4910257" cy="221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934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CBF149-CED4-4224-9812-D31BA6E0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其他進階統計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E157B5-25CB-4AAF-8227-98F536A14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前面章節呈現了初步探索性資料分析，讓我們可以簡單了解各個變項簡單的分布資訊，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但若是要進一步去探討變項間的關係，可能還會需要做其他的統計檢定，這邊就涉及到了其他進階相關的統計知識與分析技巧，這份講義並不會特別提到，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語言在統計方法上也提供非常多相關套件，另外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語言也有提供資料探勘、機器學習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…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其他進階探索、處理與分析資料的相關的方法，如果有興趣者可以再去參考相關進階講義。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528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4D4B43A-7B4D-42D3-9198-45D11418D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65125"/>
            <a:ext cx="7629275" cy="6235363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D4EB015-A2C5-4B1B-9731-D381266EC975}"/>
              </a:ext>
            </a:extLst>
          </p:cNvPr>
          <p:cNvSpPr txBox="1"/>
          <p:nvPr/>
        </p:nvSpPr>
        <p:spPr>
          <a:xfrm>
            <a:off x="8973177" y="5979998"/>
            <a:ext cx="841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4"/>
              </a:rPr>
              <a:t>參考</a:t>
            </a:r>
            <a:r>
              <a:rPr lang="en-US" altLang="zh-TW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4"/>
              </a:rPr>
              <a:t>1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415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前置準備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12BB418-4F20-4FD2-9A52-E98D8F8DC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280" y="1951877"/>
            <a:ext cx="8473142" cy="42580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542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資料視覺化簡略介紹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Helvetica Neue"/>
              </a:rPr>
              <a:t>ggplot2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16F87-3638-4DC9-9F86-A0F9A3AB6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321" y="1825625"/>
            <a:ext cx="11244105" cy="4876626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在進入探索性分析前，需要簡單介紹一下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語言當中資料視覺化的工具，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b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語言當中有內建的基本簡單作圖，但更加常用與更廣為推薦的是使用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Hadley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Wickamn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所創建的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ggplot2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套件，而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ggplot2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套件功能的豐富，也是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語言相較於其他軟體資料視覺化的功能強大的地方，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endParaRPr lang="zh-TW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但接下來只會先對於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ggplot2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套件做非常粗略的介紹，目的是為了可以簡單呈現接下來的探索性資料分析，進一步的美編或細節相關調整等複雜的內容則不會介紹，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b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有興趣者可以進一步查看</a:t>
            </a:r>
            <a:r>
              <a:rPr lang="en-US" altLang="zh-TW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3"/>
              </a:rPr>
              <a:t>ggplot2 cheat sheet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TW" altLang="en-US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4"/>
              </a:rPr>
              <a:t>參考</a:t>
            </a:r>
            <a:r>
              <a:rPr lang="en-US" altLang="zh-TW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4"/>
              </a:rPr>
              <a:t>1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TW" altLang="en-US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5"/>
              </a:rPr>
              <a:t>參考</a:t>
            </a:r>
            <a:r>
              <a:rPr lang="en-US" altLang="zh-TW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5"/>
              </a:rPr>
              <a:t>2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TW" altLang="en-US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6"/>
              </a:rPr>
              <a:t>參考</a:t>
            </a:r>
            <a:r>
              <a:rPr lang="en-US" altLang="zh-TW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6"/>
              </a:rPr>
              <a:t>3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TW" altLang="en-US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7"/>
              </a:rPr>
              <a:t>參考</a:t>
            </a:r>
            <a:r>
              <a:rPr lang="en-US" altLang="zh-TW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7"/>
              </a:rPr>
              <a:t>4</a:t>
            </a:r>
            <a:r>
              <a:rPr lang="zh-TW" altLang="en-US" b="0" i="0" u="none" strike="noStrike" dirty="0">
                <a:solidFill>
                  <a:srgbClr val="4183C4"/>
                </a:solidFill>
                <a:effectLst/>
                <a:latin typeface="Helvetica Neue"/>
              </a:rPr>
              <a:t>，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另外再更進階的部分也有像是</a:t>
            </a:r>
            <a:r>
              <a:rPr lang="en-US" altLang="zh-TW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8"/>
              </a:rPr>
              <a:t>ggplot2</a:t>
            </a:r>
            <a:r>
              <a:rPr lang="zh-TW" altLang="en-US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8"/>
              </a:rPr>
              <a:t>加上地圖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TW" altLang="en-US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9"/>
              </a:rPr>
              <a:t>互動式的資料視覺化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……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等其他呈現方式</a:t>
            </a:r>
          </a:p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044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70206-CA7A-4F44-8BB2-6BB677579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96" y="442127"/>
            <a:ext cx="11022204" cy="5734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使用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ggplot2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作圖的一般步驟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  <a:r>
              <a:rPr lang="zh-TW" altLang="en-US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3"/>
              </a:rPr>
              <a:t>參考</a:t>
            </a:r>
            <a:r>
              <a:rPr lang="en-US" altLang="zh-TW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3"/>
              </a:rPr>
              <a:t>3</a:t>
            </a:r>
            <a:endParaRPr lang="en-US" altLang="zh-TW" b="0" i="0" u="none" strike="noStrike" dirty="0">
              <a:solidFill>
                <a:srgbClr val="4183C4"/>
              </a:solidFill>
              <a:effectLst/>
              <a:latin typeface="Helvetica Neue"/>
            </a:endParaRPr>
          </a:p>
          <a:p>
            <a:endParaRPr lang="en-US" altLang="zh-TW" dirty="0"/>
          </a:p>
          <a:p>
            <a:r>
              <a:rPr lang="zh-TW" altLang="en-US" dirty="0"/>
              <a:t>準備好需要使用且清理好的資料</a:t>
            </a:r>
          </a:p>
          <a:p>
            <a:r>
              <a:rPr lang="zh-TW" altLang="en-US" dirty="0"/>
              <a:t>將資料輸入進</a:t>
            </a:r>
            <a:r>
              <a:rPr lang="en-US" altLang="zh-TW" dirty="0" err="1"/>
              <a:t>ggplot</a:t>
            </a:r>
            <a:r>
              <a:rPr lang="en-US" altLang="zh-TW" dirty="0"/>
              <a:t>()</a:t>
            </a:r>
            <a:r>
              <a:rPr lang="zh-TW" altLang="en-US" dirty="0"/>
              <a:t>函數中，並設定相關使用變項所對應</a:t>
            </a:r>
            <a:r>
              <a:rPr lang="en-US" altLang="zh-TW" dirty="0"/>
              <a:t>(aesthetics)</a:t>
            </a:r>
            <a:r>
              <a:rPr lang="zh-TW" altLang="en-US" dirty="0"/>
              <a:t>的座標軸、顏色、形狀</a:t>
            </a:r>
            <a:r>
              <a:rPr lang="en-US" altLang="zh-TW" dirty="0"/>
              <a:t>……</a:t>
            </a:r>
          </a:p>
          <a:p>
            <a:r>
              <a:rPr lang="zh-TW" altLang="en-US" dirty="0"/>
              <a:t>再來選擇適合的圖形類型、使用</a:t>
            </a:r>
            <a:r>
              <a:rPr lang="en-US" altLang="zh-TW" dirty="0" err="1"/>
              <a:t>geom_xxx</a:t>
            </a:r>
            <a:r>
              <a:rPr lang="en-US" altLang="zh-TW" dirty="0"/>
              <a:t>()</a:t>
            </a:r>
            <a:r>
              <a:rPr lang="zh-TW" altLang="en-US" dirty="0"/>
              <a:t>相關函數</a:t>
            </a:r>
            <a:r>
              <a:rPr lang="en-US" altLang="zh-TW" dirty="0"/>
              <a:t>(xxx</a:t>
            </a:r>
            <a:r>
              <a:rPr lang="zh-TW" altLang="en-US" dirty="0"/>
              <a:t>需輸入對應圖形，例如</a:t>
            </a:r>
            <a:r>
              <a:rPr lang="en-US" altLang="zh-TW" dirty="0" err="1"/>
              <a:t>geom_point</a:t>
            </a:r>
            <a:r>
              <a:rPr lang="en-US" altLang="zh-TW" dirty="0"/>
              <a:t>()</a:t>
            </a:r>
            <a:r>
              <a:rPr lang="zh-TW" altLang="en-US" dirty="0"/>
              <a:t>表示散佈圖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將</a:t>
            </a:r>
            <a:r>
              <a:rPr lang="en-US" altLang="zh-TW" dirty="0" err="1"/>
              <a:t>ggplot</a:t>
            </a:r>
            <a:r>
              <a:rPr lang="en-US" altLang="zh-TW" dirty="0"/>
              <a:t>()</a:t>
            </a:r>
            <a:r>
              <a:rPr lang="zh-TW" altLang="en-US" dirty="0"/>
              <a:t>函數用</a:t>
            </a:r>
            <a:r>
              <a:rPr lang="en-US" altLang="zh-TW" dirty="0"/>
              <a:t>+</a:t>
            </a:r>
            <a:r>
              <a:rPr lang="zh-TW" altLang="en-US" dirty="0"/>
              <a:t>與</a:t>
            </a:r>
            <a:r>
              <a:rPr lang="en-US" altLang="zh-TW" dirty="0" err="1"/>
              <a:t>geom_xxx</a:t>
            </a:r>
            <a:r>
              <a:rPr lang="en-US" altLang="zh-TW" dirty="0"/>
              <a:t>()</a:t>
            </a:r>
            <a:r>
              <a:rPr lang="zh-TW" altLang="en-US" dirty="0"/>
              <a:t>相關函數做連結，此時已經可以作圖</a:t>
            </a:r>
          </a:p>
          <a:p>
            <a:r>
              <a:rPr lang="zh-TW" altLang="en-US" dirty="0"/>
              <a:t>接著是設定一些細節部分，像是標籤、調整位置</a:t>
            </a:r>
            <a:r>
              <a:rPr lang="en-US" altLang="zh-TW" dirty="0"/>
              <a:t>……</a:t>
            </a:r>
            <a:r>
              <a:rPr lang="zh-TW" altLang="en-US" dirty="0"/>
              <a:t>等，依樣用</a:t>
            </a:r>
            <a:r>
              <a:rPr lang="en-US" altLang="zh-TW" dirty="0"/>
              <a:t>+</a:t>
            </a:r>
            <a:r>
              <a:rPr lang="zh-TW" altLang="en-US" dirty="0"/>
              <a:t>連結</a:t>
            </a:r>
          </a:p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當然上述只是簡單步驟，實務上還是有蠻多調整上的細節，</a:t>
            </a:r>
            <a:r>
              <a:rPr lang="en-US" altLang="zh-TW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4"/>
              </a:rPr>
              <a:t>ggplot2 cheat sheet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，有更多調整的函數，其他也有各種樣式可供選擇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09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670133-D157-42C9-A36A-B0BB674CE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77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b="0" i="0" dirty="0">
                <a:solidFill>
                  <a:srgbClr val="333333"/>
                </a:solidFill>
                <a:effectLst/>
                <a:latin typeface="Helvetica Neue"/>
              </a:rPr>
              <a:t>整體大致簡單結構</a:t>
            </a:r>
            <a:endParaRPr lang="en-US" altLang="zh-TW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zh-TW" sz="3600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zh-TW" altLang="en-US" sz="3600" b="1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DE80404-944E-4387-9503-8ABD87007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5186"/>
            <a:ext cx="8842262" cy="46430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1121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簡單呈現探索式資料分析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16F87-3638-4DC9-9F86-A0F9A3AB6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2793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(</a:t>
            </a:r>
            <a:r>
              <a:rPr lang="zh-TW" altLang="en-US" dirty="0"/>
              <a:t>下列接續的分析只是挑選變項來示範操作，可能兩者並沒有太多關係或意義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在呈現探索式資料分析前，我們可以再一次整體瀏覽一下清理好的資料，</a:t>
            </a:r>
          </a:p>
          <a:p>
            <a:pPr marL="0" indent="0">
              <a:buNone/>
            </a:pPr>
            <a:r>
              <a:rPr lang="zh-TW" altLang="en-US" dirty="0"/>
              <a:t>利用</a:t>
            </a:r>
            <a:r>
              <a:rPr lang="en-US" altLang="zh-TW" dirty="0" err="1"/>
              <a:t>skimr</a:t>
            </a:r>
            <a:r>
              <a:rPr lang="zh-TW" altLang="en-US" dirty="0"/>
              <a:t>套件可以整體查看分析資料各個變項的狀況</a:t>
            </a:r>
            <a:r>
              <a:rPr lang="en-US" altLang="zh-TW" dirty="0"/>
              <a:t>(</a:t>
            </a:r>
            <a:r>
              <a:rPr lang="zh-TW" altLang="en-US" dirty="0"/>
              <a:t>細節可再設定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</a:p>
          <a:p>
            <a:pPr marL="0" indent="0">
              <a:buNone/>
            </a:pPr>
            <a:r>
              <a:rPr lang="zh-TW" altLang="en-US" dirty="0"/>
              <a:t>輸出結果呈現三個表，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C759E3-5D8E-4870-AB12-28FD2938B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487" y="5100611"/>
            <a:ext cx="6586955" cy="123317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EBACDBA-27D4-4BCB-AFF1-81216F373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263" y="5297192"/>
            <a:ext cx="2638530" cy="890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518737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1945</Words>
  <Application>Microsoft Office PowerPoint</Application>
  <PresentationFormat>寬螢幕</PresentationFormat>
  <Paragraphs>84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3" baseType="lpstr">
      <vt:lpstr>Helvetica Neue</vt:lpstr>
      <vt:lpstr>Arial</vt:lpstr>
      <vt:lpstr>Calibri</vt:lpstr>
      <vt:lpstr>Calibri Light</vt:lpstr>
      <vt:lpstr>Office 佈景主題</vt:lpstr>
      <vt:lpstr>應用篇_探索性資料分析</vt:lpstr>
      <vt:lpstr>大綱(教材主題)</vt:lpstr>
      <vt:lpstr>PowerPoint 簡報</vt:lpstr>
      <vt:lpstr>PowerPoint 簡報</vt:lpstr>
      <vt:lpstr>前置準備</vt:lpstr>
      <vt:lpstr>資料視覺化簡略介紹 ggplot2</vt:lpstr>
      <vt:lpstr>PowerPoint 簡報</vt:lpstr>
      <vt:lpstr>PowerPoint 簡報</vt:lpstr>
      <vt:lpstr>簡單呈現探索式資料分析</vt:lpstr>
      <vt:lpstr>PowerPoint 簡報</vt:lpstr>
      <vt:lpstr>PowerPoint 簡報</vt:lpstr>
      <vt:lpstr>PowerPoint 簡報</vt:lpstr>
      <vt:lpstr>單一類別變項</vt:lpstr>
      <vt:lpstr>PowerPoint 簡報</vt:lpstr>
      <vt:lpstr>PowerPoint 簡報</vt:lpstr>
      <vt:lpstr>PowerPoint 簡報</vt:lpstr>
      <vt:lpstr>單一數值變項</vt:lpstr>
      <vt:lpstr>PowerPoint 簡報</vt:lpstr>
      <vt:lpstr>PowerPoint 簡報</vt:lpstr>
      <vt:lpstr>PowerPoint 簡報</vt:lpstr>
      <vt:lpstr>兩個類別變項</vt:lpstr>
      <vt:lpstr>PowerPoint 簡報</vt:lpstr>
      <vt:lpstr>PowerPoint 簡報</vt:lpstr>
      <vt:lpstr>PowerPoint 簡報</vt:lpstr>
      <vt:lpstr>PowerPoint 簡報</vt:lpstr>
      <vt:lpstr>兩個數值變項</vt:lpstr>
      <vt:lpstr>PowerPoint 簡報</vt:lpstr>
      <vt:lpstr>PowerPoint 簡報</vt:lpstr>
      <vt:lpstr>PowerPoint 簡報</vt:lpstr>
      <vt:lpstr>一個類別一個數值變項</vt:lpstr>
      <vt:lpstr>PowerPoint 簡報</vt:lpstr>
      <vt:lpstr>PowerPoint 簡報</vt:lpstr>
      <vt:lpstr>PowerPoint 簡報</vt:lpstr>
      <vt:lpstr>兩個數值變項用類別變項分組</vt:lpstr>
      <vt:lpstr>PowerPoint 簡報</vt:lpstr>
      <vt:lpstr>PowerPoint 簡報</vt:lpstr>
      <vt:lpstr>PowerPoint 簡報</vt:lpstr>
      <vt:lpstr>其他進階統計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qbie</dc:creator>
  <cp:lastModifiedBy>以凡</cp:lastModifiedBy>
  <cp:revision>9</cp:revision>
  <dcterms:created xsi:type="dcterms:W3CDTF">2023-06-13T04:45:03Z</dcterms:created>
  <dcterms:modified xsi:type="dcterms:W3CDTF">2023-08-20T17:24:07Z</dcterms:modified>
</cp:coreProperties>
</file>