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76" r:id="rId12"/>
    <p:sldId id="265" r:id="rId13"/>
    <p:sldId id="277" r:id="rId14"/>
    <p:sldId id="278" r:id="rId15"/>
    <p:sldId id="279" r:id="rId16"/>
    <p:sldId id="280" r:id="rId17"/>
    <p:sldId id="266" r:id="rId18"/>
    <p:sldId id="267" r:id="rId19"/>
    <p:sldId id="268" r:id="rId20"/>
    <p:sldId id="281" r:id="rId21"/>
    <p:sldId id="282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10C37-0A62-47CD-823F-7249C773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EB0598-C28E-47F0-AC88-7E3F83A83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D6A2E4-4DF4-4531-9A0B-8764BEB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095DA-5860-452A-8BD5-9146065C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7EDD4-5DB4-4100-B16C-D8E71C0B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19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DF370-E1DE-4B73-9F57-1A87B37D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920CCD-9DF4-4BB0-85C5-16195CB48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8756D-978D-4EBE-842F-1734FB90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4F1032-A39C-46F3-B5D6-4526F224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90E14B-DCA3-40BB-80BE-CBF7F98C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1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17FDF3-240F-4D0E-B0BA-E7A061133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7755CE-9051-4000-97D4-4A9107FA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1F122B-8EE0-44D1-801E-299C758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68EE24-FFD1-47EC-983F-2F197FD4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B946D-5632-4E06-8E7A-6BCDC389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61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66817-345A-4602-9784-FE1EA58B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2C95F-14C0-4980-8F86-4006314D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8D437E-F17D-4168-9244-03047B55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5766C-D448-4549-8946-48CF2E89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3F17C-3EB2-484A-819E-9A9E5900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7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BB9AD-15F0-4597-AAF9-FB14F576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C30B1C-275F-466B-9E70-94BECBEB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C7619E-B581-4E00-B6E5-5987FDB5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13612D-9029-41D8-A419-0DAE8A0F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A825D-7C7B-4B9A-A6DA-4361FC14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8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B1001-EA3B-4E52-A7AB-D6A2A22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C937F-72FF-44CC-8160-4120B757C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72E3A-A9AC-495A-B3CD-E8DF8300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F00295-3B00-460B-A263-7C854ACF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A9AE92-EBCD-41EF-9156-007C2E34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8CECEB-3019-4A59-A76B-3DC71104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15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AE117-C2FE-487C-B955-9AD1FB51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A6F61E-48FF-435C-BBB3-C7B42D1F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DC36B0-E7B9-4429-817F-650D00039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269B5C-D9F9-4032-9D34-6863591DC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3D3AA5-02D1-4DD9-AE80-4E7B41587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F32111-E2C4-4815-B2AD-F5E3C0D3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82024D-9F01-4A75-9B93-259C5D19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3A8328-C251-424C-BE66-21811D27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9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75C49-275F-4A49-9D3A-347C14C0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274AC8-5037-48CD-8D44-F47604A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33BA56-BAD3-4A62-AC16-137A23A0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C33494-508D-4CF3-B7A0-E1A84113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10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F59BC0-F6AC-435D-884E-44F59914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5AB79E-8B4B-40D6-AFAC-82718456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BEAF1F-AB8C-4A12-BF35-941B907D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E177A-4360-4785-86AC-4017CE5D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F1190-9AE7-45FD-B36A-A207C34B8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B924CF-EFA7-4761-8EBD-6CCEE5B66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3908D0-4868-4E0A-BAA0-2E81E73A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B8948A-6A44-405A-9B14-3F9FB8D6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D1908E-AEDC-4B06-8407-38AEEFD5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37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17866-8E57-414B-B053-60DE9D47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B6C56D-9D82-4FD7-886B-C7F10A2D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E7827A-01AE-4025-8AD8-B76576F3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35C0A-9B23-4C9E-A3F2-49F44065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31D94B-2DB2-408E-BA4D-DC774142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BAD1A6-13F8-4AA8-A3C1-AA734431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2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3C18FC-3884-4C8C-9CC1-13B34B12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B263BE-5119-463D-B2BB-90FE991A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DD503-8720-4726-9120-21E1836D7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DBB155-65A1-4CBA-B9A9-1EA68E53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F863C0-C114-41D6-938A-4A419BB2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309FA-0BB5-4B75-9C6C-4F2C6DD2E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基礎篇</a:t>
            </a:r>
            <a:r>
              <a:rPr lang="en-US" altLang="zh-TW" b="1" dirty="0"/>
              <a:t>_R</a:t>
            </a:r>
            <a:r>
              <a:rPr lang="zh-TW" altLang="en-US" b="1" dirty="0"/>
              <a:t>語言的基礎概念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C46B97-E7D8-47EF-8A5B-FD32757D1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25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/>
              <a:t>資料型態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b="1" dirty="0"/>
              <a:t>數字</a:t>
            </a:r>
            <a:r>
              <a:rPr lang="en-US" altLang="zh-TW" b="1" dirty="0"/>
              <a:t>(numeric):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數值包括整數</a:t>
            </a:r>
            <a:r>
              <a:rPr lang="en-US" altLang="zh-TW" dirty="0"/>
              <a:t>integer</a:t>
            </a:r>
            <a:r>
              <a:rPr lang="zh-TW" altLang="en-US" dirty="0"/>
              <a:t>（沒有小數點）與浮點數</a:t>
            </a:r>
            <a:r>
              <a:rPr lang="en-US" altLang="zh-TW" dirty="0"/>
              <a:t>double</a:t>
            </a:r>
            <a:r>
              <a:rPr lang="zh-TW" altLang="en-US" dirty="0"/>
              <a:t>（有小數點）的數值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b="1" dirty="0"/>
              <a:t>字串</a:t>
            </a:r>
            <a:r>
              <a:rPr lang="en-US" altLang="zh-TW" b="1" dirty="0"/>
              <a:t>(character):</a:t>
            </a:r>
          </a:p>
          <a:p>
            <a:pPr marL="0" indent="0">
              <a:buNone/>
            </a:pPr>
            <a:r>
              <a:rPr lang="zh-TW" altLang="en-US" dirty="0"/>
              <a:t>用雙引號”框起的文字會被儲存為字串格式，若在數字前後加上雙引號，數字也會被儲存為文字形式，無法進行數值的加減乘除等運算。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5F3006-3634-41FD-95B2-3A19AB3E2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226" y="2904680"/>
            <a:ext cx="1939574" cy="13534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C931162-3648-4B36-8959-520294B4C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226" y="5547327"/>
            <a:ext cx="1268317" cy="983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405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/>
              <a:t>資料型態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b="1" dirty="0"/>
              <a:t>邏輯</a:t>
            </a:r>
            <a:r>
              <a:rPr lang="en-US" altLang="zh-TW" b="1" dirty="0"/>
              <a:t>(logical):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b="1" dirty="0"/>
              <a:t>日期</a:t>
            </a:r>
            <a:r>
              <a:rPr lang="en-US" altLang="zh-TW" b="1" dirty="0"/>
              <a:t>(date):</a:t>
            </a:r>
          </a:p>
          <a:p>
            <a:pPr marL="0" indent="0">
              <a:buNone/>
            </a:pPr>
            <a:r>
              <a:rPr lang="zh-TW" altLang="en-US" dirty="0"/>
              <a:t>使用 </a:t>
            </a:r>
            <a:r>
              <a:rPr lang="en-US" altLang="zh-TW" dirty="0" err="1"/>
              <a:t>lubridate</a:t>
            </a:r>
            <a:r>
              <a:rPr lang="en-US" altLang="zh-TW" dirty="0"/>
              <a:t> </a:t>
            </a:r>
            <a:r>
              <a:rPr lang="zh-TW" altLang="en-US" dirty="0"/>
              <a:t>套件可更好呈現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0F2814-81A8-45E6-A8A4-D10FEDA8F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994" y="2299616"/>
            <a:ext cx="1348857" cy="12726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6B12A0A-1A6C-442E-96F0-7757D4A4C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732" y="5063741"/>
            <a:ext cx="2752473" cy="11132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36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資料結構</a:t>
            </a:r>
            <a:r>
              <a:rPr lang="en-US" altLang="zh-TW" b="1" dirty="0"/>
              <a:t>-</a:t>
            </a:r>
            <a:r>
              <a:rPr lang="zh-TW" altLang="en-US" b="1" dirty="0"/>
              <a:t>向量</a:t>
            </a:r>
            <a:r>
              <a:rPr lang="en-US" altLang="zh-TW" b="1" dirty="0"/>
              <a:t>(vectors):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1000" cy="4351338"/>
          </a:xfrm>
        </p:spPr>
        <p:txBody>
          <a:bodyPr/>
          <a:lstStyle/>
          <a:p>
            <a:r>
              <a:rPr lang="zh-TW" altLang="en-US" dirty="0"/>
              <a:t>單維的資料，單一類型</a:t>
            </a:r>
            <a:br>
              <a:rPr lang="zh-TW" altLang="en-US" dirty="0"/>
            </a:br>
            <a:r>
              <a:rPr lang="en-US" altLang="zh-TW" dirty="0"/>
              <a:t>concatenate(</a:t>
            </a:r>
            <a:r>
              <a:rPr lang="zh-TW" altLang="en-US" dirty="0"/>
              <a:t>堆疊</a:t>
            </a:r>
            <a:r>
              <a:rPr lang="en-US" altLang="zh-TW" dirty="0"/>
              <a:t>): </a:t>
            </a:r>
            <a:r>
              <a:rPr lang="zh-TW" altLang="en-US" dirty="0"/>
              <a:t>以</a:t>
            </a:r>
            <a:r>
              <a:rPr lang="en-US" altLang="zh-TW" dirty="0"/>
              <a:t>c(…)</a:t>
            </a:r>
            <a:r>
              <a:rPr lang="zh-TW" altLang="en-US" dirty="0"/>
              <a:t>將「</a:t>
            </a:r>
            <a:r>
              <a:rPr lang="zh-TW" altLang="en-US" b="1" dirty="0"/>
              <a:t>相同類型</a:t>
            </a:r>
            <a:r>
              <a:rPr lang="zh-TW" altLang="en-US" dirty="0"/>
              <a:t>」值以「逗點」分隔而形成的向量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E8C22B-92AF-41EF-8BE2-DF1A88ED7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78" y="1825625"/>
            <a:ext cx="6020135" cy="39541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132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資料結構</a:t>
            </a:r>
            <a:r>
              <a:rPr lang="en-US" altLang="zh-TW" b="1" dirty="0"/>
              <a:t>-</a:t>
            </a:r>
            <a:r>
              <a:rPr lang="zh-TW" altLang="en-US" b="1" dirty="0"/>
              <a:t>因子</a:t>
            </a:r>
            <a:r>
              <a:rPr lang="en-US" altLang="zh-TW" b="1" dirty="0"/>
              <a:t>(factor):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1000" cy="4351338"/>
          </a:xfrm>
        </p:spPr>
        <p:txBody>
          <a:bodyPr/>
          <a:lstStyle/>
          <a:p>
            <a:r>
              <a:rPr lang="zh-TW" altLang="en-US" dirty="0"/>
              <a:t>因子是由向量轉換而成，多用於表示「</a:t>
            </a:r>
            <a:r>
              <a:rPr lang="zh-TW" altLang="en-US" b="1" dirty="0"/>
              <a:t>類別數據</a:t>
            </a:r>
            <a:r>
              <a:rPr lang="en-US" altLang="zh-TW" dirty="0"/>
              <a:t>｣</a:t>
            </a:r>
          </a:p>
          <a:p>
            <a:pPr marL="0" indent="0">
              <a:buNone/>
            </a:pPr>
            <a:r>
              <a:rPr lang="zh-TW" altLang="en-US" dirty="0"/>
              <a:t>例如有三種收入等級的類別，分別是低收入、中等收入、高收入， 使用方法為</a:t>
            </a:r>
            <a:r>
              <a:rPr lang="en-US" altLang="zh-TW" dirty="0"/>
              <a:t>factor(</a:t>
            </a:r>
            <a:r>
              <a:rPr lang="zh-TW" altLang="en-US" dirty="0"/>
              <a:t>資料向量</a:t>
            </a:r>
            <a:r>
              <a:rPr lang="en-US" altLang="zh-TW" dirty="0"/>
              <a:t>,levels=</a:t>
            </a:r>
            <a:r>
              <a:rPr lang="zh-TW" altLang="en-US" dirty="0"/>
              <a:t>類別次序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levels</a:t>
            </a:r>
            <a:r>
              <a:rPr lang="zh-TW" altLang="en-US" dirty="0"/>
              <a:t>參數可設定各類別的次序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B3D4FE-6C5C-4044-A759-66804A8F3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306" y="1385682"/>
            <a:ext cx="5544672" cy="51787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228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資料結構</a:t>
            </a:r>
            <a:r>
              <a:rPr lang="en-US" altLang="zh-TW" b="1" dirty="0"/>
              <a:t>-</a:t>
            </a:r>
            <a:r>
              <a:rPr lang="zh-TW" altLang="en-US" b="1" dirty="0"/>
              <a:t>清單</a:t>
            </a:r>
            <a:r>
              <a:rPr lang="en-US" altLang="zh-TW" b="1" dirty="0"/>
              <a:t>(list):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1000" cy="4351338"/>
          </a:xfrm>
        </p:spPr>
        <p:txBody>
          <a:bodyPr/>
          <a:lstStyle/>
          <a:p>
            <a:r>
              <a:rPr lang="zh-TW" altLang="en-US" dirty="0"/>
              <a:t>可以包含向量、矩陣、不同的清單，可以包含「</a:t>
            </a:r>
            <a:r>
              <a:rPr lang="zh-TW" altLang="en-US" b="1" dirty="0"/>
              <a:t>不同的資料類型</a:t>
            </a:r>
            <a:r>
              <a:rPr lang="zh-TW" altLang="en-US" dirty="0"/>
              <a:t>」。</a:t>
            </a:r>
            <a:br>
              <a:rPr lang="zh-TW" altLang="en-US" dirty="0"/>
            </a:br>
            <a:r>
              <a:rPr lang="zh-TW" altLang="en-US" dirty="0"/>
              <a:t>通常統計跑完後，結果會儲存在清單之中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266010-666B-4641-91E4-3F8483D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6485"/>
            <a:ext cx="4822962" cy="60492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9187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資料結構</a:t>
            </a:r>
            <a:r>
              <a:rPr lang="en-US" altLang="zh-TW" b="1" dirty="0"/>
              <a:t>-</a:t>
            </a:r>
            <a:r>
              <a:rPr lang="zh-TW" altLang="en-US" b="1" dirty="0"/>
              <a:t>矩陣</a:t>
            </a:r>
            <a:r>
              <a:rPr lang="en-US" altLang="zh-TW" b="1" dirty="0"/>
              <a:t>(matrices):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1000" cy="926540"/>
          </a:xfrm>
        </p:spPr>
        <p:txBody>
          <a:bodyPr/>
          <a:lstStyle/>
          <a:p>
            <a:r>
              <a:rPr lang="zh-TW" altLang="en-US" dirty="0"/>
              <a:t>二維的資料，單一類型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3C4472-F84C-4EAA-B593-5F65204B3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39" y="1760338"/>
            <a:ext cx="6903255" cy="1325563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3E8792A9-3D55-4BB3-B2F2-976D9372D0A5}"/>
              </a:ext>
            </a:extLst>
          </p:cNvPr>
          <p:cNvSpPr txBox="1">
            <a:spLocks/>
          </p:cNvSpPr>
          <p:nvPr/>
        </p:nvSpPr>
        <p:spPr>
          <a:xfrm>
            <a:off x="990600" y="3619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/>
              <a:t>資料結構</a:t>
            </a:r>
            <a:r>
              <a:rPr lang="en-US" altLang="zh-TW" b="1" dirty="0"/>
              <a:t>-</a:t>
            </a:r>
            <a:r>
              <a:rPr lang="zh-TW" altLang="en-US" b="1" dirty="0"/>
              <a:t>陣列</a:t>
            </a:r>
            <a:r>
              <a:rPr lang="en-US" altLang="zh-TW" b="1" dirty="0"/>
              <a:t>(array):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4DBC7774-B202-43FD-838D-388EE6185A12}"/>
              </a:ext>
            </a:extLst>
          </p:cNvPr>
          <p:cNvSpPr txBox="1">
            <a:spLocks/>
          </p:cNvSpPr>
          <p:nvPr/>
        </p:nvSpPr>
        <p:spPr>
          <a:xfrm>
            <a:off x="990600" y="5080200"/>
            <a:ext cx="4191000" cy="926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多維度的資料，單一類型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9D2CFCBC-8F56-4957-A4D3-8B2AEAB20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796118"/>
            <a:ext cx="6730644" cy="17095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33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資料結構</a:t>
            </a:r>
            <a:r>
              <a:rPr lang="en-US" altLang="zh-TW" b="1" dirty="0"/>
              <a:t>-</a:t>
            </a:r>
            <a:r>
              <a:rPr lang="zh-TW" altLang="en-US" b="1" dirty="0"/>
              <a:t>資料架構</a:t>
            </a:r>
            <a:r>
              <a:rPr lang="en-US" altLang="zh-TW" b="1" dirty="0"/>
              <a:t>(</a:t>
            </a:r>
            <a:r>
              <a:rPr lang="en-US" altLang="zh-TW" b="1" dirty="0" err="1"/>
              <a:t>data.frame</a:t>
            </a:r>
            <a:r>
              <a:rPr lang="en-US" altLang="zh-TW" b="1" dirty="0"/>
              <a:t>)</a:t>
            </a:r>
            <a:r>
              <a:rPr lang="zh-TW" altLang="en-US" b="1" dirty="0"/>
              <a:t>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1000" cy="4351338"/>
          </a:xfrm>
        </p:spPr>
        <p:txBody>
          <a:bodyPr/>
          <a:lstStyle/>
          <a:p>
            <a:r>
              <a:rPr lang="zh-TW" altLang="en-US" dirty="0"/>
              <a:t>像是我們用的套裝統計軟體（如</a:t>
            </a:r>
            <a:r>
              <a:rPr lang="en-US" altLang="zh-TW" dirty="0"/>
              <a:t>excel, </a:t>
            </a:r>
            <a:r>
              <a:rPr lang="en-US" altLang="zh-TW" dirty="0" err="1"/>
              <a:t>spss</a:t>
            </a:r>
            <a:r>
              <a:rPr lang="en-US" altLang="zh-TW" dirty="0"/>
              <a:t>, </a:t>
            </a:r>
            <a:r>
              <a:rPr lang="en-US" altLang="zh-TW" dirty="0" err="1"/>
              <a:t>stata</a:t>
            </a:r>
            <a:r>
              <a:rPr lang="zh-TW" altLang="en-US" dirty="0"/>
              <a:t>）中資料儲存的方式。 每一欄（</a:t>
            </a:r>
            <a:r>
              <a:rPr lang="en-US" altLang="zh-TW" dirty="0"/>
              <a:t>Column</a:t>
            </a:r>
            <a:r>
              <a:rPr lang="zh-TW" altLang="en-US" dirty="0"/>
              <a:t>）儲存不同的資料、每一列（</a:t>
            </a:r>
            <a:r>
              <a:rPr lang="en-US" altLang="zh-TW" dirty="0"/>
              <a:t>Row</a:t>
            </a:r>
            <a:r>
              <a:rPr lang="zh-TW" altLang="en-US" dirty="0"/>
              <a:t>）代表不同的觀察值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765D28-2378-4501-A4A7-6DBB9A70A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227" y="1593447"/>
            <a:ext cx="5778832" cy="4815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3341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查詢資料型態或結構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7861" cy="3956610"/>
          </a:xfrm>
        </p:spPr>
        <p:txBody>
          <a:bodyPr/>
          <a:lstStyle/>
          <a:p>
            <a:r>
              <a:rPr lang="en-US" altLang="zh-TW" dirty="0"/>
              <a:t>Type: </a:t>
            </a:r>
            <a:r>
              <a:rPr lang="zh-TW" altLang="en-US" dirty="0"/>
              <a:t>是查看電腦如何儲存資料，物件的基本型態</a:t>
            </a:r>
          </a:p>
          <a:p>
            <a:r>
              <a:rPr lang="en-US" altLang="zh-TW" dirty="0"/>
              <a:t>Class: </a:t>
            </a:r>
            <a:r>
              <a:rPr lang="zh-TW" altLang="en-US" dirty="0"/>
              <a:t>是查看物件的類別</a:t>
            </a:r>
            <a:r>
              <a:rPr lang="en-US" altLang="zh-TW" dirty="0"/>
              <a:t>(</a:t>
            </a:r>
            <a:r>
              <a:rPr lang="zh-TW" altLang="en-US" dirty="0"/>
              <a:t>螢幕顯示的型態</a:t>
            </a:r>
            <a:r>
              <a:rPr lang="en-US" altLang="zh-TW" dirty="0"/>
              <a:t>)</a:t>
            </a:r>
            <a:r>
              <a:rPr lang="zh-TW" altLang="en-US" dirty="0"/>
              <a:t>，及能對它進行的操作所做的分類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649098-5915-419D-93C2-9E5CA7C3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944" y="1444677"/>
            <a:ext cx="5903973" cy="47173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208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 轉換資料型態或結構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50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 err="1"/>
              <a:t>as.targetClass</a:t>
            </a:r>
            <a:r>
              <a:rPr lang="zh-TW" altLang="en-US" dirty="0"/>
              <a:t>將值轉換為</a:t>
            </a:r>
            <a:r>
              <a:rPr lang="en-US" altLang="zh-TW" dirty="0" err="1"/>
              <a:t>targetClass</a:t>
            </a:r>
            <a:r>
              <a:rPr lang="zh-TW" altLang="en-US" dirty="0"/>
              <a:t>類。</a:t>
            </a:r>
          </a:p>
          <a:p>
            <a:r>
              <a:rPr lang="en-US" altLang="zh-TW" dirty="0" err="1"/>
              <a:t>as.numeric</a:t>
            </a:r>
            <a:r>
              <a:rPr lang="en-US" altLang="zh-TW" dirty="0"/>
              <a:t>()</a:t>
            </a:r>
            <a:r>
              <a:rPr lang="zh-TW" altLang="en-US" dirty="0"/>
              <a:t>將值轉換為數字類</a:t>
            </a:r>
          </a:p>
          <a:p>
            <a:r>
              <a:rPr lang="en-US" altLang="zh-TW" dirty="0" err="1"/>
              <a:t>as.character</a:t>
            </a:r>
            <a:r>
              <a:rPr lang="en-US" altLang="zh-TW" dirty="0"/>
              <a:t>()</a:t>
            </a:r>
            <a:r>
              <a:rPr lang="zh-TW" altLang="en-US" dirty="0"/>
              <a:t>將值轉換為字符類</a:t>
            </a:r>
          </a:p>
          <a:p>
            <a:r>
              <a:rPr lang="zh-TW" altLang="en-US" dirty="0"/>
              <a:t>其他轉換</a:t>
            </a:r>
            <a:r>
              <a:rPr lang="en-US" altLang="zh-TW" dirty="0"/>
              <a:t>……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F2E8FA-1219-40D8-9D00-4ADA8B12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693" y="1143547"/>
            <a:ext cx="4190213" cy="48672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861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簡單條件判斷式</a:t>
            </a:r>
            <a:r>
              <a:rPr lang="en-US" altLang="zh-TW" b="1" dirty="0"/>
              <a:t>-if-else</a:t>
            </a:r>
            <a:r>
              <a:rPr lang="zh-TW" altLang="en-US" b="1" dirty="0"/>
              <a:t>敘述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0647" cy="4351338"/>
          </a:xfrm>
        </p:spPr>
        <p:txBody>
          <a:bodyPr/>
          <a:lstStyle/>
          <a:p>
            <a:r>
              <a:rPr lang="zh-TW" altLang="en-US" dirty="0"/>
              <a:t>邏輯判斷</a:t>
            </a:r>
            <a:r>
              <a:rPr lang="en-US" altLang="zh-TW" dirty="0"/>
              <a:t>: if-else</a:t>
            </a:r>
            <a:r>
              <a:rPr lang="zh-TW" altLang="en-US" dirty="0"/>
              <a:t>敘述 若</a:t>
            </a:r>
            <a:r>
              <a:rPr lang="en-US" altLang="zh-TW" dirty="0"/>
              <a:t>if</a:t>
            </a:r>
            <a:r>
              <a:rPr lang="zh-TW" altLang="en-US" dirty="0"/>
              <a:t>後所接邏輯判斷為真</a:t>
            </a:r>
            <a:r>
              <a:rPr lang="en-US" altLang="zh-TW" dirty="0"/>
              <a:t>(TRUE)</a:t>
            </a:r>
            <a:r>
              <a:rPr lang="zh-TW" altLang="en-US" dirty="0"/>
              <a:t>，就會執行</a:t>
            </a:r>
            <a:r>
              <a:rPr lang="en-US" altLang="zh-TW" dirty="0"/>
              <a:t>if</a:t>
            </a:r>
            <a:r>
              <a:rPr lang="zh-TW" altLang="en-US" dirty="0"/>
              <a:t>下方之程式碼，若為偽</a:t>
            </a:r>
            <a:r>
              <a:rPr lang="en-US" altLang="zh-TW" dirty="0"/>
              <a:t>(FALSE)</a:t>
            </a:r>
            <a:r>
              <a:rPr lang="zh-TW" altLang="en-US" dirty="0"/>
              <a:t>，則執行</a:t>
            </a:r>
            <a:r>
              <a:rPr lang="en-US" altLang="zh-TW" dirty="0"/>
              <a:t>else</a:t>
            </a:r>
            <a:r>
              <a:rPr lang="zh-TW" altLang="en-US" dirty="0"/>
              <a:t>下方之程式碼，若程式中沒有</a:t>
            </a:r>
            <a:r>
              <a:rPr lang="en-US" altLang="zh-TW" dirty="0"/>
              <a:t>else</a:t>
            </a:r>
            <a:r>
              <a:rPr lang="zh-TW" altLang="en-US" dirty="0"/>
              <a:t>片段，則不執行任何程式碼。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460CD9-9D96-4250-B947-270C21F8B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804" y="1404618"/>
            <a:ext cx="5125726" cy="49730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53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977" y="2391149"/>
            <a:ext cx="5114364" cy="1325563"/>
          </a:xfrm>
        </p:spPr>
        <p:txBody>
          <a:bodyPr/>
          <a:lstStyle/>
          <a:p>
            <a:r>
              <a:rPr lang="zh-TW" altLang="en-US" b="1" dirty="0"/>
              <a:t>物件基礎操作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01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簡單條件判斷式</a:t>
            </a:r>
            <a:r>
              <a:rPr lang="en-US" altLang="zh-TW" b="1" dirty="0"/>
              <a:t>-if-else</a:t>
            </a:r>
            <a:r>
              <a:rPr lang="zh-TW" altLang="en-US" b="1" dirty="0"/>
              <a:t>敘述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0647" cy="4351338"/>
          </a:xfrm>
        </p:spPr>
        <p:txBody>
          <a:bodyPr/>
          <a:lstStyle/>
          <a:p>
            <a:r>
              <a:rPr lang="zh-TW" altLang="en-US" dirty="0"/>
              <a:t>多重邏輯判斷</a:t>
            </a:r>
            <a:r>
              <a:rPr lang="en-US" altLang="zh-TW" dirty="0"/>
              <a:t>: if-else </a:t>
            </a:r>
            <a:r>
              <a:rPr lang="en-US" altLang="zh-TW" dirty="0" err="1"/>
              <a:t>if-else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E2A896-82FB-487C-B574-C4E121F14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252" y="1721224"/>
            <a:ext cx="4280647" cy="47949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7467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簡單條件判斷式</a:t>
            </a:r>
            <a:r>
              <a:rPr lang="en-US" altLang="zh-TW" b="1" dirty="0"/>
              <a:t>-if-else</a:t>
            </a:r>
            <a:r>
              <a:rPr lang="zh-TW" altLang="en-US" b="1" dirty="0"/>
              <a:t>敘述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0647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邏輯判斷簡化</a:t>
            </a:r>
            <a:r>
              <a:rPr lang="en-US" altLang="zh-TW" dirty="0"/>
              <a:t>: </a:t>
            </a:r>
            <a:r>
              <a:rPr lang="en-US" altLang="zh-TW" dirty="0" err="1"/>
              <a:t>ifelse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ifelse</a:t>
            </a:r>
            <a:r>
              <a:rPr lang="en-US" altLang="zh-TW" dirty="0"/>
              <a:t>()</a:t>
            </a:r>
            <a:r>
              <a:rPr lang="zh-TW" altLang="en-US" dirty="0"/>
              <a:t>函數可用最短的方式取代</a:t>
            </a:r>
            <a:r>
              <a:rPr lang="en-US" altLang="zh-TW" dirty="0"/>
              <a:t>if-else</a:t>
            </a:r>
            <a:r>
              <a:rPr lang="zh-TW" altLang="en-US" dirty="0"/>
              <a:t>敘述，</a:t>
            </a:r>
          </a:p>
          <a:p>
            <a:pPr marL="0" indent="0">
              <a:buNone/>
            </a:pPr>
            <a:r>
              <a:rPr lang="zh-TW" altLang="en-US" dirty="0"/>
              <a:t>使用方法為</a:t>
            </a:r>
            <a:r>
              <a:rPr lang="en-US" altLang="zh-TW" dirty="0" err="1"/>
              <a:t>ifelse</a:t>
            </a:r>
            <a:r>
              <a:rPr lang="en-US" altLang="zh-TW" dirty="0"/>
              <a:t>(</a:t>
            </a:r>
            <a:r>
              <a:rPr lang="zh-TW" altLang="en-US" dirty="0"/>
              <a:t>邏輯判斷</a:t>
            </a:r>
            <a:r>
              <a:rPr lang="en-US" altLang="zh-TW" dirty="0"/>
              <a:t>, </a:t>
            </a:r>
            <a:r>
              <a:rPr lang="zh-TW" altLang="en-US" dirty="0"/>
              <a:t>判斷為真要執行的程式碼</a:t>
            </a:r>
            <a:r>
              <a:rPr lang="en-US" altLang="zh-TW" dirty="0"/>
              <a:t>, </a:t>
            </a:r>
            <a:r>
              <a:rPr lang="zh-TW" altLang="en-US" dirty="0"/>
              <a:t>判斷為偽要執行的程式碼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15E9CC7-BC58-48BE-AC43-8A05B77CA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441" y="1968809"/>
            <a:ext cx="6111163" cy="26659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8335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管道控制</a:t>
            </a:r>
            <a:r>
              <a:rPr lang="en-US" altLang="zh-TW" b="1" dirty="0"/>
              <a:t>pipe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在語法操作上，很常需要對於同一個變項進行重複操作，在此</a:t>
            </a:r>
            <a:r>
              <a:rPr lang="en-US" altLang="zh-TW" dirty="0" err="1"/>
              <a:t>magrittr</a:t>
            </a:r>
            <a:r>
              <a:rPr lang="zh-TW" altLang="en-US" dirty="0"/>
              <a:t>套件提供了一些可以讓程式更容易查看、理解的語法，而在</a:t>
            </a:r>
            <a:r>
              <a:rPr lang="en-US" altLang="zh-TW" dirty="0"/>
              <a:t>R</a:t>
            </a:r>
            <a:r>
              <a:rPr lang="zh-TW" altLang="en-US" dirty="0"/>
              <a:t>版本</a:t>
            </a:r>
            <a:r>
              <a:rPr lang="en-US" altLang="zh-TW" dirty="0"/>
              <a:t>4.1.0</a:t>
            </a:r>
            <a:r>
              <a:rPr lang="zh-TW" altLang="en-US" dirty="0"/>
              <a:t>後也有提後一個內建的符號來進行，以下對此作簡單介紹，後續資料處理的章節會較常使用到 參考</a:t>
            </a:r>
            <a:r>
              <a:rPr lang="en-US" altLang="zh-TW" dirty="0"/>
              <a:t>1</a:t>
            </a:r>
            <a:r>
              <a:rPr lang="zh-TW" altLang="en-US" dirty="0"/>
              <a:t>、參考</a:t>
            </a:r>
            <a:r>
              <a:rPr lang="en-US" altLang="zh-TW" dirty="0"/>
              <a:t>2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4406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 管道控制</a:t>
            </a:r>
            <a:r>
              <a:rPr lang="en-US" altLang="zh-TW" b="1" dirty="0"/>
              <a:t>pipe</a:t>
            </a:r>
            <a:r>
              <a:rPr lang="zh-TW" altLang="en-US" b="1" dirty="0"/>
              <a:t> </a:t>
            </a:r>
            <a:r>
              <a:rPr lang="en-US" altLang="zh-TW" b="1" dirty="0"/>
              <a:t>-</a:t>
            </a:r>
            <a:r>
              <a:rPr lang="zh-TW" altLang="en-US" b="1" dirty="0"/>
              <a:t> </a:t>
            </a:r>
            <a:r>
              <a:rPr lang="en-US" altLang="zh-TW" b="1" dirty="0"/>
              <a:t>|&gt; &amp; %&gt;%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0271" cy="4351338"/>
          </a:xfrm>
        </p:spPr>
        <p:txBody>
          <a:bodyPr/>
          <a:lstStyle/>
          <a:p>
            <a:r>
              <a:rPr lang="en-US" altLang="zh-TW" dirty="0"/>
              <a:t>|&gt;</a:t>
            </a:r>
            <a:r>
              <a:rPr lang="zh-TW" altLang="en-US" dirty="0"/>
              <a:t>為內建的連結符號，目的是要將符號左側的變項連結</a:t>
            </a:r>
            <a:r>
              <a:rPr lang="en-US" altLang="zh-TW" dirty="0"/>
              <a:t>(</a:t>
            </a:r>
            <a:r>
              <a:rPr lang="zh-TW" altLang="en-US" dirty="0"/>
              <a:t>放入使用</a:t>
            </a:r>
            <a:r>
              <a:rPr lang="en-US" altLang="zh-TW" dirty="0"/>
              <a:t>)</a:t>
            </a:r>
            <a:r>
              <a:rPr lang="zh-TW" altLang="en-US" dirty="0"/>
              <a:t>到符號右邊的函數 </a:t>
            </a:r>
            <a:r>
              <a:rPr lang="en-US" altLang="zh-TW" dirty="0"/>
              <a:t>%&gt;%</a:t>
            </a:r>
            <a:r>
              <a:rPr lang="zh-TW" altLang="en-US" dirty="0"/>
              <a:t>是</a:t>
            </a:r>
            <a:r>
              <a:rPr lang="en-US" altLang="zh-TW" dirty="0" err="1"/>
              <a:t>magrittr</a:t>
            </a:r>
            <a:r>
              <a:rPr lang="zh-TW" altLang="en-US" dirty="0"/>
              <a:t>套件中的其中一個管道，其使用方法大致與</a:t>
            </a:r>
            <a:r>
              <a:rPr lang="en-US" altLang="zh-TW" dirty="0"/>
              <a:t>|&gt;</a:t>
            </a:r>
            <a:r>
              <a:rPr lang="zh-TW" altLang="en-US" dirty="0"/>
              <a:t>一模一樣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05DC78-9C07-4DA6-83CC-109B5534A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559" y="192762"/>
            <a:ext cx="4557818" cy="64724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1065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 管道控制</a:t>
            </a:r>
            <a:r>
              <a:rPr lang="en-US" altLang="zh-TW" b="1" dirty="0"/>
              <a:t>pipe</a:t>
            </a:r>
            <a:r>
              <a:rPr lang="zh-TW" altLang="en-US" b="1" dirty="0"/>
              <a:t> </a:t>
            </a:r>
            <a:r>
              <a:rPr lang="en-US" altLang="zh-TW" b="1" dirty="0"/>
              <a:t>-</a:t>
            </a:r>
            <a:r>
              <a:rPr lang="zh-TW" altLang="en-US" b="1" dirty="0"/>
              <a:t>其他管道控制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magrittr</a:t>
            </a:r>
            <a:r>
              <a:rPr lang="zh-TW" altLang="en-US" dirty="0"/>
              <a:t>套件中也包含其他讓程式更容易理解的管道，可以做為參考就好</a:t>
            </a:r>
          </a:p>
          <a:p>
            <a:r>
              <a:rPr lang="en-US" altLang="zh-TW" dirty="0"/>
              <a:t>%T%</a:t>
            </a:r>
            <a:r>
              <a:rPr lang="zh-TW" altLang="en-US" dirty="0"/>
              <a:t>是臨時想查看</a:t>
            </a:r>
            <a:r>
              <a:rPr lang="en-US" altLang="zh-TW" dirty="0"/>
              <a:t>f(x)</a:t>
            </a:r>
            <a:r>
              <a:rPr lang="zh-TW" altLang="en-US" dirty="0"/>
              <a:t>但最後卻想只返回</a:t>
            </a:r>
            <a:r>
              <a:rPr lang="en-US" altLang="zh-TW" dirty="0"/>
              <a:t>x</a:t>
            </a:r>
            <a:r>
              <a:rPr lang="zh-TW" altLang="en-US" dirty="0"/>
              <a:t>值就可以使用</a:t>
            </a:r>
            <a:r>
              <a:rPr lang="en-US" altLang="zh-TW" dirty="0"/>
              <a:t>x %T% f()</a:t>
            </a:r>
            <a:r>
              <a:rPr lang="zh-TW" altLang="en-US" dirty="0"/>
              <a:t>，如此並不會改變</a:t>
            </a:r>
            <a:r>
              <a:rPr lang="en-US" altLang="zh-TW" dirty="0"/>
              <a:t>x</a:t>
            </a:r>
            <a:r>
              <a:rPr lang="zh-TW" altLang="en-US" dirty="0"/>
              <a:t>的值</a:t>
            </a:r>
          </a:p>
          <a:p>
            <a:r>
              <a:rPr lang="en-US" altLang="zh-TW" dirty="0"/>
              <a:t>%&lt;&gt;%</a:t>
            </a:r>
            <a:r>
              <a:rPr lang="zh-TW" altLang="en-US" dirty="0"/>
              <a:t>如同</a:t>
            </a:r>
            <a:r>
              <a:rPr lang="en-US" altLang="zh-TW" dirty="0"/>
              <a:t>%&gt;%</a:t>
            </a:r>
            <a:r>
              <a:rPr lang="zh-TW" altLang="en-US" dirty="0"/>
              <a:t>，但是將原先</a:t>
            </a:r>
            <a:r>
              <a:rPr lang="en-US" altLang="zh-TW" dirty="0"/>
              <a:t>x</a:t>
            </a:r>
            <a:r>
              <a:rPr lang="zh-TW" altLang="en-US" dirty="0"/>
              <a:t>的值變為</a:t>
            </a:r>
            <a:r>
              <a:rPr lang="en-US" altLang="zh-TW" dirty="0"/>
              <a:t>f(x)</a:t>
            </a:r>
            <a:r>
              <a:rPr lang="zh-TW" altLang="en-US" dirty="0"/>
              <a:t>，使用</a:t>
            </a:r>
            <a:r>
              <a:rPr lang="en-US" altLang="zh-TW" dirty="0"/>
              <a:t>x %&gt;% f()</a:t>
            </a:r>
            <a:r>
              <a:rPr lang="zh-TW" altLang="en-US" dirty="0"/>
              <a:t>，可以將</a:t>
            </a:r>
            <a:r>
              <a:rPr lang="en-US" altLang="zh-TW" dirty="0"/>
              <a:t>x</a:t>
            </a:r>
            <a:r>
              <a:rPr lang="zh-TW" altLang="en-US" dirty="0"/>
              <a:t>變成</a:t>
            </a:r>
            <a:r>
              <a:rPr lang="en-US" altLang="zh-TW" dirty="0"/>
              <a:t>f(x)</a:t>
            </a:r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665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指派（</a:t>
            </a:r>
            <a:r>
              <a:rPr lang="en-US" altLang="zh-TW" b="1" dirty="0"/>
              <a:t>assignment</a:t>
            </a:r>
            <a:r>
              <a:rPr lang="zh-TW" altLang="en-US" b="1" dirty="0"/>
              <a:t>）：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3965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將資料儲存至一個代號（變項）內，</a:t>
            </a:r>
            <a:br>
              <a:rPr lang="zh-TW" altLang="en-US" dirty="0"/>
            </a:br>
            <a:r>
              <a:rPr lang="zh-TW" altLang="en-US" dirty="0"/>
              <a:t>可以用”</a:t>
            </a:r>
            <a:r>
              <a:rPr lang="en-US" altLang="zh-TW" dirty="0"/>
              <a:t>&lt;-” </a:t>
            </a:r>
            <a:r>
              <a:rPr lang="zh-TW" altLang="en-US" dirty="0"/>
              <a:t>或”</a:t>
            </a:r>
            <a:r>
              <a:rPr lang="en-US" altLang="zh-TW" dirty="0"/>
              <a:t>=“</a:t>
            </a:r>
            <a:r>
              <a:rPr lang="zh-TW" altLang="en-US" dirty="0"/>
              <a:t>。但使用”</a:t>
            </a:r>
            <a:r>
              <a:rPr lang="en-US" altLang="zh-TW" dirty="0"/>
              <a:t>&lt;-“</a:t>
            </a:r>
            <a:r>
              <a:rPr lang="zh-TW" altLang="en-US" dirty="0"/>
              <a:t>好過”</a:t>
            </a:r>
            <a:r>
              <a:rPr lang="en-US" altLang="zh-TW" dirty="0"/>
              <a:t>=“(</a:t>
            </a:r>
            <a:r>
              <a:rPr lang="zh-TW" altLang="en-US" dirty="0"/>
              <a:t>另外也可以換個方向指派”</a:t>
            </a:r>
            <a:r>
              <a:rPr lang="en-US" altLang="zh-TW" dirty="0"/>
              <a:t>-&gt;“</a:t>
            </a:r>
            <a:r>
              <a:rPr lang="zh-TW" altLang="en-US" dirty="0"/>
              <a:t>，但較少使用</a:t>
            </a:r>
            <a:r>
              <a:rPr lang="en-US" altLang="zh-TW" dirty="0"/>
              <a:t>)</a:t>
            </a:r>
            <a:br>
              <a:rPr lang="zh-TW" altLang="en-US" dirty="0"/>
            </a:br>
            <a:r>
              <a:rPr lang="zh-TW" altLang="en-US" dirty="0"/>
              <a:t>「</a:t>
            </a:r>
            <a:r>
              <a:rPr lang="en-US" altLang="zh-TW" dirty="0"/>
              <a:t>&lt;-</a:t>
            </a:r>
            <a:r>
              <a:rPr lang="zh-TW" altLang="en-US" dirty="0"/>
              <a:t>」的 </a:t>
            </a:r>
            <a:r>
              <a:rPr lang="en-US" altLang="zh-TW" dirty="0"/>
              <a:t>Windows</a:t>
            </a:r>
            <a:r>
              <a:rPr lang="zh-TW" altLang="en-US" dirty="0"/>
              <a:t>快捷鍵</a:t>
            </a:r>
            <a:r>
              <a:rPr lang="en-US" altLang="zh-TW" dirty="0"/>
              <a:t>: </a:t>
            </a:r>
            <a:r>
              <a:rPr lang="zh-TW" altLang="en-US" dirty="0"/>
              <a:t>「</a:t>
            </a:r>
            <a:r>
              <a:rPr lang="en-US" altLang="zh-TW" b="1" dirty="0"/>
              <a:t>Alt+-</a:t>
            </a:r>
            <a:r>
              <a:rPr lang="zh-TW" altLang="en-US" dirty="0"/>
              <a:t>」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4C5F50-90A3-441A-860F-4371048A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789" y="181695"/>
            <a:ext cx="3926541" cy="6494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415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3682" cy="4351338"/>
          </a:xfrm>
        </p:spPr>
        <p:txBody>
          <a:bodyPr/>
          <a:lstStyle/>
          <a:p>
            <a:r>
              <a:rPr lang="zh-TW" altLang="en-US" dirty="0"/>
              <a:t>若有指派</a:t>
            </a:r>
            <a:r>
              <a:rPr lang="en-US" altLang="zh-TW" dirty="0"/>
              <a:t>a</a:t>
            </a:r>
            <a:r>
              <a:rPr lang="zh-TW" altLang="en-US" dirty="0"/>
              <a:t>，則旁邊</a:t>
            </a:r>
            <a:r>
              <a:rPr lang="en-US" altLang="zh-TW" dirty="0"/>
              <a:t>Environment -&gt; Global Environment -&gt; Values </a:t>
            </a:r>
            <a:r>
              <a:rPr lang="zh-TW" altLang="en-US" dirty="0"/>
              <a:t>就會出現</a:t>
            </a:r>
            <a:r>
              <a:rPr lang="en-US" altLang="zh-TW" dirty="0"/>
              <a:t>a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C23A22-E383-4C52-BF0D-D7D35325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496" y="1839072"/>
            <a:ext cx="5267325" cy="18764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542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命名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有效的命名</a:t>
            </a:r>
          </a:p>
          <a:p>
            <a:pPr lvl="1"/>
            <a:r>
              <a:rPr lang="zh-TW" altLang="en-US" dirty="0"/>
              <a:t>以字母</a:t>
            </a:r>
            <a:r>
              <a:rPr lang="en-US" altLang="zh-TW" dirty="0"/>
              <a:t>(</a:t>
            </a:r>
            <a:r>
              <a:rPr lang="zh-TW" altLang="en-US" dirty="0"/>
              <a:t>大小寫都可</a:t>
            </a:r>
            <a:r>
              <a:rPr lang="en-US" altLang="zh-TW" dirty="0"/>
              <a:t>)</a:t>
            </a:r>
            <a:r>
              <a:rPr lang="zh-TW" altLang="en-US" dirty="0"/>
              <a:t>、數字、逗點</a:t>
            </a:r>
            <a:r>
              <a:rPr lang="en-US" altLang="zh-TW" dirty="0"/>
              <a:t>(.)</a:t>
            </a:r>
            <a:r>
              <a:rPr lang="zh-TW" altLang="en-US" dirty="0"/>
              <a:t>、下底線</a:t>
            </a:r>
            <a:r>
              <a:rPr lang="en-US" altLang="zh-TW" dirty="0"/>
              <a:t>(_)</a:t>
            </a:r>
            <a:r>
              <a:rPr lang="zh-TW" altLang="en-US" dirty="0"/>
              <a:t>開頭</a:t>
            </a:r>
          </a:p>
          <a:p>
            <a:pPr lvl="1"/>
            <a:r>
              <a:rPr lang="zh-TW" altLang="en-US" dirty="0"/>
              <a:t>若以</a:t>
            </a:r>
            <a:r>
              <a:rPr lang="en-US" altLang="zh-TW" dirty="0"/>
              <a:t>.</a:t>
            </a:r>
            <a:r>
              <a:rPr lang="zh-TW" altLang="en-US" dirty="0"/>
              <a:t>點開頭，後面不能接數字</a:t>
            </a:r>
          </a:p>
          <a:p>
            <a:r>
              <a:rPr lang="zh-TW" altLang="en-US" dirty="0"/>
              <a:t>常見命名規則</a:t>
            </a:r>
          </a:p>
          <a:p>
            <a:pPr lvl="1"/>
            <a:r>
              <a:rPr lang="zh-TW" altLang="en-US" dirty="0"/>
              <a:t>以英文字母開頭</a:t>
            </a:r>
            <a:r>
              <a:rPr lang="en-US" altLang="zh-TW" dirty="0"/>
              <a:t>(</a:t>
            </a:r>
            <a:r>
              <a:rPr lang="zh-TW" altLang="en-US" dirty="0"/>
              <a:t>常見多以小寫字母開頭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7D735B-0CC4-4A2E-B55D-0C77B383B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48" y="4156407"/>
            <a:ext cx="8224365" cy="23364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044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09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基本運算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以下介紹簡單的運算方式，另外還有很多其他函數可以做基礎或進階的數學換算或運算，若有需要使用到可自行查找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12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17" y="651996"/>
            <a:ext cx="3823447" cy="1902946"/>
          </a:xfrm>
        </p:spPr>
        <p:txBody>
          <a:bodyPr>
            <a:normAutofit/>
          </a:bodyPr>
          <a:lstStyle/>
          <a:p>
            <a:r>
              <a:rPr lang="zh-TW" altLang="en-US" b="1" dirty="0"/>
              <a:t>數學基本運算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F4E3ED4-9251-48D0-B222-EC1C481B1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0759" y="73583"/>
            <a:ext cx="3725357" cy="67108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187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17" y="651996"/>
            <a:ext cx="3823447" cy="1902946"/>
          </a:xfrm>
        </p:spPr>
        <p:txBody>
          <a:bodyPr>
            <a:normAutofit/>
          </a:bodyPr>
          <a:lstStyle/>
          <a:p>
            <a:r>
              <a:rPr lang="zh-TW" altLang="en-US" b="1" dirty="0"/>
              <a:t>邏輯運算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45BA67-11F0-42E3-801A-636A5926F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282" y="237572"/>
            <a:ext cx="5257800" cy="6526290"/>
          </a:xfrm>
          <a:prstGeom prst="rect">
            <a:avLst/>
          </a:prstGeom>
        </p:spPr>
      </p:pic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0D2CA50-0A51-4376-BEE9-57D291FFB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81324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894</Words>
  <Application>Microsoft Office PowerPoint</Application>
  <PresentationFormat>寬螢幕</PresentationFormat>
  <Paragraphs>67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Office 佈景主題</vt:lpstr>
      <vt:lpstr>基礎篇_R語言的基礎概念</vt:lpstr>
      <vt:lpstr>物件基礎操作</vt:lpstr>
      <vt:lpstr>指派（assignment）：</vt:lpstr>
      <vt:lpstr>PowerPoint 簡報</vt:lpstr>
      <vt:lpstr>命名</vt:lpstr>
      <vt:lpstr>PowerPoint 簡報</vt:lpstr>
      <vt:lpstr>基本運算</vt:lpstr>
      <vt:lpstr>數學基本運算</vt:lpstr>
      <vt:lpstr>邏輯運算</vt:lpstr>
      <vt:lpstr>資料型態</vt:lpstr>
      <vt:lpstr>資料型態</vt:lpstr>
      <vt:lpstr>資料結構-向量(vectors):</vt:lpstr>
      <vt:lpstr>資料結構-因子(factor):</vt:lpstr>
      <vt:lpstr>資料結構-清單(list):</vt:lpstr>
      <vt:lpstr>資料結構-矩陣(matrices):</vt:lpstr>
      <vt:lpstr>資料結構-資料架構(data.frame)：</vt:lpstr>
      <vt:lpstr>查詢資料型態或結構</vt:lpstr>
      <vt:lpstr> 轉換資料型態或結構</vt:lpstr>
      <vt:lpstr>簡單條件判斷式-if-else敘述</vt:lpstr>
      <vt:lpstr>簡單條件判斷式-if-else敘述</vt:lpstr>
      <vt:lpstr>簡單條件判斷式-if-else敘述</vt:lpstr>
      <vt:lpstr>管道控制pipe</vt:lpstr>
      <vt:lpstr> 管道控制pipe - |&gt; &amp; %&gt;%</vt:lpstr>
      <vt:lpstr> 管道控制pipe -其他管道控制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qbie</dc:creator>
  <cp:lastModifiedBy>qbie</cp:lastModifiedBy>
  <cp:revision>4</cp:revision>
  <dcterms:created xsi:type="dcterms:W3CDTF">2023-06-13T04:45:03Z</dcterms:created>
  <dcterms:modified xsi:type="dcterms:W3CDTF">2023-06-13T07:05:57Z</dcterms:modified>
</cp:coreProperties>
</file>