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76" r:id="rId13"/>
    <p:sldId id="277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12146A4-58F2-408E-B10D-966D6082C14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5"/>
            <p14:sldId id="276"/>
            <p14:sldId id="277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10C37-0A62-47CD-823F-7249C773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B0598-C28E-47F0-AC88-7E3F83A83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D6A2E4-4DF4-4531-9A0B-8764BEB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095DA-5860-452A-8BD5-9146065C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7EDD4-5DB4-4100-B16C-D8E71C0B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19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DF370-E1DE-4B73-9F57-1A87B37D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920CCD-9DF4-4BB0-85C5-16195CB4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8756D-978D-4EBE-842F-1734FB90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4F1032-A39C-46F3-B5D6-4526F224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90E14B-DCA3-40BB-80BE-CBF7F98C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1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17FDF3-240F-4D0E-B0BA-E7A061133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7755CE-9051-4000-97D4-4A9107FA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1F122B-8EE0-44D1-801E-299C758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68EE24-FFD1-47EC-983F-2F197FD4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B946D-5632-4E06-8E7A-6BCDC389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61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66817-345A-4602-9784-FE1EA58B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2C95F-14C0-4980-8F86-4006314D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8D437E-F17D-4168-9244-03047B55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5766C-D448-4549-8946-48CF2E89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3F17C-3EB2-484A-819E-9A9E5900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7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BB9AD-15F0-4597-AAF9-FB14F576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C30B1C-275F-466B-9E70-94BECBEB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C7619E-B581-4E00-B6E5-5987FDB5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13612D-9029-41D8-A419-0DAE8A0F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A825D-7C7B-4B9A-A6DA-4361FC14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8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B1001-EA3B-4E52-A7AB-D6A2A22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C937F-72FF-44CC-8160-4120B757C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72E3A-A9AC-495A-B3CD-E8DF8300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F00295-3B00-460B-A263-7C854ACF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A9AE92-EBCD-41EF-9156-007C2E34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8CECEB-3019-4A59-A76B-3DC71104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1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AE117-C2FE-487C-B955-9AD1FB51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A6F61E-48FF-435C-BBB3-C7B42D1F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DC36B0-E7B9-4429-817F-650D00039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269B5C-D9F9-4032-9D34-6863591DC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3D3AA5-02D1-4DD9-AE80-4E7B41587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F32111-E2C4-4815-B2AD-F5E3C0D3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82024D-9F01-4A75-9B93-259C5D19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3A8328-C251-424C-BE66-21811D27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9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75C49-275F-4A49-9D3A-347C14C0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274AC8-5037-48CD-8D44-F47604A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33BA56-BAD3-4A62-AC16-137A23A0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C33494-508D-4CF3-B7A0-E1A84113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10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F59BC0-F6AC-435D-884E-44F59914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5AB79E-8B4B-40D6-AFAC-82718456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BEAF1F-AB8C-4A12-BF35-941B907D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E177A-4360-4785-86AC-4017CE5D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F1190-9AE7-45FD-B36A-A207C34B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B924CF-EFA7-4761-8EBD-6CCEE5B66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3908D0-4868-4E0A-BAA0-2E81E73A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B8948A-6A44-405A-9B14-3F9FB8D6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D1908E-AEDC-4B06-8407-38AEEFD5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37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17866-8E57-414B-B053-60DE9D47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B6C56D-9D82-4FD7-886B-C7F10A2D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E7827A-01AE-4025-8AD8-B76576F3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35C0A-9B23-4C9E-A3F2-49F44065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31D94B-2DB2-408E-BA4D-DC774142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BAD1A6-13F8-4AA8-A3C1-AA734431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2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3C18FC-3884-4C8C-9CC1-13B34B12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B263BE-5119-463D-B2BB-90FE991A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DD503-8720-4726-9120-21E1836D7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DBB155-65A1-4CBA-B9A9-1EA68E53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F863C0-C114-41D6-938A-4A419BB2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ijutseng.github.io/DataScienceRBook/manipulation.html#%E8%B3%87%E6%96%99%E7%B5%90%E5%90%88-join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rforhr.com/join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tidy-data.html#pivot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hyperlink" Target="https://www.r4epi.com/restructuring-data-frames.html#pivoting-longer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blob/main/data-transformation.pdf%E3%80%81" TargetMode="External"/><Relationship Id="rId7" Type="http://schemas.openxmlformats.org/officeDocument/2006/relationships/hyperlink" Target="https://www.math.pku.edu.cn/teachers/lidf/docs/Rbook/html/_Rbook/summary-manip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hyperlink" Target="https://yijutseng.github.io/DataScienceRBook/eda.html#dplyr" TargetMode="External"/><Relationship Id="rId5" Type="http://schemas.openxmlformats.org/officeDocument/2006/relationships/hyperlink" Target="https://tpemartin.github.io/NTPU-R-for-Data-Science/working-with-data-frame.html" TargetMode="External"/><Relationship Id="rId4" Type="http://schemas.openxmlformats.org/officeDocument/2006/relationships/hyperlink" Target="https://dplyr.tidyverse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yijutseng.github.io/DataScienceRBook/eda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ijutseng.github.io/DataScienceRBook/io.html#api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hyperlink" Target="https://cran.r-project.org/doc/manuals/r-release/R-data.html" TargetMode="External"/><Relationship Id="rId4" Type="http://schemas.openxmlformats.org/officeDocument/2006/relationships/hyperlink" Target="https://eloquentr.datainpoint.com/webScraping.html#%E5%AE%89%E8%A3%9D%E8%88%87%E8%BC%89%E5%85%A5%E5%A5%97%E4%BB%B6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309FA-0BB5-4B75-9C6C-4F2C6DD2E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應用篇</a:t>
            </a:r>
            <a:r>
              <a:rPr lang="en-US" altLang="zh-TW" b="1" dirty="0"/>
              <a:t>_</a:t>
            </a:r>
            <a:r>
              <a:rPr lang="zh-TW" altLang="en-US" b="1" dirty="0"/>
              <a:t>資料讀取、匯出、合併與瀏覽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C46B97-E7D8-47EF-8A5B-FD32757D1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5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匯出資料 </a:t>
            </a:r>
            <a:r>
              <a:rPr lang="en-US" altLang="zh-TW" b="1" dirty="0"/>
              <a:t>-</a:t>
            </a:r>
            <a:r>
              <a:rPr lang="zh-TW" altLang="en-US" b="1" dirty="0"/>
              <a:t> </a:t>
            </a:r>
            <a:r>
              <a:rPr lang="en-US" altLang="zh-TW" b="1" dirty="0"/>
              <a:t>R</a:t>
            </a:r>
            <a:r>
              <a:rPr lang="zh-TW" altLang="en-US" b="1" dirty="0"/>
              <a:t>物件</a:t>
            </a:r>
            <a:r>
              <a:rPr lang="en-US" altLang="zh-TW" b="1" dirty="0"/>
              <a:t>.</a:t>
            </a:r>
            <a:r>
              <a:rPr lang="en-US" altLang="zh-TW" b="1" dirty="0" err="1"/>
              <a:t>rds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若是處理到一半，之後還要繼續用</a:t>
            </a:r>
            <a:r>
              <a:rPr lang="en-US" altLang="zh-TW" dirty="0"/>
              <a:t>R</a:t>
            </a:r>
            <a:r>
              <a:rPr lang="zh-TW" altLang="en-US" dirty="0"/>
              <a:t>處理，可以先匯出成</a:t>
            </a:r>
            <a:r>
              <a:rPr lang="en-US" altLang="zh-TW" dirty="0"/>
              <a:t>R</a:t>
            </a:r>
            <a:r>
              <a:rPr lang="zh-TW" altLang="en-US" dirty="0"/>
              <a:t>物件檔案</a:t>
            </a:r>
            <a:r>
              <a:rPr lang="en-US" altLang="zh-TW" dirty="0"/>
              <a:t>.</a:t>
            </a:r>
            <a:r>
              <a:rPr lang="en-US" altLang="zh-TW" dirty="0" err="1"/>
              <a:t>rds</a:t>
            </a:r>
            <a:r>
              <a:rPr lang="zh-TW" altLang="en-US" dirty="0"/>
              <a:t>，較方便自己下次處理，後續最後處理完成再轉換成其他常見檔案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DD9087-003D-4D39-8640-724B3143A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15" y="3429000"/>
            <a:ext cx="8101927" cy="20971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13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匯出資料 </a:t>
            </a:r>
            <a:r>
              <a:rPr lang="en-US" altLang="zh-TW" b="1" dirty="0"/>
              <a:t>-</a:t>
            </a:r>
            <a:r>
              <a:rPr lang="zh-TW" altLang="en-US" b="1" dirty="0"/>
              <a:t>文字檔</a:t>
            </a:r>
            <a:r>
              <a:rPr lang="en-US" altLang="zh-TW" b="1" dirty="0"/>
              <a:t>.txt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61" y="1866851"/>
            <a:ext cx="5253556" cy="1159622"/>
          </a:xfrm>
        </p:spPr>
        <p:txBody>
          <a:bodyPr/>
          <a:lstStyle/>
          <a:p>
            <a:r>
              <a:rPr lang="en-US" altLang="zh-TW" dirty="0" err="1"/>
              <a:t>write.table</a:t>
            </a:r>
            <a:r>
              <a:rPr lang="zh-TW" altLang="en-US" dirty="0"/>
              <a:t>的</a:t>
            </a:r>
            <a:r>
              <a:rPr lang="en-US" altLang="zh-TW" dirty="0"/>
              <a:t>help</a:t>
            </a:r>
            <a:r>
              <a:rPr lang="zh-TW" altLang="en-US" dirty="0"/>
              <a:t>文件，文件後面也有針對每個參數的描述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6265C4-5E02-4F9C-80B8-E4E05909B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05" y="3429000"/>
            <a:ext cx="7244614" cy="27771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E90F934-E1A6-4210-9F00-7E2E54EC8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577" y="1651602"/>
            <a:ext cx="5100285" cy="31020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503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匯出資料 </a:t>
            </a:r>
            <a:r>
              <a:rPr lang="en-US" altLang="zh-TW" b="1" dirty="0"/>
              <a:t>-</a:t>
            </a:r>
            <a:r>
              <a:rPr lang="zh-TW" altLang="en-US" b="1" dirty="0"/>
              <a:t> </a:t>
            </a:r>
            <a:r>
              <a:rPr lang="en-US" altLang="zh-TW" b="1" dirty="0"/>
              <a:t> CSV</a:t>
            </a:r>
            <a:r>
              <a:rPr lang="zh-TW" altLang="en-US" b="1" dirty="0"/>
              <a:t>檔</a:t>
            </a:r>
            <a:r>
              <a:rPr lang="en-US" altLang="zh-TW" b="1" dirty="0"/>
              <a:t>.csv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1FEDDF8-E243-4811-A292-BF9E8AB1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89" y="2006333"/>
            <a:ext cx="6225475" cy="32486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07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匯出資料 </a:t>
            </a:r>
            <a:r>
              <a:rPr lang="en-US" altLang="zh-TW" b="1" dirty="0"/>
              <a:t>-</a:t>
            </a:r>
            <a:r>
              <a:rPr lang="zh-TW" altLang="en-US" b="1" dirty="0"/>
              <a:t> </a:t>
            </a:r>
            <a:r>
              <a:rPr lang="en-US" altLang="zh-TW" b="1" dirty="0"/>
              <a:t>Excel </a:t>
            </a:r>
            <a:r>
              <a:rPr lang="zh-TW" altLang="en-US" b="1" dirty="0"/>
              <a:t>試算表</a:t>
            </a:r>
            <a:r>
              <a:rPr lang="en-US" altLang="zh-TW" b="1" dirty="0"/>
              <a:t>.</a:t>
            </a:r>
            <a:r>
              <a:rPr lang="en-US" altLang="zh-TW" b="1" dirty="0" err="1"/>
              <a:t>xslx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2929" cy="4351338"/>
          </a:xfrm>
        </p:spPr>
        <p:txBody>
          <a:bodyPr/>
          <a:lstStyle/>
          <a:p>
            <a:r>
              <a:rPr lang="zh-TW" altLang="en-US" dirty="0"/>
              <a:t>存成</a:t>
            </a:r>
            <a:r>
              <a:rPr lang="en-US" altLang="zh-TW" dirty="0"/>
              <a:t>.xlsx</a:t>
            </a:r>
            <a:r>
              <a:rPr lang="zh-TW" altLang="en-US" dirty="0"/>
              <a:t>需另外使用其他套件，在此使用的是</a:t>
            </a:r>
            <a:r>
              <a:rPr lang="en-US" altLang="zh-TW" dirty="0" err="1"/>
              <a:t>writexl</a:t>
            </a:r>
            <a:r>
              <a:rPr lang="zh-TW" altLang="en-US" dirty="0"/>
              <a:t>，但也有其他的套件也可以輸出成</a:t>
            </a:r>
            <a:r>
              <a:rPr lang="en-US" altLang="zh-TW" dirty="0"/>
              <a:t>.xlsx(</a:t>
            </a:r>
            <a:r>
              <a:rPr lang="zh-TW" altLang="en-US" dirty="0"/>
              <a:t>如</a:t>
            </a:r>
            <a:r>
              <a:rPr lang="en-US" altLang="zh-TW" dirty="0" err="1"/>
              <a:t>openxlsx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410401-DB6E-4A7B-9F7D-E23D7E7D2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155" y="1825625"/>
            <a:ext cx="4827634" cy="40919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347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/>
              <a:t>簡單資料合併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9118" cy="4351338"/>
          </a:xfrm>
        </p:spPr>
        <p:txBody>
          <a:bodyPr/>
          <a:lstStyle/>
          <a:p>
            <a:r>
              <a:rPr lang="zh-TW" altLang="en-US" dirty="0"/>
              <a:t>在資料當中有時需要新增整列或整行的資料，</a:t>
            </a:r>
          </a:p>
          <a:p>
            <a:r>
              <a:rPr lang="zh-TW" altLang="en-US" dirty="0"/>
              <a:t>可以使用</a:t>
            </a:r>
            <a:r>
              <a:rPr lang="en-US" altLang="zh-TW" dirty="0" err="1"/>
              <a:t>rbind</a:t>
            </a:r>
            <a:r>
              <a:rPr lang="en-US" altLang="zh-TW" dirty="0"/>
              <a:t>()</a:t>
            </a:r>
            <a:r>
              <a:rPr lang="zh-TW" altLang="en-US" dirty="0"/>
              <a:t>和</a:t>
            </a:r>
            <a:r>
              <a:rPr lang="en-US" altLang="zh-TW" dirty="0" err="1"/>
              <a:t>cbind</a:t>
            </a:r>
            <a:r>
              <a:rPr lang="en-US" altLang="zh-TW" dirty="0"/>
              <a:t>()</a:t>
            </a:r>
            <a:r>
              <a:rPr lang="zh-TW" altLang="en-US" dirty="0"/>
              <a:t>來完成</a:t>
            </a:r>
            <a:r>
              <a:rPr lang="en-US" altLang="zh-TW" dirty="0"/>
              <a:t>(vector</a:t>
            </a:r>
            <a:r>
              <a:rPr lang="zh-TW" altLang="en-US" dirty="0"/>
              <a:t>或是</a:t>
            </a:r>
            <a:r>
              <a:rPr lang="en-US" altLang="zh-TW" dirty="0" err="1"/>
              <a:t>data.frame</a:t>
            </a:r>
            <a:r>
              <a:rPr lang="zh-TW" altLang="en-US" dirty="0"/>
              <a:t>都適用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若今天想在</a:t>
            </a:r>
            <a:r>
              <a:rPr lang="en-US" altLang="zh-TW" dirty="0"/>
              <a:t>iris</a:t>
            </a:r>
            <a:r>
              <a:rPr lang="zh-TW" altLang="en-US" dirty="0"/>
              <a:t>資料中加入新的一列</a:t>
            </a:r>
            <a:r>
              <a:rPr lang="en-US" altLang="zh-TW" dirty="0"/>
              <a:t>(</a:t>
            </a:r>
            <a:r>
              <a:rPr lang="zh-TW" altLang="en-US" dirty="0"/>
              <a:t>原先有</a:t>
            </a:r>
            <a:r>
              <a:rPr lang="en-US" altLang="zh-TW" dirty="0"/>
              <a:t>150</a:t>
            </a:r>
            <a:r>
              <a:rPr lang="zh-TW" altLang="en-US" dirty="0"/>
              <a:t>筆資料新增一筆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BEDD5E-6597-4E5E-AF37-ABD85BC89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947" y="261743"/>
            <a:ext cx="4871085" cy="62311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2086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A25FC4B-FFDB-4513-9C05-D40B09B41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636730"/>
            <a:ext cx="8729779" cy="23508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11CF38B-9AC7-4E43-9C48-24611DAF6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706" y="781750"/>
            <a:ext cx="8443453" cy="24395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861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94" y="585133"/>
            <a:ext cx="4217894" cy="4351338"/>
          </a:xfrm>
        </p:spPr>
        <p:txBody>
          <a:bodyPr/>
          <a:lstStyle/>
          <a:p>
            <a:r>
              <a:rPr lang="zh-TW" altLang="en-US" dirty="0"/>
              <a:t>若今天想在</a:t>
            </a:r>
            <a:r>
              <a:rPr lang="en-US" altLang="zh-TW" dirty="0"/>
              <a:t>iris</a:t>
            </a:r>
            <a:r>
              <a:rPr lang="zh-TW" altLang="en-US" dirty="0"/>
              <a:t>資料中加入新的一行</a:t>
            </a:r>
            <a:r>
              <a:rPr lang="en-US" altLang="zh-TW" dirty="0"/>
              <a:t>(</a:t>
            </a:r>
            <a:r>
              <a:rPr lang="zh-TW" altLang="en-US" dirty="0"/>
              <a:t>原先有四行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2E2F63-7A54-4EFC-A20F-D4360DF6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400" y="454772"/>
            <a:ext cx="6316572" cy="385725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193FD61-E402-4761-BD5B-782825B6F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94" y="4936471"/>
            <a:ext cx="7115175" cy="16287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533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其他資料轉換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在資料想以某個欄位為依據進行合併時</a:t>
            </a:r>
            <a:r>
              <a:rPr lang="en-US" altLang="zh-TW" dirty="0"/>
              <a:t>(</a:t>
            </a:r>
            <a:r>
              <a:rPr lang="zh-TW" altLang="en-US" dirty="0"/>
              <a:t>像是長期資料，想以個人</a:t>
            </a:r>
            <a:r>
              <a:rPr lang="en-US" altLang="zh-TW" dirty="0"/>
              <a:t>id</a:t>
            </a:r>
            <a:r>
              <a:rPr lang="zh-TW" altLang="en-US" dirty="0"/>
              <a:t>將兩波資料合併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</a:p>
          <a:p>
            <a:r>
              <a:rPr lang="zh-TW" altLang="en-US" dirty="0"/>
              <a:t>可以使用</a:t>
            </a:r>
            <a:r>
              <a:rPr lang="en-US" altLang="zh-TW" dirty="0"/>
              <a:t>R</a:t>
            </a:r>
            <a:r>
              <a:rPr lang="zh-TW" altLang="en-US" dirty="0"/>
              <a:t>原先內建的</a:t>
            </a:r>
            <a:r>
              <a:rPr lang="en-US" altLang="zh-TW" dirty="0"/>
              <a:t>merge</a:t>
            </a:r>
            <a:r>
              <a:rPr lang="zh-TW" altLang="en-US" dirty="0"/>
              <a:t>或是用</a:t>
            </a:r>
            <a:r>
              <a:rPr lang="en-US" altLang="zh-TW" dirty="0" err="1"/>
              <a:t>dplyr</a:t>
            </a:r>
            <a:r>
              <a:rPr lang="zh-TW" altLang="en-US" dirty="0"/>
              <a:t>套件提供的相關指令</a:t>
            </a:r>
          </a:p>
          <a:p>
            <a:r>
              <a:rPr lang="zh-TW" altLang="en-US" dirty="0"/>
              <a:t>詳細可以查看</a:t>
            </a:r>
            <a:r>
              <a:rPr lang="zh-TW" altLang="en-US" dirty="0">
                <a:hlinkClick r:id="rId3"/>
              </a:rPr>
              <a:t>參考</a:t>
            </a:r>
            <a:r>
              <a:rPr lang="en-US" altLang="zh-TW" dirty="0">
                <a:hlinkClick r:id="rId3"/>
              </a:rPr>
              <a:t>1</a:t>
            </a:r>
            <a:r>
              <a:rPr lang="zh-TW" altLang="en-US" dirty="0"/>
              <a:t>、</a:t>
            </a:r>
            <a:r>
              <a:rPr lang="zh-TW" altLang="en-US" dirty="0">
                <a:hlinkClick r:id="rId4"/>
              </a:rPr>
              <a:t>參考</a:t>
            </a:r>
            <a:r>
              <a:rPr lang="en-US" altLang="zh-TW" dirty="0">
                <a:hlinkClick r:id="rId4"/>
              </a:rPr>
              <a:t>2</a:t>
            </a:r>
            <a:r>
              <a:rPr lang="zh-TW" altLang="en-US" dirty="0"/>
              <a:t>的整理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BF58C1-28F3-461B-88EE-28D76BED9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63975"/>
            <a:ext cx="4200525" cy="24479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37FA5F3-3FB4-45CC-9D65-0E38F78D0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0413" y="4014966"/>
            <a:ext cx="5080693" cy="21619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440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長寬資料轉換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在處理特殊資料或是一些特殊統計分析時，可能需要將資料做長寬轉換處理，</a:t>
            </a:r>
            <a:r>
              <a:rPr lang="en-US" altLang="zh-TW" dirty="0" err="1"/>
              <a:t>tidyr</a:t>
            </a:r>
            <a:r>
              <a:rPr lang="zh-TW" altLang="en-US" dirty="0"/>
              <a:t>套件中提供的兩個好用的函數</a:t>
            </a:r>
            <a:r>
              <a:rPr lang="en-US" altLang="zh-TW" dirty="0" err="1"/>
              <a:t>pivot_longer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 err="1"/>
              <a:t>pivot_wider</a:t>
            </a:r>
            <a:r>
              <a:rPr lang="en-US" altLang="zh-TW" dirty="0"/>
              <a:t>()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在此並不多作介紹，有興趣可以查看</a:t>
            </a:r>
            <a:r>
              <a:rPr lang="zh-TW" altLang="en-US" dirty="0">
                <a:hlinkClick r:id="rId3"/>
              </a:rPr>
              <a:t>參考</a:t>
            </a:r>
            <a:r>
              <a:rPr lang="en-US" altLang="zh-TW" dirty="0">
                <a:hlinkClick r:id="rId3"/>
              </a:rPr>
              <a:t>1</a:t>
            </a:r>
            <a:r>
              <a:rPr lang="zh-TW" altLang="en-US" dirty="0"/>
              <a:t>、</a:t>
            </a:r>
            <a:r>
              <a:rPr lang="zh-TW" altLang="en-US" dirty="0">
                <a:hlinkClick r:id="rId4"/>
              </a:rPr>
              <a:t>參考</a:t>
            </a:r>
            <a:r>
              <a:rPr lang="en-US" altLang="zh-TW" dirty="0">
                <a:hlinkClick r:id="rId4"/>
              </a:rPr>
              <a:t>2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06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資料瀏覽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若已經將資料讀取到</a:t>
            </a:r>
            <a:r>
              <a:rPr lang="en-US" altLang="zh-TW" dirty="0"/>
              <a:t>R</a:t>
            </a:r>
            <a:r>
              <a:rPr lang="zh-TW" altLang="en-US" dirty="0"/>
              <a:t>裡面，一開始需要看一下或檢查資料的大致狀況如何</a:t>
            </a:r>
          </a:p>
          <a:p>
            <a:r>
              <a:rPr lang="zh-TW" altLang="en-US" dirty="0"/>
              <a:t>以內建資料</a:t>
            </a:r>
            <a:r>
              <a:rPr lang="en-US" altLang="zh-TW" dirty="0"/>
              <a:t>iris</a:t>
            </a:r>
            <a:r>
              <a:rPr lang="zh-TW" altLang="en-US" dirty="0"/>
              <a:t>為例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665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設定工作路徑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3457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/>
              <a:t>首先可以先設定放檔案路徑，</a:t>
            </a:r>
            <a:r>
              <a:rPr lang="en-US" altLang="zh-TW" dirty="0"/>
              <a:t>(</a:t>
            </a:r>
            <a:r>
              <a:rPr lang="zh-TW" altLang="en-US" dirty="0"/>
              <a:t>需要注意的是在路徑上平常多是使用</a:t>
            </a:r>
            <a:r>
              <a:rPr lang="en-US" altLang="zh-TW" dirty="0"/>
              <a:t>\</a:t>
            </a:r>
            <a:r>
              <a:rPr lang="zh-TW" altLang="en-US" dirty="0"/>
              <a:t>，但在</a:t>
            </a:r>
            <a:r>
              <a:rPr lang="en-US" altLang="zh-TW" dirty="0"/>
              <a:t>R</a:t>
            </a:r>
            <a:r>
              <a:rPr lang="zh-TW" altLang="en-US" dirty="0"/>
              <a:t>中需要使用</a:t>
            </a:r>
            <a:r>
              <a:rPr lang="en-US" altLang="zh-TW" dirty="0"/>
              <a:t>/)</a:t>
            </a:r>
          </a:p>
          <a:p>
            <a:endParaRPr lang="en-US" altLang="zh-TW" dirty="0"/>
          </a:p>
          <a:p>
            <a:r>
              <a:rPr lang="zh-TW" altLang="en-US" dirty="0"/>
              <a:t>設定好路徑之後，讀取或匯出資料就只需要寫檔案名稱，不用加上前面路徑，會直接存在設定路徑的資料夾中，若檔案需要放在另外位置，也只須在檔名前面加上需要存取的位置</a:t>
            </a:r>
          </a:p>
          <a:p>
            <a:endParaRPr lang="zh-TW" altLang="en-US" dirty="0"/>
          </a:p>
          <a:p>
            <a:r>
              <a:rPr lang="zh-TW" altLang="en-US" dirty="0"/>
              <a:t>可以對需要存放的資料夾按</a:t>
            </a:r>
          </a:p>
          <a:p>
            <a:r>
              <a:rPr lang="zh-TW" altLang="en-US" dirty="0"/>
              <a:t>右鍵</a:t>
            </a:r>
            <a:r>
              <a:rPr lang="en-US" altLang="zh-TW" dirty="0"/>
              <a:t>-&gt;</a:t>
            </a:r>
            <a:r>
              <a:rPr lang="zh-TW" altLang="en-US" dirty="0"/>
              <a:t>內容</a:t>
            </a:r>
            <a:r>
              <a:rPr lang="en-US" altLang="zh-TW" dirty="0"/>
              <a:t>-&gt;</a:t>
            </a:r>
            <a:r>
              <a:rPr lang="zh-TW" altLang="en-US" dirty="0"/>
              <a:t>位置或是右鍵</a:t>
            </a:r>
            <a:r>
              <a:rPr lang="en-US" altLang="zh-TW" dirty="0"/>
              <a:t>-&gt;</a:t>
            </a:r>
            <a:r>
              <a:rPr lang="zh-TW" altLang="en-US" dirty="0"/>
              <a:t>複製路徑</a:t>
            </a:r>
          </a:p>
          <a:p>
            <a:r>
              <a:rPr lang="zh-TW" altLang="en-US" dirty="0"/>
              <a:t>查看資料夾的路徑</a:t>
            </a:r>
          </a:p>
          <a:p>
            <a:endParaRPr lang="zh-TW" altLang="en-US" dirty="0"/>
          </a:p>
          <a:p>
            <a:r>
              <a:rPr lang="zh-TW" altLang="en-US" dirty="0"/>
              <a:t>若是使用</a:t>
            </a:r>
            <a:r>
              <a:rPr lang="en-US" altLang="zh-TW" dirty="0"/>
              <a:t>R Project</a:t>
            </a:r>
            <a:r>
              <a:rPr lang="zh-TW" altLang="en-US" dirty="0"/>
              <a:t>打開，除非需要</a:t>
            </a:r>
            <a:endParaRPr lang="en-US" altLang="zh-TW" dirty="0"/>
          </a:p>
          <a:p>
            <a:r>
              <a:rPr lang="zh-TW" altLang="en-US" dirty="0"/>
              <a:t>更換路徑，不然預設就是</a:t>
            </a:r>
            <a:r>
              <a:rPr lang="en-US" altLang="zh-TW" dirty="0"/>
              <a:t>R Project</a:t>
            </a:r>
            <a:r>
              <a:rPr lang="zh-TW" altLang="en-US" dirty="0"/>
              <a:t>的資料夾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C2FDB4-6314-4E65-8EA7-ACBB1491A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881" y="3747247"/>
            <a:ext cx="3884347" cy="24025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01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資料瀏覽</a:t>
            </a:r>
            <a:r>
              <a:rPr lang="en-US" altLang="zh-TW" b="1" dirty="0"/>
              <a:t>-</a:t>
            </a:r>
            <a:r>
              <a:rPr lang="zh-TW" altLang="en-US" b="1" dirty="0"/>
              <a:t>資料屬性查詢函數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771DC2F-902C-48C6-BFF7-A21C5DE51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4050" y="1359372"/>
            <a:ext cx="4120656" cy="50596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8D576B4-35C7-4BA4-B6B5-B1F75B17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544" y="1590867"/>
            <a:ext cx="5030122" cy="38686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988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資料瀏覽</a:t>
            </a:r>
            <a:r>
              <a:rPr lang="en-US" altLang="zh-TW" b="1" dirty="0"/>
              <a:t>-</a:t>
            </a:r>
            <a:r>
              <a:rPr lang="zh-TW" altLang="en-US" b="1" dirty="0"/>
              <a:t>資料排序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25588" cy="4351338"/>
          </a:xfrm>
        </p:spPr>
        <p:txBody>
          <a:bodyPr/>
          <a:lstStyle/>
          <a:p>
            <a:r>
              <a:rPr lang="zh-TW" altLang="en-US" dirty="0"/>
              <a:t>另外也可以對向量或資料進行排序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807B7F-61CA-4E34-973C-9B4784E38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799" y="1387785"/>
            <a:ext cx="7292824" cy="53561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9921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資料瀏覽</a:t>
            </a:r>
            <a:r>
              <a:rPr lang="en-US" altLang="zh-TW" b="1" dirty="0"/>
              <a:t>-</a:t>
            </a:r>
            <a:r>
              <a:rPr lang="zh-TW" altLang="en-US" b="1" dirty="0"/>
              <a:t>用</a:t>
            </a:r>
            <a:r>
              <a:rPr lang="en-US" altLang="zh-TW" b="1" dirty="0" err="1"/>
              <a:t>dplyr</a:t>
            </a:r>
            <a:r>
              <a:rPr lang="zh-TW" altLang="en-US" b="1" dirty="0"/>
              <a:t>瀏覽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dplyr</a:t>
            </a:r>
            <a:r>
              <a:rPr lang="zh-TW" altLang="en-US" dirty="0"/>
              <a:t>套件有許多函數可以更方便的瀏覽或操作</a:t>
            </a:r>
            <a:r>
              <a:rPr lang="en-US" altLang="zh-TW" dirty="0" err="1"/>
              <a:t>data.frame</a:t>
            </a:r>
            <a:r>
              <a:rPr lang="zh-TW" altLang="en-US" dirty="0"/>
              <a:t>資料，在此先介紹部分關於瀏覽相關功能，之後章節會進一步介紹處理資料功能，</a:t>
            </a:r>
            <a:br>
              <a:rPr lang="zh-TW" altLang="en-US" dirty="0"/>
            </a:br>
            <a:r>
              <a:rPr lang="en-US" altLang="zh-TW" dirty="0" err="1">
                <a:hlinkClick r:id="rId3"/>
              </a:rPr>
              <a:t>dplyr</a:t>
            </a:r>
            <a:r>
              <a:rPr lang="en-US" altLang="zh-TW" dirty="0">
                <a:hlinkClick r:id="rId3"/>
              </a:rPr>
              <a:t> cheat sheet</a:t>
            </a:r>
            <a:r>
              <a:rPr lang="zh-TW" altLang="en-US" dirty="0"/>
              <a:t>、</a:t>
            </a:r>
            <a:r>
              <a:rPr lang="zh-TW" altLang="en-US" dirty="0">
                <a:hlinkClick r:id="rId4"/>
              </a:rPr>
              <a:t>參考</a:t>
            </a:r>
            <a:r>
              <a:rPr lang="en-US" altLang="zh-TW" dirty="0">
                <a:hlinkClick r:id="rId4"/>
              </a:rPr>
              <a:t>1</a:t>
            </a:r>
            <a:r>
              <a:rPr lang="zh-TW" altLang="en-US" dirty="0"/>
              <a:t>、</a:t>
            </a:r>
            <a:r>
              <a:rPr lang="zh-TW" altLang="en-US" dirty="0">
                <a:hlinkClick r:id="rId5"/>
              </a:rPr>
              <a:t>參考</a:t>
            </a:r>
            <a:r>
              <a:rPr lang="en-US" altLang="zh-TW" dirty="0">
                <a:hlinkClick r:id="rId5"/>
              </a:rPr>
              <a:t>2</a:t>
            </a:r>
            <a:r>
              <a:rPr lang="zh-TW" altLang="en-US" dirty="0"/>
              <a:t>、</a:t>
            </a:r>
            <a:r>
              <a:rPr lang="zh-TW" altLang="en-US" dirty="0">
                <a:hlinkClick r:id="rId6"/>
              </a:rPr>
              <a:t>參考</a:t>
            </a:r>
            <a:r>
              <a:rPr lang="en-US" altLang="zh-TW" dirty="0">
                <a:hlinkClick r:id="rId6"/>
              </a:rPr>
              <a:t>3</a:t>
            </a:r>
            <a:r>
              <a:rPr lang="zh-TW" altLang="en-US" dirty="0"/>
              <a:t>、</a:t>
            </a:r>
            <a:r>
              <a:rPr lang="zh-TW" altLang="en-US" dirty="0">
                <a:hlinkClick r:id="rId7"/>
              </a:rPr>
              <a:t>參考</a:t>
            </a:r>
            <a:r>
              <a:rPr lang="en-US" altLang="zh-TW" dirty="0">
                <a:hlinkClick r:id="rId7"/>
              </a:rPr>
              <a:t>4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select(): </a:t>
            </a:r>
            <a:r>
              <a:rPr lang="zh-TW" altLang="en-US" dirty="0"/>
              <a:t>可以選擇要分析的欄位</a:t>
            </a:r>
            <a:r>
              <a:rPr lang="en-US" altLang="zh-TW" dirty="0"/>
              <a:t>(Column)</a:t>
            </a:r>
          </a:p>
          <a:p>
            <a:r>
              <a:rPr lang="en-US" altLang="zh-TW" dirty="0"/>
              <a:t>filter(): </a:t>
            </a:r>
            <a:r>
              <a:rPr lang="zh-TW" altLang="en-US" dirty="0"/>
              <a:t>可以選擇要分析的觀察值</a:t>
            </a:r>
            <a:r>
              <a:rPr lang="en-US" altLang="zh-TW" dirty="0"/>
              <a:t>(Row)</a:t>
            </a:r>
          </a:p>
          <a:p>
            <a:r>
              <a:rPr lang="en-US" altLang="zh-TW" dirty="0"/>
              <a:t>arrange(): </a:t>
            </a:r>
            <a:r>
              <a:rPr lang="zh-TW" altLang="en-US" dirty="0"/>
              <a:t>用來排序觀察值</a:t>
            </a:r>
          </a:p>
          <a:p>
            <a:r>
              <a:rPr lang="en-US" altLang="zh-TW" dirty="0" err="1"/>
              <a:t>group_by</a:t>
            </a:r>
            <a:r>
              <a:rPr lang="en-US" altLang="zh-TW" dirty="0"/>
              <a:t>(): </a:t>
            </a:r>
            <a:r>
              <a:rPr lang="zh-TW" altLang="en-US" dirty="0"/>
              <a:t>用來分組瀏覽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8013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5E3AB72-79BF-40A0-AC82-81AC2743D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7224" y="1843088"/>
            <a:ext cx="4026823" cy="4716919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F09CE3B4-2181-439A-ACC2-07FA63F4853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/>
              <a:t>資料瀏覽</a:t>
            </a:r>
            <a:r>
              <a:rPr lang="en-US" altLang="zh-TW" b="1"/>
              <a:t>-</a:t>
            </a:r>
            <a:r>
              <a:rPr lang="zh-TW" altLang="en-US" b="1"/>
              <a:t>用</a:t>
            </a:r>
            <a:r>
              <a:rPr lang="en-US" altLang="zh-TW" b="1"/>
              <a:t>dplyr</a:t>
            </a:r>
            <a:r>
              <a:rPr lang="zh-TW" altLang="en-US" b="1"/>
              <a:t>瀏覽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EB628CD-6AFA-4155-97A7-7085BD332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967" y="2167780"/>
            <a:ext cx="5416195" cy="31124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9001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6E9B8-41DA-4678-8C6C-AE855D5F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資料瀏覽</a:t>
            </a:r>
            <a:r>
              <a:rPr lang="en-US" altLang="zh-TW" b="1" dirty="0"/>
              <a:t>-</a:t>
            </a:r>
            <a:r>
              <a:rPr lang="zh-TW" altLang="en-US" b="1" dirty="0"/>
              <a:t>其他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50A5F4-F943-4461-BC24-25EFE5E7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data.table</a:t>
            </a:r>
            <a:r>
              <a:rPr lang="zh-TW" altLang="en-US" dirty="0"/>
              <a:t>是</a:t>
            </a:r>
            <a:r>
              <a:rPr lang="en-US" altLang="zh-TW" dirty="0" err="1"/>
              <a:t>data.frame</a:t>
            </a:r>
            <a:r>
              <a:rPr lang="zh-TW" altLang="en-US" dirty="0"/>
              <a:t>資料格式的延伸，在處理或讀取資料上比</a:t>
            </a:r>
            <a:r>
              <a:rPr lang="en-US" altLang="zh-TW" dirty="0" err="1"/>
              <a:t>data.frame</a:t>
            </a:r>
            <a:r>
              <a:rPr lang="zh-TW" altLang="en-US" dirty="0"/>
              <a:t>還來的有效率，</a:t>
            </a:r>
            <a:br>
              <a:rPr lang="zh-TW" altLang="en-US" dirty="0"/>
            </a:br>
            <a:r>
              <a:rPr lang="zh-TW" altLang="en-US" dirty="0"/>
              <a:t>這部分進階的可以</a:t>
            </a:r>
            <a:r>
              <a:rPr lang="zh-TW" altLang="en-US" dirty="0">
                <a:hlinkClick r:id="rId3"/>
              </a:rPr>
              <a:t>參考</a:t>
            </a:r>
            <a:r>
              <a:rPr lang="en-US" altLang="zh-TW" dirty="0">
                <a:hlinkClick r:id="rId3"/>
              </a:rPr>
              <a:t>1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34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讀取資料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dirty="0"/>
              <a:t>常見的</a:t>
            </a:r>
            <a:r>
              <a:rPr lang="en-US" altLang="zh-TW" dirty="0"/>
              <a:t>Open Data</a:t>
            </a:r>
            <a:r>
              <a:rPr lang="zh-TW" altLang="en-US" dirty="0"/>
              <a:t>儲存方式包括</a:t>
            </a:r>
          </a:p>
          <a:p>
            <a:r>
              <a:rPr lang="zh-TW" altLang="en-US" dirty="0"/>
              <a:t>表格式檔案（包含 </a:t>
            </a:r>
            <a:r>
              <a:rPr lang="en-US" altLang="zh-TW" dirty="0"/>
              <a:t>CSV </a:t>
            </a:r>
            <a:r>
              <a:rPr lang="zh-TW" altLang="en-US" dirty="0"/>
              <a:t>資料</a:t>
            </a:r>
            <a:r>
              <a:rPr lang="en-US" altLang="zh-TW" dirty="0"/>
              <a:t>(.csv)</a:t>
            </a:r>
            <a:r>
              <a:rPr lang="zh-TW" altLang="en-US" dirty="0"/>
              <a:t>、</a:t>
            </a:r>
            <a:r>
              <a:rPr lang="en-US" altLang="zh-TW" dirty="0"/>
              <a:t>Excel </a:t>
            </a:r>
            <a:r>
              <a:rPr lang="zh-TW" altLang="en-US" dirty="0"/>
              <a:t>試算表</a:t>
            </a:r>
            <a:r>
              <a:rPr lang="en-US" altLang="zh-TW" dirty="0"/>
              <a:t>(.xlsx)</a:t>
            </a:r>
            <a:r>
              <a:rPr lang="zh-TW" altLang="en-US" dirty="0"/>
              <a:t>、</a:t>
            </a:r>
            <a:r>
              <a:rPr lang="en-US" altLang="zh-TW" dirty="0" err="1"/>
              <a:t>spss</a:t>
            </a:r>
            <a:r>
              <a:rPr lang="en-US" altLang="zh-TW" dirty="0"/>
              <a:t>(.sav)</a:t>
            </a:r>
            <a:r>
              <a:rPr lang="zh-TW" altLang="en-US" dirty="0"/>
              <a:t>、</a:t>
            </a:r>
            <a:r>
              <a:rPr lang="en-US" altLang="zh-TW" dirty="0" err="1"/>
              <a:t>stata</a:t>
            </a:r>
            <a:r>
              <a:rPr lang="en-US" altLang="zh-TW" dirty="0"/>
              <a:t>(.</a:t>
            </a:r>
            <a:r>
              <a:rPr lang="en-US" altLang="zh-TW" dirty="0" err="1"/>
              <a:t>dta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SAS(.sas7bdat)</a:t>
            </a:r>
            <a:r>
              <a:rPr lang="zh-TW" altLang="en-US" dirty="0"/>
              <a:t>）</a:t>
            </a:r>
          </a:p>
          <a:p>
            <a:r>
              <a:rPr lang="zh-TW" altLang="en-US" dirty="0"/>
              <a:t>非表格式檔案（包含 </a:t>
            </a:r>
            <a:r>
              <a:rPr lang="en-US" altLang="zh-TW" dirty="0"/>
              <a:t>TXT </a:t>
            </a:r>
            <a:r>
              <a:rPr lang="zh-TW" altLang="en-US" dirty="0"/>
              <a:t>資料、</a:t>
            </a:r>
            <a:r>
              <a:rPr lang="en-US" altLang="zh-TW" dirty="0"/>
              <a:t>JSON </a:t>
            </a:r>
            <a:r>
              <a:rPr lang="zh-TW" altLang="en-US" dirty="0"/>
              <a:t>資料、</a:t>
            </a:r>
            <a:r>
              <a:rPr lang="en-US" altLang="zh-TW" dirty="0"/>
              <a:t>XML</a:t>
            </a:r>
            <a:r>
              <a:rPr lang="zh-TW" altLang="en-US" dirty="0"/>
              <a:t>資料）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但大多數的公開資料都可以</a:t>
            </a:r>
            <a:r>
              <a:rPr lang="zh-TW" altLang="en-US" b="1" dirty="0"/>
              <a:t>直接下載</a:t>
            </a:r>
            <a:r>
              <a:rPr lang="en-US" altLang="zh-TW" b="1" dirty="0"/>
              <a:t>CSV</a:t>
            </a:r>
            <a:r>
              <a:rPr lang="zh-TW" altLang="en-US" b="1" dirty="0"/>
              <a:t>檔案</a:t>
            </a:r>
            <a:r>
              <a:rPr lang="zh-TW" altLang="en-US" dirty="0"/>
              <a:t>，或是調查資料大多都有提供</a:t>
            </a:r>
            <a:r>
              <a:rPr lang="en-US" altLang="zh-TW" dirty="0" err="1"/>
              <a:t>spss</a:t>
            </a:r>
            <a:r>
              <a:rPr lang="zh-TW" altLang="en-US" dirty="0"/>
              <a:t>、</a:t>
            </a:r>
            <a:r>
              <a:rPr lang="en-US" altLang="zh-TW" dirty="0" err="1"/>
              <a:t>stata</a:t>
            </a:r>
            <a:r>
              <a:rPr lang="zh-TW" altLang="en-US" dirty="0"/>
              <a:t>或</a:t>
            </a:r>
            <a:r>
              <a:rPr lang="en-US" altLang="zh-TW" dirty="0"/>
              <a:t>SAS</a:t>
            </a:r>
            <a:r>
              <a:rPr lang="zh-TW" altLang="en-US" dirty="0"/>
              <a:t>的檔案格式，因此在此先介紹這個較簡單的方式，</a:t>
            </a:r>
            <a:br>
              <a:rPr lang="zh-TW" altLang="en-US" dirty="0"/>
            </a:br>
            <a:endParaRPr lang="zh-TW" altLang="en-US" dirty="0"/>
          </a:p>
          <a:p>
            <a:r>
              <a:rPr lang="zh-TW" altLang="en-US" dirty="0"/>
              <a:t>另外其他透過網路爬蟲、</a:t>
            </a:r>
            <a:r>
              <a:rPr lang="en-US" altLang="zh-TW" dirty="0"/>
              <a:t>API</a:t>
            </a:r>
            <a:r>
              <a:rPr lang="zh-TW" altLang="en-US" dirty="0"/>
              <a:t>或</a:t>
            </a:r>
            <a:r>
              <a:rPr lang="en-US" altLang="zh-TW" dirty="0"/>
              <a:t>JSON</a:t>
            </a:r>
            <a:r>
              <a:rPr lang="zh-TW" altLang="en-US" dirty="0"/>
              <a:t>與</a:t>
            </a:r>
            <a:r>
              <a:rPr lang="en-US" altLang="zh-TW" dirty="0"/>
              <a:t>XML</a:t>
            </a:r>
            <a:r>
              <a:rPr lang="zh-TW" altLang="en-US" dirty="0"/>
              <a:t>格式的資料，暫不多做介紹，有興趣者可以到以下連結查看</a:t>
            </a:r>
            <a:r>
              <a:rPr lang="zh-TW" altLang="en-US" dirty="0">
                <a:hlinkClick r:id="rId3"/>
              </a:rPr>
              <a:t>參考</a:t>
            </a:r>
            <a:r>
              <a:rPr lang="en-US" altLang="zh-TW" dirty="0">
                <a:hlinkClick r:id="rId3"/>
              </a:rPr>
              <a:t>1</a:t>
            </a:r>
            <a:r>
              <a:rPr lang="zh-TW" altLang="en-US" dirty="0"/>
              <a:t>、</a:t>
            </a:r>
            <a:r>
              <a:rPr lang="zh-TW" altLang="en-US" dirty="0">
                <a:hlinkClick r:id="rId4"/>
              </a:rPr>
              <a:t>參考</a:t>
            </a:r>
            <a:r>
              <a:rPr lang="en-US" altLang="zh-TW" dirty="0">
                <a:hlinkClick r:id="rId4"/>
              </a:rPr>
              <a:t>2</a:t>
            </a:r>
            <a:r>
              <a:rPr lang="zh-TW" altLang="en-US" dirty="0"/>
              <a:t>、</a:t>
            </a:r>
            <a:r>
              <a:rPr lang="zh-TW" altLang="en-US" dirty="0">
                <a:hlinkClick r:id="rId5"/>
              </a:rPr>
              <a:t>參考</a:t>
            </a:r>
            <a:r>
              <a:rPr lang="en-US" altLang="zh-TW" dirty="0">
                <a:hlinkClick r:id="rId5"/>
              </a:rPr>
              <a:t>3</a:t>
            </a:r>
            <a:endParaRPr lang="zh-TW" altLang="en-US" dirty="0"/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15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Import Dataset</a:t>
            </a:r>
            <a:r>
              <a:rPr lang="zh-TW" altLang="en-US" b="1" dirty="0"/>
              <a:t>功能 </a:t>
            </a:r>
            <a:r>
              <a:rPr lang="en-US" altLang="zh-TW" b="1" dirty="0"/>
              <a:t>(RStudio)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TW" altLang="en-US" dirty="0"/>
              <a:t>若是檔案為可直接下載</a:t>
            </a:r>
            <a:r>
              <a:rPr lang="en-US" altLang="zh-TW" dirty="0"/>
              <a:t>(</a:t>
            </a:r>
            <a:r>
              <a:rPr lang="zh-TW" altLang="en-US" dirty="0"/>
              <a:t>表格式檔案式</a:t>
            </a:r>
            <a:r>
              <a:rPr lang="en-US" altLang="zh-TW" dirty="0"/>
              <a:t>)</a:t>
            </a:r>
            <a:r>
              <a:rPr lang="zh-TW" altLang="en-US" dirty="0"/>
              <a:t>，包括文字檔、其他軟體的檔案格式，</a:t>
            </a:r>
          </a:p>
          <a:p>
            <a:pPr marL="0" indent="0">
              <a:buNone/>
            </a:pPr>
            <a:r>
              <a:rPr lang="zh-TW" altLang="en-US" dirty="0"/>
              <a:t>在</a:t>
            </a:r>
            <a:r>
              <a:rPr lang="en-US" altLang="zh-TW" dirty="0"/>
              <a:t>RStudio</a:t>
            </a:r>
            <a:r>
              <a:rPr lang="zh-TW" altLang="en-US" dirty="0"/>
              <a:t>當中有提供直接點選讀取資料的功能，包括純文字</a:t>
            </a:r>
            <a:r>
              <a:rPr lang="en-US" altLang="zh-TW" dirty="0"/>
              <a:t>.txt</a:t>
            </a:r>
            <a:r>
              <a:rPr lang="zh-TW" altLang="en-US" dirty="0"/>
              <a:t>、</a:t>
            </a:r>
            <a:r>
              <a:rPr lang="en-US" altLang="zh-TW" dirty="0"/>
              <a:t>.</a:t>
            </a:r>
            <a:r>
              <a:rPr lang="en-US" altLang="zh-TW" dirty="0" err="1"/>
              <a:t>cvs</a:t>
            </a:r>
            <a:r>
              <a:rPr lang="zh-TW" altLang="en-US" dirty="0"/>
              <a:t>、或</a:t>
            </a:r>
            <a:r>
              <a:rPr lang="en-US" altLang="zh-TW" dirty="0"/>
              <a:t>Excel</a:t>
            </a:r>
            <a:r>
              <a:rPr lang="zh-TW" altLang="en-US" dirty="0"/>
              <a:t>試算表</a:t>
            </a:r>
            <a:r>
              <a:rPr lang="en-US" altLang="zh-TW" dirty="0"/>
              <a:t>.</a:t>
            </a:r>
            <a:r>
              <a:rPr lang="en-US" altLang="zh-TW" dirty="0" err="1"/>
              <a:t>xslx</a:t>
            </a:r>
            <a:r>
              <a:rPr lang="zh-TW" altLang="en-US" dirty="0"/>
              <a:t>、</a:t>
            </a:r>
            <a:r>
              <a:rPr lang="en-US" altLang="zh-TW" dirty="0" err="1"/>
              <a:t>spss</a:t>
            </a:r>
            <a:r>
              <a:rPr lang="zh-TW" altLang="en-US" dirty="0"/>
              <a:t>、</a:t>
            </a:r>
            <a:r>
              <a:rPr lang="en-US" altLang="zh-TW" dirty="0"/>
              <a:t>SAS</a:t>
            </a:r>
            <a:r>
              <a:rPr lang="zh-TW" altLang="en-US" dirty="0"/>
              <a:t>、</a:t>
            </a:r>
            <a:r>
              <a:rPr lang="en-US" altLang="zh-TW" dirty="0"/>
              <a:t>Stata</a:t>
            </a:r>
            <a:r>
              <a:rPr lang="zh-TW" altLang="en-US" dirty="0"/>
              <a:t>的檔案格式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下圖以讀取</a:t>
            </a:r>
            <a:r>
              <a:rPr lang="en-US" altLang="zh-TW" dirty="0"/>
              <a:t>WVS_w7</a:t>
            </a:r>
            <a:r>
              <a:rPr lang="zh-TW" altLang="en-US" dirty="0"/>
              <a:t>的</a:t>
            </a:r>
            <a:r>
              <a:rPr lang="en-US" altLang="zh-TW" dirty="0"/>
              <a:t>.</a:t>
            </a:r>
            <a:r>
              <a:rPr lang="en-US" altLang="zh-TW" dirty="0" err="1"/>
              <a:t>cvs</a:t>
            </a:r>
            <a:r>
              <a:rPr lang="zh-TW" altLang="en-US" dirty="0"/>
              <a:t>檔案為範例，</a:t>
            </a:r>
          </a:p>
          <a:p>
            <a:r>
              <a:rPr lang="en-US" altLang="zh-TW" dirty="0"/>
              <a:t>1. </a:t>
            </a:r>
            <a:r>
              <a:rPr lang="zh-TW" altLang="en-US" dirty="0"/>
              <a:t>點選</a:t>
            </a:r>
            <a:r>
              <a:rPr lang="en-US" altLang="zh-TW" dirty="0"/>
              <a:t>Import Dataset -&gt; From Text(</a:t>
            </a:r>
            <a:r>
              <a:rPr lang="en-US" altLang="zh-TW" dirty="0" err="1"/>
              <a:t>readr</a:t>
            </a:r>
            <a:r>
              <a:rPr lang="en-US" altLang="zh-TW" dirty="0"/>
              <a:t>)...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出現視窗後點選左上角</a:t>
            </a:r>
            <a:r>
              <a:rPr lang="en-US" altLang="zh-TW" dirty="0"/>
              <a:t>Browse</a:t>
            </a:r>
            <a:r>
              <a:rPr lang="zh-TW" altLang="en-US" dirty="0"/>
              <a:t>，點選要輸入的檔案</a:t>
            </a:r>
          </a:p>
          <a:p>
            <a:r>
              <a:rPr lang="en-US" altLang="zh-TW" dirty="0"/>
              <a:t>3. </a:t>
            </a:r>
            <a:r>
              <a:rPr lang="zh-TW" altLang="en-US" dirty="0"/>
              <a:t>之後空白處會載入部分資料提供預覽，可以根據需求更改參數</a:t>
            </a:r>
            <a:r>
              <a:rPr lang="en-US" altLang="zh-TW" dirty="0"/>
              <a:t>(</a:t>
            </a:r>
            <a:r>
              <a:rPr lang="zh-TW" altLang="en-US" dirty="0"/>
              <a:t>左下角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4. </a:t>
            </a:r>
            <a:r>
              <a:rPr lang="zh-TW" altLang="en-US" dirty="0"/>
              <a:t>右下角也有提供程式碼，且就是根據你點選的方式呈現，可以點選完後複製程式碼</a:t>
            </a:r>
            <a:r>
              <a:rPr lang="en-US" altLang="zh-TW" dirty="0"/>
              <a:t>(</a:t>
            </a:r>
            <a:r>
              <a:rPr lang="zh-TW" altLang="en-US" dirty="0"/>
              <a:t>右下有個類似紙的圖案</a:t>
            </a:r>
            <a:r>
              <a:rPr lang="en-US" altLang="zh-TW" dirty="0"/>
              <a:t>)</a:t>
            </a:r>
            <a:r>
              <a:rPr lang="zh-TW" altLang="en-US" dirty="0"/>
              <a:t>，這樣就可以留下讀檔案的紀錄</a:t>
            </a:r>
          </a:p>
          <a:p>
            <a:r>
              <a:rPr lang="en-US" altLang="zh-TW" dirty="0"/>
              <a:t>5. </a:t>
            </a:r>
            <a:r>
              <a:rPr lang="zh-TW" altLang="en-US" dirty="0"/>
              <a:t>若檔案中文字有亂碼也是在左下更改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42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D8BBFF3-760B-4E2F-8AD0-C4DC6C3AF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2264" y="573740"/>
            <a:ext cx="8123662" cy="556708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2B969CE-BC3E-47AE-B97C-86A1677D9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7673"/>
            <a:ext cx="4042264" cy="33951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044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DBBB2DA-CB38-439D-A892-BE9612F90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65342" y="785718"/>
            <a:ext cx="7402492" cy="50323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2DF4B9F-581B-42E2-B35E-F55E58721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66" y="1248591"/>
            <a:ext cx="5095873" cy="25057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09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6A3DB6B-0867-4EC4-955A-8A6433BF4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9950" y="550194"/>
            <a:ext cx="5095674" cy="57576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112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6D16683-7717-4A13-9581-8AF1D6E41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668" y="2024810"/>
            <a:ext cx="4585450" cy="201173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1995794-5110-4487-8D27-DF1CED975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458" y="605725"/>
            <a:ext cx="7122874" cy="48499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187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匯出資料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若是處理到一半，之後還要繼續用</a:t>
            </a:r>
            <a:r>
              <a:rPr lang="en-US" altLang="zh-TW" dirty="0"/>
              <a:t>R</a:t>
            </a:r>
            <a:r>
              <a:rPr lang="zh-TW" altLang="en-US" dirty="0"/>
              <a:t>處理，可以先匯出成</a:t>
            </a:r>
            <a:r>
              <a:rPr lang="en-US" altLang="zh-TW" dirty="0"/>
              <a:t>R</a:t>
            </a:r>
            <a:r>
              <a:rPr lang="zh-TW" altLang="en-US" dirty="0"/>
              <a:t>物件檔案</a:t>
            </a:r>
            <a:r>
              <a:rPr lang="en-US" altLang="zh-TW" dirty="0"/>
              <a:t>.</a:t>
            </a:r>
            <a:r>
              <a:rPr lang="en-US" altLang="zh-TW" dirty="0" err="1"/>
              <a:t>rds</a:t>
            </a:r>
            <a:r>
              <a:rPr lang="zh-TW" altLang="en-US" dirty="0"/>
              <a:t>，較方便自己下次處理，後續最後處理完成再轉換成其他常見檔案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67881C5-9FEB-412C-B71C-2BBCA32DE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748" y="3441175"/>
            <a:ext cx="8253557" cy="19824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40540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972</Words>
  <Application>Microsoft Office PowerPoint</Application>
  <PresentationFormat>寬螢幕</PresentationFormat>
  <Paragraphs>67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Office 佈景主題</vt:lpstr>
      <vt:lpstr>應用篇_資料讀取、匯出、合併與瀏覽</vt:lpstr>
      <vt:lpstr>設定工作路徑</vt:lpstr>
      <vt:lpstr>讀取資料</vt:lpstr>
      <vt:lpstr>Import Dataset功能 (RStudio)</vt:lpstr>
      <vt:lpstr>PowerPoint 簡報</vt:lpstr>
      <vt:lpstr>PowerPoint 簡報</vt:lpstr>
      <vt:lpstr>PowerPoint 簡報</vt:lpstr>
      <vt:lpstr>PowerPoint 簡報</vt:lpstr>
      <vt:lpstr>匯出資料</vt:lpstr>
      <vt:lpstr>匯出資料 - R物件.rds</vt:lpstr>
      <vt:lpstr>匯出資料 -文字檔.txt</vt:lpstr>
      <vt:lpstr>匯出資料 -  CSV檔.csv</vt:lpstr>
      <vt:lpstr>匯出資料 - Excel 試算表.xslx</vt:lpstr>
      <vt:lpstr>簡單資料合併</vt:lpstr>
      <vt:lpstr>PowerPoint 簡報</vt:lpstr>
      <vt:lpstr>PowerPoint 簡報</vt:lpstr>
      <vt:lpstr>其他資料轉換</vt:lpstr>
      <vt:lpstr>長寬資料轉換</vt:lpstr>
      <vt:lpstr>資料瀏覽</vt:lpstr>
      <vt:lpstr>資料瀏覽-資料屬性查詢函數</vt:lpstr>
      <vt:lpstr>資料瀏覽-資料排序</vt:lpstr>
      <vt:lpstr>資料瀏覽-用dplyr瀏覽</vt:lpstr>
      <vt:lpstr>PowerPoint 簡報</vt:lpstr>
      <vt:lpstr>資料瀏覽-其他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qbie</dc:creator>
  <cp:lastModifiedBy>qbie</cp:lastModifiedBy>
  <cp:revision>5</cp:revision>
  <dcterms:created xsi:type="dcterms:W3CDTF">2023-06-13T04:45:03Z</dcterms:created>
  <dcterms:modified xsi:type="dcterms:W3CDTF">2023-06-13T07:40:41Z</dcterms:modified>
</cp:coreProperties>
</file>