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67"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10C37-0A62-47CD-823F-7249C773847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8EB0598-C28E-47F0-AC88-7E3F83A837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3D6A2E4-4DF4-4531-9A0B-8764BEB11C59}"/>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7B9095DA-5860-452A-8BD5-9146065CE8D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297EDD4-5DB4-4100-B16C-D8E71C0B1DBD}"/>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29219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5DF370-E1DE-4B73-9F57-1A87B37D837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5920CCD-9DF4-4BB0-85C5-16195CB488C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98756D-978D-4EBE-842F-1734FB9045A3}"/>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E64F1032-A39C-46F3-B5D6-4526F22478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90E14B-DCA3-40BB-80BE-CBF7F98C8619}"/>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99618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A17FDF3-240F-4D0E-B0BA-E7A061133A4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67755CE-9051-4000-97D4-4A9107FA3B5B}"/>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51F122B-8EE0-44D1-801E-299C7580E23C}"/>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6D68EE24-FFD1-47EC-983F-2F197FD4E8C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BAB946D-5632-4E06-8E7A-6BCDC389887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1596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266817-345A-4602-9784-FE1EA58B359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642C95F-14C0-4980-8F86-4006314D609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8D437E-F17D-4168-9244-03047B558672}"/>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D4D5766C-D448-4549-8946-48CF2E8964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593F17C-3EB2-484A-819E-9A9E59002C3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08875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FBB9AD-15F0-4597-AAF9-FB14F576192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EC30B1C-275F-466B-9E70-94BECBEBFF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EC7619E-B581-4E00-B6E5-5987FDB5E658}"/>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E013612D-9029-41D8-A419-0DAE8A0F4AA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AA825D-7C7B-4B9A-A6DA-4361FC14C978}"/>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209188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2B1001-EA3B-4E52-A7AB-D6A2A22B811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67C937F-72FF-44CC-8160-4120B757C87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1A72E3A-A9AC-495A-B3CD-E8DF8300F608}"/>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FF00295-3B00-460B-A263-7C854ACFFB66}"/>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6" name="頁尾版面配置區 5">
            <a:extLst>
              <a:ext uri="{FF2B5EF4-FFF2-40B4-BE49-F238E27FC236}">
                <a16:creationId xmlns:a16="http://schemas.microsoft.com/office/drawing/2014/main" id="{D0A9AE92-EBCD-41EF-9156-007C2E348AD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48CECEB-3019-4A59-A76B-3DC71104F3AC}"/>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227015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AAE117-C2FE-487C-B955-9AD1FB51209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AA6F61E-48FF-435C-BBB3-C7B42D1F1A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87DC36B0-E7B9-4429-817F-650D00039DEC}"/>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5269B5C-D9F9-4032-9D34-6863591DC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33D3AA5-02D1-4DD9-AE80-4E7B41587C7B}"/>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6F32111-E2C4-4815-B2AD-F5E3C0D35006}"/>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8" name="頁尾版面配置區 7">
            <a:extLst>
              <a:ext uri="{FF2B5EF4-FFF2-40B4-BE49-F238E27FC236}">
                <a16:creationId xmlns:a16="http://schemas.microsoft.com/office/drawing/2014/main" id="{A682024D-9F01-4A75-9B93-259C5D19E45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3A8328-C251-424C-BE66-21811D2789E1}"/>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7695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175C49-275F-4A49-9D3A-347C14C069A8}"/>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6274AC8-5037-48CD-8D44-F47604A385CE}"/>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4" name="頁尾版面配置區 3">
            <a:extLst>
              <a:ext uri="{FF2B5EF4-FFF2-40B4-BE49-F238E27FC236}">
                <a16:creationId xmlns:a16="http://schemas.microsoft.com/office/drawing/2014/main" id="{F833BA56-BAD3-4A62-AC16-137A23A0900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2C33494-508D-4CF3-B7A0-E1A84113C154}"/>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1210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0F59BC0-F6AC-435D-884E-44F599146025}"/>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3" name="頁尾版面配置區 2">
            <a:extLst>
              <a:ext uri="{FF2B5EF4-FFF2-40B4-BE49-F238E27FC236}">
                <a16:creationId xmlns:a16="http://schemas.microsoft.com/office/drawing/2014/main" id="{EC5AB79E-8B4B-40D6-AFAC-82718456319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0BEAF1F-AB8C-4A12-BF35-941B907D5606}"/>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408483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7E177A-4360-4785-86AC-4017CE5D941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83F1190-9AE7-45FD-B36A-A207C34B8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FB924CF-EFA7-4761-8EBD-6CCEE5B66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13908D0-4868-4E0A-BAA0-2E81E73A6977}"/>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6" name="頁尾版面配置區 5">
            <a:extLst>
              <a:ext uri="{FF2B5EF4-FFF2-40B4-BE49-F238E27FC236}">
                <a16:creationId xmlns:a16="http://schemas.microsoft.com/office/drawing/2014/main" id="{53B8948A-6A44-405A-9B14-3F9FB8D61BB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1D1908E-AEDC-4B06-8407-38AEEFD587F7}"/>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87837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217866-8E57-414B-B053-60DE9D47EA5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BB6C56D-9D82-4FD7-886B-C7F10A2DEF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1E7827A-01AE-4025-8AD8-B76576F39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14635C0A-9B23-4C9E-A3F2-49F44065163B}"/>
              </a:ext>
            </a:extLst>
          </p:cNvPr>
          <p:cNvSpPr>
            <a:spLocks noGrp="1"/>
          </p:cNvSpPr>
          <p:nvPr>
            <p:ph type="dt" sz="half" idx="10"/>
          </p:nvPr>
        </p:nvSpPr>
        <p:spPr/>
        <p:txBody>
          <a:bodyPr/>
          <a:lstStyle/>
          <a:p>
            <a:fld id="{9449D47F-9350-4D75-8BE7-C25999CDD34D}" type="datetimeFigureOut">
              <a:rPr lang="zh-TW" altLang="en-US" smtClean="0"/>
              <a:t>2023/6/13</a:t>
            </a:fld>
            <a:endParaRPr lang="zh-TW" altLang="en-US"/>
          </a:p>
        </p:txBody>
      </p:sp>
      <p:sp>
        <p:nvSpPr>
          <p:cNvPr id="6" name="頁尾版面配置區 5">
            <a:extLst>
              <a:ext uri="{FF2B5EF4-FFF2-40B4-BE49-F238E27FC236}">
                <a16:creationId xmlns:a16="http://schemas.microsoft.com/office/drawing/2014/main" id="{9131D94B-2DB2-408E-BA4D-DC7741425D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2BAD1A6-13F8-4AA8-A3C1-AA7344317380}"/>
              </a:ext>
            </a:extLst>
          </p:cNvPr>
          <p:cNvSpPr>
            <a:spLocks noGrp="1"/>
          </p:cNvSpPr>
          <p:nvPr>
            <p:ph type="sldNum" sz="quarter" idx="12"/>
          </p:nvPr>
        </p:nvSpPr>
        <p:spPr/>
        <p:txBody>
          <a:body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320224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63C18FC-3884-4C8C-9CC1-13B34B128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1B263BE-5119-463D-B2BB-90FE991A8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AFDD503-8720-4726-9120-21E1836D7C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9D47F-9350-4D75-8BE7-C25999CDD34D}" type="datetimeFigureOut">
              <a:rPr lang="zh-TW" altLang="en-US" smtClean="0"/>
              <a:t>2023/6/13</a:t>
            </a:fld>
            <a:endParaRPr lang="zh-TW" altLang="en-US"/>
          </a:p>
        </p:txBody>
      </p:sp>
      <p:sp>
        <p:nvSpPr>
          <p:cNvPr id="5" name="頁尾版面配置區 4">
            <a:extLst>
              <a:ext uri="{FF2B5EF4-FFF2-40B4-BE49-F238E27FC236}">
                <a16:creationId xmlns:a16="http://schemas.microsoft.com/office/drawing/2014/main" id="{BBDBB155-65A1-4CBA-B9A9-1EA68E535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EF863C0-C114-41D6-938A-4A419BB2E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82867-2156-4DB1-A0FD-61170A3460FF}" type="slidenum">
              <a:rPr lang="zh-TW" altLang="en-US" smtClean="0"/>
              <a:t>‹#›</a:t>
            </a:fld>
            <a:endParaRPr lang="zh-TW" altLang="en-US"/>
          </a:p>
        </p:txBody>
      </p:sp>
    </p:spTree>
    <p:extLst>
      <p:ext uri="{BB962C8B-B14F-4D97-AF65-F5344CB8AC3E}">
        <p14:creationId xmlns:p14="http://schemas.microsoft.com/office/powerpoint/2010/main" val="1754817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s://cran.r-project.org/web/packages/validate/vignettes/cookbook.html#Preface" TargetMode="Externa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9.png"/><Relationship Id="rId4" Type="http://schemas.openxmlformats.org/officeDocument/2006/relationships/hyperlink" Target="https://uribo.github.io/rpkg_showcase/utility/validat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hyperlink" Target="https://yijutseng.github.io/DataScienceRBook/manipulation.html#%E6%96%87%E5%AD%97%E5%AD%97%E4%B8%B2%E8%99%95%E7%90%86" TargetMode="External"/><Relationship Id="rId2" Type="http://schemas.openxmlformats.org/officeDocument/2006/relationships/hyperlink" Target="https://tpemartin.github.io/NTPU-R-for-Data-Science/operationonvectorandlist.html#on-character-class" TargetMode="External"/><Relationship Id="rId1" Type="http://schemas.openxmlformats.org/officeDocument/2006/relationships/slideLayout" Target="../slideLayouts/slideLayout2.xml"/><Relationship Id="rId5" Type="http://schemas.openxmlformats.org/officeDocument/2006/relationships/hyperlink" Target="https://github.com/tidyverse/lubridate" TargetMode="External"/><Relationship Id="rId4" Type="http://schemas.openxmlformats.org/officeDocument/2006/relationships/hyperlink" Target="https://github.com/tidyverse/string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hyperlink" Target="https://tidyverse.tidyverse.org/index.html" TargetMode="Externa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7309FA-0BB5-4B75-9C6C-4F2C6DD2ED09}"/>
              </a:ext>
            </a:extLst>
          </p:cNvPr>
          <p:cNvSpPr>
            <a:spLocks noGrp="1"/>
          </p:cNvSpPr>
          <p:nvPr>
            <p:ph type="ctrTitle"/>
          </p:nvPr>
        </p:nvSpPr>
        <p:spPr/>
        <p:txBody>
          <a:bodyPr/>
          <a:lstStyle/>
          <a:p>
            <a:r>
              <a:rPr lang="zh-TW" altLang="en-US" b="1" i="0" dirty="0">
                <a:solidFill>
                  <a:srgbClr val="333333"/>
                </a:solidFill>
                <a:effectLst/>
                <a:latin typeface="Helvetica Neue"/>
              </a:rPr>
              <a:t>應用篇</a:t>
            </a:r>
            <a:r>
              <a:rPr lang="en-US" altLang="zh-TW" b="1" i="0" dirty="0">
                <a:solidFill>
                  <a:srgbClr val="333333"/>
                </a:solidFill>
                <a:effectLst/>
                <a:latin typeface="Helvetica Neue"/>
              </a:rPr>
              <a:t>_</a:t>
            </a:r>
            <a:r>
              <a:rPr lang="zh-TW" altLang="en-US" b="1" i="0" dirty="0">
                <a:solidFill>
                  <a:srgbClr val="333333"/>
                </a:solidFill>
                <a:effectLst/>
                <a:latin typeface="Helvetica Neue"/>
              </a:rPr>
              <a:t>實作簡單資料處理</a:t>
            </a:r>
            <a:endParaRPr lang="zh-TW" altLang="en-US" dirty="0"/>
          </a:p>
        </p:txBody>
      </p:sp>
      <p:sp>
        <p:nvSpPr>
          <p:cNvPr id="3" name="副標題 2">
            <a:extLst>
              <a:ext uri="{FF2B5EF4-FFF2-40B4-BE49-F238E27FC236}">
                <a16:creationId xmlns:a16="http://schemas.microsoft.com/office/drawing/2014/main" id="{01C46B97-E7D8-47EF-8A5B-FD32757D1EC5}"/>
              </a:ext>
            </a:extLst>
          </p:cNvPr>
          <p:cNvSpPr>
            <a:spLocks noGrp="1"/>
          </p:cNvSpPr>
          <p:nvPr>
            <p:ph type="subTitle" idx="1"/>
          </p:nvPr>
        </p:nvSpPr>
        <p:spPr/>
        <p:txBody>
          <a:bodyPr/>
          <a:lstStyle/>
          <a:p>
            <a:endParaRPr lang="zh-TW" altLang="en-US"/>
          </a:p>
        </p:txBody>
      </p:sp>
    </p:spTree>
    <p:custDataLst>
      <p:tags r:id="rId1"/>
    </p:custDataLst>
    <p:extLst>
      <p:ext uri="{BB962C8B-B14F-4D97-AF65-F5344CB8AC3E}">
        <p14:creationId xmlns:p14="http://schemas.microsoft.com/office/powerpoint/2010/main" val="2443254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i="0" dirty="0">
                <a:solidFill>
                  <a:srgbClr val="333333"/>
                </a:solidFill>
                <a:effectLst/>
                <a:latin typeface="Helvetica Neue"/>
              </a:rPr>
              <a:t>資料檢誤</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a:xfrm>
            <a:off x="838200" y="1825625"/>
            <a:ext cx="11099242" cy="4351338"/>
          </a:xfrm>
        </p:spPr>
        <p:txBody>
          <a:bodyPr/>
          <a:lstStyle/>
          <a:p>
            <a:r>
              <a:rPr lang="zh-TW" altLang="en-US" dirty="0"/>
              <a:t>一開始可能可以做一些「資料檢誤」的工作來檢查資料，</a:t>
            </a:r>
            <a:r>
              <a:rPr lang="en-US" altLang="zh-TW" dirty="0"/>
              <a:t>validate</a:t>
            </a:r>
            <a:r>
              <a:rPr lang="zh-TW" altLang="en-US" dirty="0"/>
              <a:t>就是較有效率處理的套件，以下只做簡</a:t>
            </a:r>
            <a:r>
              <a:rPr lang="zh-TW" altLang="en-US" b="0" i="0" dirty="0">
                <a:solidFill>
                  <a:srgbClr val="333333"/>
                </a:solidFill>
                <a:effectLst/>
                <a:latin typeface="Helvetica Neue"/>
              </a:rPr>
              <a:t>單介紹，更多詳細檢誤方式可以</a:t>
            </a:r>
            <a:r>
              <a:rPr lang="zh-TW" altLang="en-US" b="0" i="0" u="none" strike="noStrike" dirty="0">
                <a:solidFill>
                  <a:srgbClr val="4183C4"/>
                </a:solidFill>
                <a:effectLst/>
                <a:latin typeface="Helvetica Neue"/>
                <a:hlinkClick r:id="rId3"/>
              </a:rPr>
              <a:t>參考</a:t>
            </a:r>
            <a:r>
              <a:rPr lang="en-US" altLang="zh-TW" b="0" i="0" u="none" strike="noStrike" dirty="0">
                <a:solidFill>
                  <a:srgbClr val="4183C4"/>
                </a:solidFill>
                <a:effectLst/>
                <a:latin typeface="Helvetica Neue"/>
                <a:hlinkClick r:id="rId3"/>
              </a:rPr>
              <a:t>1</a:t>
            </a:r>
            <a:r>
              <a:rPr lang="zh-TW" altLang="en-US" b="0" i="0" dirty="0">
                <a:solidFill>
                  <a:srgbClr val="333333"/>
                </a:solidFill>
                <a:effectLst/>
                <a:latin typeface="Helvetica Neue"/>
              </a:rPr>
              <a:t>、</a:t>
            </a:r>
            <a:r>
              <a:rPr lang="zh-TW" altLang="en-US" b="0" i="0" u="none" strike="noStrike" dirty="0">
                <a:solidFill>
                  <a:srgbClr val="4183C4"/>
                </a:solidFill>
                <a:effectLst/>
                <a:latin typeface="Helvetica Neue"/>
                <a:hlinkClick r:id="rId4"/>
              </a:rPr>
              <a:t>參考</a:t>
            </a:r>
            <a:r>
              <a:rPr lang="en-US" altLang="zh-TW" b="0" i="0" u="none" strike="noStrike" dirty="0">
                <a:solidFill>
                  <a:srgbClr val="4183C4"/>
                </a:solidFill>
                <a:effectLst/>
                <a:latin typeface="Helvetica Neue"/>
                <a:hlinkClick r:id="rId4"/>
              </a:rPr>
              <a:t>2</a:t>
            </a:r>
            <a:endParaRPr lang="zh-TW" altLang="en-US" dirty="0"/>
          </a:p>
        </p:txBody>
      </p:sp>
      <p:pic>
        <p:nvPicPr>
          <p:cNvPr id="5" name="圖片 4">
            <a:extLst>
              <a:ext uri="{FF2B5EF4-FFF2-40B4-BE49-F238E27FC236}">
                <a16:creationId xmlns:a16="http://schemas.microsoft.com/office/drawing/2014/main" id="{CD00AB1A-05C7-4B3B-9FD8-5AEBB7AF57CA}"/>
              </a:ext>
            </a:extLst>
          </p:cNvPr>
          <p:cNvPicPr>
            <a:picLocks noChangeAspect="1"/>
          </p:cNvPicPr>
          <p:nvPr/>
        </p:nvPicPr>
        <p:blipFill>
          <a:blip r:embed="rId5"/>
          <a:stretch>
            <a:fillRect/>
          </a:stretch>
        </p:blipFill>
        <p:spPr>
          <a:xfrm>
            <a:off x="1116362" y="3176807"/>
            <a:ext cx="7133335" cy="3681193"/>
          </a:xfrm>
          <a:prstGeom prst="rect">
            <a:avLst/>
          </a:prstGeom>
        </p:spPr>
      </p:pic>
    </p:spTree>
    <p:custDataLst>
      <p:tags r:id="rId1"/>
    </p:custDataLst>
    <p:extLst>
      <p:ext uri="{BB962C8B-B14F-4D97-AF65-F5344CB8AC3E}">
        <p14:creationId xmlns:p14="http://schemas.microsoft.com/office/powerpoint/2010/main" val="6513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835B05D-C408-461A-AAA4-BB2418711635}"/>
              </a:ext>
            </a:extLst>
          </p:cNvPr>
          <p:cNvPicPr>
            <a:picLocks noChangeAspect="1"/>
          </p:cNvPicPr>
          <p:nvPr/>
        </p:nvPicPr>
        <p:blipFill>
          <a:blip r:embed="rId3"/>
          <a:stretch>
            <a:fillRect/>
          </a:stretch>
        </p:blipFill>
        <p:spPr>
          <a:xfrm>
            <a:off x="937113" y="654974"/>
            <a:ext cx="8629650" cy="2352675"/>
          </a:xfrm>
          <a:prstGeom prst="rect">
            <a:avLst/>
          </a:prstGeom>
        </p:spPr>
      </p:pic>
      <p:pic>
        <p:nvPicPr>
          <p:cNvPr id="7" name="圖片 6">
            <a:extLst>
              <a:ext uri="{FF2B5EF4-FFF2-40B4-BE49-F238E27FC236}">
                <a16:creationId xmlns:a16="http://schemas.microsoft.com/office/drawing/2014/main" id="{CE46E227-7950-4587-9682-FC2400186C5B}"/>
              </a:ext>
            </a:extLst>
          </p:cNvPr>
          <p:cNvPicPr>
            <a:picLocks noChangeAspect="1"/>
          </p:cNvPicPr>
          <p:nvPr/>
        </p:nvPicPr>
        <p:blipFill>
          <a:blip r:embed="rId4"/>
          <a:stretch>
            <a:fillRect/>
          </a:stretch>
        </p:blipFill>
        <p:spPr>
          <a:xfrm>
            <a:off x="1127613" y="4011333"/>
            <a:ext cx="4124325" cy="1628775"/>
          </a:xfrm>
          <a:prstGeom prst="rect">
            <a:avLst/>
          </a:prstGeom>
        </p:spPr>
      </p:pic>
    </p:spTree>
    <p:custDataLst>
      <p:tags r:id="rId1"/>
    </p:custDataLst>
    <p:extLst>
      <p:ext uri="{BB962C8B-B14F-4D97-AF65-F5344CB8AC3E}">
        <p14:creationId xmlns:p14="http://schemas.microsoft.com/office/powerpoint/2010/main" val="92208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F179B-46ED-4B11-A859-BAF461DA71DA}"/>
              </a:ext>
            </a:extLst>
          </p:cNvPr>
          <p:cNvSpPr>
            <a:spLocks noGrp="1"/>
          </p:cNvSpPr>
          <p:nvPr>
            <p:ph type="title"/>
          </p:nvPr>
        </p:nvSpPr>
        <p:spPr/>
        <p:txBody>
          <a:bodyPr/>
          <a:lstStyle/>
          <a:p>
            <a:r>
              <a:rPr lang="zh-TW" altLang="en-US" b="1" i="0" dirty="0">
                <a:solidFill>
                  <a:srgbClr val="333333"/>
                </a:solidFill>
                <a:effectLst/>
                <a:latin typeface="Helvetica Neue"/>
              </a:rPr>
              <a:t>設定不合理值</a:t>
            </a:r>
            <a:endParaRPr lang="zh-TW" altLang="en-US" dirty="0"/>
          </a:p>
        </p:txBody>
      </p:sp>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p:txBody>
          <a:bodyPr/>
          <a:lstStyle/>
          <a:p>
            <a:r>
              <a:rPr lang="zh-TW" altLang="en-US" dirty="0"/>
              <a:t>資料可能會有一些不合理的值，或是像上述「</a:t>
            </a:r>
            <a:r>
              <a:rPr lang="en-US" altLang="zh-TW" dirty="0"/>
              <a:t>97</a:t>
            </a:r>
            <a:r>
              <a:rPr lang="zh-TW" altLang="en-US" dirty="0"/>
              <a:t>是不知道、</a:t>
            </a:r>
            <a:r>
              <a:rPr lang="en-US" altLang="zh-TW" dirty="0"/>
              <a:t>98</a:t>
            </a:r>
            <a:r>
              <a:rPr lang="zh-TW" altLang="en-US" dirty="0"/>
              <a:t>是拒答」，在分析上會當作遺漏值處理</a:t>
            </a:r>
          </a:p>
          <a:p>
            <a:r>
              <a:rPr lang="en-US" altLang="zh-TW" dirty="0"/>
              <a:t>R</a:t>
            </a:r>
            <a:r>
              <a:rPr lang="zh-TW" altLang="en-US" dirty="0"/>
              <a:t>語言的遺漏值是以</a:t>
            </a:r>
            <a:r>
              <a:rPr lang="en-US" altLang="zh-TW" dirty="0"/>
              <a:t>NA</a:t>
            </a:r>
            <a:r>
              <a:rPr lang="zh-TW" altLang="en-US" dirty="0"/>
              <a:t>表示，但可以進一部細分成數值型的遺漏值</a:t>
            </a:r>
            <a:r>
              <a:rPr lang="en-US" altLang="zh-TW" dirty="0" err="1"/>
              <a:t>NA_integer</a:t>
            </a:r>
            <a:r>
              <a:rPr lang="en-US" altLang="zh-TW" dirty="0"/>
              <a:t>_</a:t>
            </a:r>
            <a:r>
              <a:rPr lang="zh-TW" altLang="en-US" dirty="0"/>
              <a:t>或是字串型的遺漏值</a:t>
            </a:r>
            <a:r>
              <a:rPr lang="en-US" altLang="zh-TW" dirty="0" err="1"/>
              <a:t>NA_character</a:t>
            </a:r>
            <a:r>
              <a:rPr lang="en-US" altLang="zh-TW" dirty="0"/>
              <a:t>_</a:t>
            </a:r>
          </a:p>
          <a:p>
            <a:endParaRPr lang="en-US" altLang="zh-TW" dirty="0"/>
          </a:p>
          <a:p>
            <a:r>
              <a:rPr lang="zh-TW" altLang="en-US" dirty="0"/>
              <a:t>以下僅列出部分方式，但同樣也有其他套件可以做到相同的設定遺漏值</a:t>
            </a:r>
          </a:p>
          <a:p>
            <a:r>
              <a:rPr lang="zh-TW" altLang="en-US" dirty="0"/>
              <a:t>目標是先將</a:t>
            </a:r>
            <a:r>
              <a:rPr lang="en-US" altLang="zh-TW" dirty="0"/>
              <a:t>96/99</a:t>
            </a:r>
            <a:r>
              <a:rPr lang="zh-TW" altLang="en-US" dirty="0"/>
              <a:t>都當作</a:t>
            </a:r>
            <a:r>
              <a:rPr lang="en-US" altLang="zh-TW" dirty="0"/>
              <a:t>NA</a:t>
            </a:r>
            <a:r>
              <a:rPr lang="zh-TW" altLang="en-US" dirty="0"/>
              <a:t>處理，並回傳到新的</a:t>
            </a:r>
            <a:r>
              <a:rPr lang="en-US" altLang="zh-TW" dirty="0"/>
              <a:t>dataframeWVS_w7_n2</a:t>
            </a:r>
            <a:endParaRPr lang="zh-TW" altLang="en-US" dirty="0"/>
          </a:p>
        </p:txBody>
      </p:sp>
    </p:spTree>
    <p:custDataLst>
      <p:tags r:id="rId1"/>
    </p:custDataLst>
    <p:extLst>
      <p:ext uri="{BB962C8B-B14F-4D97-AF65-F5344CB8AC3E}">
        <p14:creationId xmlns:p14="http://schemas.microsoft.com/office/powerpoint/2010/main" val="206861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297BCC0B-EFF2-4125-B96A-5553B15C42EE}"/>
              </a:ext>
            </a:extLst>
          </p:cNvPr>
          <p:cNvPicPr>
            <a:picLocks noGrp="1" noChangeAspect="1"/>
          </p:cNvPicPr>
          <p:nvPr>
            <p:ph idx="1"/>
          </p:nvPr>
        </p:nvPicPr>
        <p:blipFill>
          <a:blip r:embed="rId3"/>
          <a:stretch>
            <a:fillRect/>
          </a:stretch>
        </p:blipFill>
        <p:spPr>
          <a:xfrm>
            <a:off x="838200" y="930454"/>
            <a:ext cx="9122266" cy="5412137"/>
          </a:xfrm>
        </p:spPr>
      </p:pic>
    </p:spTree>
    <p:custDataLst>
      <p:tags r:id="rId1"/>
    </p:custDataLst>
    <p:extLst>
      <p:ext uri="{BB962C8B-B14F-4D97-AF65-F5344CB8AC3E}">
        <p14:creationId xmlns:p14="http://schemas.microsoft.com/office/powerpoint/2010/main" val="1935533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i="0" dirty="0">
                <a:solidFill>
                  <a:srgbClr val="333333"/>
                </a:solidFill>
                <a:effectLst/>
                <a:latin typeface="Helvetica Neue"/>
              </a:rPr>
              <a:t>新建</a:t>
            </a:r>
            <a:r>
              <a:rPr lang="en-US" altLang="zh-TW" b="1" i="0" dirty="0">
                <a:solidFill>
                  <a:srgbClr val="333333"/>
                </a:solidFill>
                <a:effectLst/>
                <a:latin typeface="Helvetica Neue"/>
              </a:rPr>
              <a:t>/</a:t>
            </a:r>
            <a:r>
              <a:rPr lang="zh-TW" altLang="en-US" b="1" i="0" dirty="0">
                <a:solidFill>
                  <a:srgbClr val="333333"/>
                </a:solidFill>
                <a:effectLst/>
                <a:latin typeface="Helvetica Neue"/>
              </a:rPr>
              <a:t>修改</a:t>
            </a:r>
            <a:r>
              <a:rPr lang="en-US" altLang="zh-TW" b="1" i="0" dirty="0">
                <a:solidFill>
                  <a:srgbClr val="333333"/>
                </a:solidFill>
                <a:effectLst/>
                <a:latin typeface="Helvetica Neue"/>
              </a:rPr>
              <a:t>/</a:t>
            </a:r>
            <a:r>
              <a:rPr lang="zh-TW" altLang="en-US" b="1" i="0" dirty="0">
                <a:solidFill>
                  <a:srgbClr val="333333"/>
                </a:solidFill>
                <a:effectLst/>
                <a:latin typeface="Helvetica Neue"/>
              </a:rPr>
              <a:t>轉換變項</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374017" y="1825625"/>
            <a:ext cx="3735759" cy="4524933"/>
          </a:xfrm>
        </p:spPr>
        <p:txBody>
          <a:bodyPr>
            <a:normAutofit/>
          </a:bodyPr>
          <a:lstStyle/>
          <a:p>
            <a:r>
              <a:rPr lang="zh-TW" altLang="en-US" b="0" i="0" dirty="0">
                <a:solidFill>
                  <a:srgbClr val="333333"/>
                </a:solidFill>
                <a:effectLst/>
                <a:latin typeface="Helvetica Neue"/>
              </a:rPr>
              <a:t>接著我們可以對變項進行一些修改，</a:t>
            </a:r>
            <a:br>
              <a:rPr lang="zh-TW" altLang="en-US" dirty="0"/>
            </a:br>
            <a:r>
              <a:rPr lang="zh-TW" altLang="en-US" b="0" i="0" dirty="0">
                <a:solidFill>
                  <a:srgbClr val="333333"/>
                </a:solidFill>
                <a:effectLst/>
                <a:latin typeface="Helvetica Neue"/>
              </a:rPr>
              <a:t>以下僅列出部分方式，但同樣也有其他套件可以做到相同的資料清理</a:t>
            </a:r>
            <a:endParaRPr lang="en-US" altLang="zh-TW" b="0" i="0" dirty="0">
              <a:solidFill>
                <a:srgbClr val="333333"/>
              </a:solidFill>
              <a:effectLst/>
              <a:latin typeface="Helvetica Neue"/>
            </a:endParaRPr>
          </a:p>
          <a:p>
            <a:endParaRPr lang="en-US" altLang="zh-TW" dirty="0"/>
          </a:p>
          <a:p>
            <a:endParaRPr lang="en-US" altLang="zh-TW" dirty="0"/>
          </a:p>
        </p:txBody>
      </p:sp>
      <p:pic>
        <p:nvPicPr>
          <p:cNvPr id="7" name="圖片 6">
            <a:extLst>
              <a:ext uri="{FF2B5EF4-FFF2-40B4-BE49-F238E27FC236}">
                <a16:creationId xmlns:a16="http://schemas.microsoft.com/office/drawing/2014/main" id="{76C8B480-4938-420A-B5DC-6A0193ACDFAE}"/>
              </a:ext>
            </a:extLst>
          </p:cNvPr>
          <p:cNvPicPr>
            <a:picLocks noChangeAspect="1"/>
          </p:cNvPicPr>
          <p:nvPr/>
        </p:nvPicPr>
        <p:blipFill>
          <a:blip r:embed="rId3"/>
          <a:stretch>
            <a:fillRect/>
          </a:stretch>
        </p:blipFill>
        <p:spPr>
          <a:xfrm>
            <a:off x="4109776" y="1495616"/>
            <a:ext cx="7708207" cy="5004079"/>
          </a:xfrm>
          <a:prstGeom prst="rect">
            <a:avLst/>
          </a:prstGeom>
        </p:spPr>
      </p:pic>
    </p:spTree>
    <p:custDataLst>
      <p:tags r:id="rId1"/>
    </p:custDataLst>
    <p:extLst>
      <p:ext uri="{BB962C8B-B14F-4D97-AF65-F5344CB8AC3E}">
        <p14:creationId xmlns:p14="http://schemas.microsoft.com/office/powerpoint/2010/main" val="1924406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F179B-46ED-4B11-A859-BAF461DA71DA}"/>
              </a:ext>
            </a:extLst>
          </p:cNvPr>
          <p:cNvSpPr>
            <a:spLocks noGrp="1"/>
          </p:cNvSpPr>
          <p:nvPr>
            <p:ph type="title"/>
          </p:nvPr>
        </p:nvSpPr>
        <p:spPr/>
        <p:txBody>
          <a:bodyPr/>
          <a:lstStyle/>
          <a:p>
            <a:endParaRPr lang="zh-TW" altLang="en-US"/>
          </a:p>
        </p:txBody>
      </p:sp>
      <p:pic>
        <p:nvPicPr>
          <p:cNvPr id="11" name="圖片 10">
            <a:extLst>
              <a:ext uri="{FF2B5EF4-FFF2-40B4-BE49-F238E27FC236}">
                <a16:creationId xmlns:a16="http://schemas.microsoft.com/office/drawing/2014/main" id="{59EC0B25-BFB2-4D9F-951D-20EBC5C248AE}"/>
              </a:ext>
            </a:extLst>
          </p:cNvPr>
          <p:cNvPicPr>
            <a:picLocks noChangeAspect="1"/>
          </p:cNvPicPr>
          <p:nvPr/>
        </p:nvPicPr>
        <p:blipFill>
          <a:blip r:embed="rId3"/>
          <a:stretch>
            <a:fillRect/>
          </a:stretch>
        </p:blipFill>
        <p:spPr>
          <a:xfrm>
            <a:off x="221657" y="916174"/>
            <a:ext cx="6604497" cy="5203272"/>
          </a:xfrm>
          <a:prstGeom prst="rect">
            <a:avLst/>
          </a:prstGeom>
        </p:spPr>
      </p:pic>
      <p:pic>
        <p:nvPicPr>
          <p:cNvPr id="15" name="圖片 14">
            <a:extLst>
              <a:ext uri="{FF2B5EF4-FFF2-40B4-BE49-F238E27FC236}">
                <a16:creationId xmlns:a16="http://schemas.microsoft.com/office/drawing/2014/main" id="{D8AEBF0D-2401-44F8-9405-529D360609C1}"/>
              </a:ext>
            </a:extLst>
          </p:cNvPr>
          <p:cNvPicPr>
            <a:picLocks noChangeAspect="1"/>
          </p:cNvPicPr>
          <p:nvPr/>
        </p:nvPicPr>
        <p:blipFill>
          <a:blip r:embed="rId4"/>
          <a:stretch>
            <a:fillRect/>
          </a:stretch>
        </p:blipFill>
        <p:spPr>
          <a:xfrm>
            <a:off x="7006430" y="1027906"/>
            <a:ext cx="4780285" cy="5287133"/>
          </a:xfrm>
          <a:prstGeom prst="rect">
            <a:avLst/>
          </a:prstGeom>
        </p:spPr>
      </p:pic>
    </p:spTree>
    <p:custDataLst>
      <p:tags r:id="rId1"/>
    </p:custDataLst>
    <p:extLst>
      <p:ext uri="{BB962C8B-B14F-4D97-AF65-F5344CB8AC3E}">
        <p14:creationId xmlns:p14="http://schemas.microsoft.com/office/powerpoint/2010/main" val="71106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C4AC011B-C7AB-4A45-A653-5165FEFA88B2}"/>
              </a:ext>
            </a:extLst>
          </p:cNvPr>
          <p:cNvPicPr>
            <a:picLocks noChangeAspect="1"/>
          </p:cNvPicPr>
          <p:nvPr/>
        </p:nvPicPr>
        <p:blipFill>
          <a:blip r:embed="rId3"/>
          <a:stretch>
            <a:fillRect/>
          </a:stretch>
        </p:blipFill>
        <p:spPr>
          <a:xfrm>
            <a:off x="838200" y="0"/>
            <a:ext cx="6699934" cy="7036416"/>
          </a:xfrm>
          <a:prstGeom prst="rect">
            <a:avLst/>
          </a:prstGeom>
        </p:spPr>
      </p:pic>
    </p:spTree>
    <p:custDataLst>
      <p:tags r:id="rId1"/>
    </p:custDataLst>
    <p:extLst>
      <p:ext uri="{BB962C8B-B14F-4D97-AF65-F5344CB8AC3E}">
        <p14:creationId xmlns:p14="http://schemas.microsoft.com/office/powerpoint/2010/main" val="207665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i="0" dirty="0">
                <a:solidFill>
                  <a:srgbClr val="333333"/>
                </a:solidFill>
                <a:effectLst/>
                <a:latin typeface="Helvetica Neue"/>
              </a:rPr>
              <a:t>將資料上標籤</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p:txBody>
          <a:bodyPr/>
          <a:lstStyle/>
          <a:p>
            <a:r>
              <a:rPr lang="zh-TW" altLang="en-US" b="0" i="0" dirty="0">
                <a:solidFill>
                  <a:srgbClr val="333333"/>
                </a:solidFill>
                <a:effectLst/>
                <a:latin typeface="Helvetica Neue"/>
              </a:rPr>
              <a:t>另外除了剛剛</a:t>
            </a:r>
            <a:r>
              <a:rPr lang="en-US" altLang="zh-TW" b="0" i="0" dirty="0">
                <a:solidFill>
                  <a:srgbClr val="333333"/>
                </a:solidFill>
                <a:effectLst/>
                <a:latin typeface="Helvetica Neue"/>
              </a:rPr>
              <a:t>factor</a:t>
            </a:r>
            <a:r>
              <a:rPr lang="zh-TW" altLang="en-US" b="0" i="0" dirty="0">
                <a:solidFill>
                  <a:srgbClr val="333333"/>
                </a:solidFill>
                <a:effectLst/>
                <a:latin typeface="Helvetica Neue"/>
              </a:rPr>
              <a:t>有上值標籤</a:t>
            </a:r>
            <a:r>
              <a:rPr lang="en-US" altLang="zh-TW" b="0" i="0" dirty="0">
                <a:solidFill>
                  <a:srgbClr val="333333"/>
                </a:solidFill>
                <a:effectLst/>
                <a:latin typeface="Helvetica Neue"/>
              </a:rPr>
              <a:t>(labels)</a:t>
            </a:r>
            <a:r>
              <a:rPr lang="zh-TW" altLang="en-US" b="0" i="0" dirty="0">
                <a:solidFill>
                  <a:srgbClr val="333333"/>
                </a:solidFill>
                <a:effectLst/>
                <a:latin typeface="Helvetica Neue"/>
              </a:rPr>
              <a:t>，其實也有其他套件可以幫助數值變項上標籤</a:t>
            </a:r>
            <a:br>
              <a:rPr lang="zh-TW" altLang="en-US" dirty="0"/>
            </a:br>
            <a:r>
              <a:rPr lang="zh-TW" altLang="en-US" b="0" i="0" dirty="0">
                <a:solidFill>
                  <a:srgbClr val="333333"/>
                </a:solidFill>
                <a:effectLst/>
                <a:latin typeface="Helvetica Neue"/>
              </a:rPr>
              <a:t>可以在呈現時更容易了解</a:t>
            </a:r>
            <a:endParaRPr lang="zh-TW" altLang="en-US" dirty="0"/>
          </a:p>
        </p:txBody>
      </p:sp>
      <p:pic>
        <p:nvPicPr>
          <p:cNvPr id="5" name="圖片 4">
            <a:extLst>
              <a:ext uri="{FF2B5EF4-FFF2-40B4-BE49-F238E27FC236}">
                <a16:creationId xmlns:a16="http://schemas.microsoft.com/office/drawing/2014/main" id="{7D4FD0A6-CD13-47EE-8F03-D4254C23B8E0}"/>
              </a:ext>
            </a:extLst>
          </p:cNvPr>
          <p:cNvPicPr>
            <a:picLocks noChangeAspect="1"/>
          </p:cNvPicPr>
          <p:nvPr/>
        </p:nvPicPr>
        <p:blipFill>
          <a:blip r:embed="rId3"/>
          <a:stretch>
            <a:fillRect/>
          </a:stretch>
        </p:blipFill>
        <p:spPr>
          <a:xfrm>
            <a:off x="714910" y="3429000"/>
            <a:ext cx="4572396" cy="2972058"/>
          </a:xfrm>
          <a:prstGeom prst="rect">
            <a:avLst/>
          </a:prstGeom>
        </p:spPr>
      </p:pic>
      <p:pic>
        <p:nvPicPr>
          <p:cNvPr id="7" name="圖片 6">
            <a:extLst>
              <a:ext uri="{FF2B5EF4-FFF2-40B4-BE49-F238E27FC236}">
                <a16:creationId xmlns:a16="http://schemas.microsoft.com/office/drawing/2014/main" id="{E6C20BEE-1A0E-484D-B750-87B958F92905}"/>
              </a:ext>
            </a:extLst>
          </p:cNvPr>
          <p:cNvPicPr>
            <a:picLocks noChangeAspect="1"/>
          </p:cNvPicPr>
          <p:nvPr/>
        </p:nvPicPr>
        <p:blipFill>
          <a:blip r:embed="rId4"/>
          <a:stretch>
            <a:fillRect/>
          </a:stretch>
        </p:blipFill>
        <p:spPr>
          <a:xfrm>
            <a:off x="5499534" y="3393187"/>
            <a:ext cx="6096528" cy="2918713"/>
          </a:xfrm>
          <a:prstGeom prst="rect">
            <a:avLst/>
          </a:prstGeom>
        </p:spPr>
      </p:pic>
    </p:spTree>
    <p:custDataLst>
      <p:tags r:id="rId1"/>
    </p:custDataLst>
    <p:extLst>
      <p:ext uri="{BB962C8B-B14F-4D97-AF65-F5344CB8AC3E}">
        <p14:creationId xmlns:p14="http://schemas.microsoft.com/office/powerpoint/2010/main" val="909889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CF179B-46ED-4B11-A859-BAF461DA71DA}"/>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5F63D56C-A581-4562-B99D-3CA1E898C192}"/>
              </a:ext>
            </a:extLst>
          </p:cNvPr>
          <p:cNvPicPr>
            <a:picLocks noGrp="1" noChangeAspect="1"/>
          </p:cNvPicPr>
          <p:nvPr>
            <p:ph idx="1"/>
          </p:nvPr>
        </p:nvPicPr>
        <p:blipFill>
          <a:blip r:embed="rId3"/>
          <a:stretch>
            <a:fillRect/>
          </a:stretch>
        </p:blipFill>
        <p:spPr>
          <a:xfrm>
            <a:off x="988820" y="528019"/>
            <a:ext cx="5391150" cy="2686050"/>
          </a:xfrm>
        </p:spPr>
      </p:pic>
      <p:pic>
        <p:nvPicPr>
          <p:cNvPr id="7" name="圖片 6">
            <a:extLst>
              <a:ext uri="{FF2B5EF4-FFF2-40B4-BE49-F238E27FC236}">
                <a16:creationId xmlns:a16="http://schemas.microsoft.com/office/drawing/2014/main" id="{2FA4FAAF-CC2E-4BD1-9526-FEC9BA37DA56}"/>
              </a:ext>
            </a:extLst>
          </p:cNvPr>
          <p:cNvPicPr>
            <a:picLocks noChangeAspect="1"/>
          </p:cNvPicPr>
          <p:nvPr/>
        </p:nvPicPr>
        <p:blipFill>
          <a:blip r:embed="rId4"/>
          <a:stretch>
            <a:fillRect/>
          </a:stretch>
        </p:blipFill>
        <p:spPr>
          <a:xfrm>
            <a:off x="988820" y="3568700"/>
            <a:ext cx="6153150" cy="2924175"/>
          </a:xfrm>
          <a:prstGeom prst="rect">
            <a:avLst/>
          </a:prstGeom>
        </p:spPr>
      </p:pic>
    </p:spTree>
    <p:custDataLst>
      <p:tags r:id="rId1"/>
    </p:custDataLst>
    <p:extLst>
      <p:ext uri="{BB962C8B-B14F-4D97-AF65-F5344CB8AC3E}">
        <p14:creationId xmlns:p14="http://schemas.microsoft.com/office/powerpoint/2010/main" val="2419921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b="1" i="0" dirty="0">
                <a:solidFill>
                  <a:srgbClr val="333333"/>
                </a:solidFill>
                <a:effectLst/>
                <a:latin typeface="Helvetica Neue"/>
              </a:rPr>
              <a:t>遺漏值處理</a:t>
            </a:r>
            <a:endParaRPr lang="zh-TW" altLang="en-US" dirty="0"/>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p:txBody>
          <a:bodyPr/>
          <a:lstStyle/>
          <a:p>
            <a:pPr marL="0" indent="0">
              <a:buNone/>
            </a:pPr>
            <a:r>
              <a:rPr lang="zh-TW" altLang="en-US" dirty="0"/>
              <a:t>若將需要分析的變項都清理、創建</a:t>
            </a:r>
            <a:r>
              <a:rPr lang="en-US" altLang="zh-TW" dirty="0"/>
              <a:t>/</a:t>
            </a:r>
            <a:r>
              <a:rPr lang="zh-TW" altLang="en-US" dirty="0"/>
              <a:t>修改整理好後，不同的變項可能有不同數量的遺漏值，在此這些缺失值可能就會導致在分析上樣本數的差距</a:t>
            </a:r>
          </a:p>
          <a:p>
            <a:pPr marL="0" indent="0">
              <a:buNone/>
            </a:pPr>
            <a:r>
              <a:rPr lang="zh-TW" altLang="en-US" dirty="0"/>
              <a:t>對於這些缺失值有很多種處理方式，但在此不會特別介紹，</a:t>
            </a:r>
          </a:p>
          <a:p>
            <a:pPr marL="0" indent="0">
              <a:buNone/>
            </a:pPr>
            <a:r>
              <a:rPr lang="zh-TW" altLang="en-US" dirty="0"/>
              <a:t>以下將所有有缺失的資料在分析時用</a:t>
            </a:r>
            <a:r>
              <a:rPr lang="en-US" altLang="zh-TW" dirty="0" err="1"/>
              <a:t>complete.cases</a:t>
            </a:r>
            <a:r>
              <a:rPr lang="zh-TW" altLang="en-US" dirty="0"/>
              <a:t>一併排除</a:t>
            </a:r>
          </a:p>
        </p:txBody>
      </p:sp>
      <p:pic>
        <p:nvPicPr>
          <p:cNvPr id="5" name="圖片 4">
            <a:extLst>
              <a:ext uri="{FF2B5EF4-FFF2-40B4-BE49-F238E27FC236}">
                <a16:creationId xmlns:a16="http://schemas.microsoft.com/office/drawing/2014/main" id="{9B07FB03-3A9E-4A69-AF75-BC2F1304A59A}"/>
              </a:ext>
            </a:extLst>
          </p:cNvPr>
          <p:cNvPicPr>
            <a:picLocks noChangeAspect="1"/>
          </p:cNvPicPr>
          <p:nvPr/>
        </p:nvPicPr>
        <p:blipFill>
          <a:blip r:embed="rId3"/>
          <a:stretch>
            <a:fillRect/>
          </a:stretch>
        </p:blipFill>
        <p:spPr>
          <a:xfrm>
            <a:off x="838200" y="4307242"/>
            <a:ext cx="6243122" cy="2185633"/>
          </a:xfrm>
          <a:prstGeom prst="rect">
            <a:avLst/>
          </a:prstGeom>
        </p:spPr>
      </p:pic>
    </p:spTree>
    <p:custDataLst>
      <p:tags r:id="rId1"/>
    </p:custDataLst>
    <p:extLst>
      <p:ext uri="{BB962C8B-B14F-4D97-AF65-F5344CB8AC3E}">
        <p14:creationId xmlns:p14="http://schemas.microsoft.com/office/powerpoint/2010/main" val="186801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p:txBody>
          <a:bodyPr/>
          <a:lstStyle/>
          <a:p>
            <a:pPr algn="l"/>
            <a:r>
              <a:rPr lang="zh-TW" altLang="en-US" b="0" i="0" dirty="0">
                <a:solidFill>
                  <a:srgbClr val="333333"/>
                </a:solidFill>
                <a:effectLst/>
                <a:latin typeface="Helvetica Neue"/>
              </a:rPr>
              <a:t>接下來會使用前面範例的</a:t>
            </a:r>
            <a:r>
              <a:rPr lang="en-US" altLang="zh-TW" b="0" i="0" dirty="0">
                <a:solidFill>
                  <a:srgbClr val="333333"/>
                </a:solidFill>
                <a:effectLst/>
                <a:latin typeface="Helvetica Neue"/>
              </a:rPr>
              <a:t>WVS_w7</a:t>
            </a:r>
            <a:r>
              <a:rPr lang="zh-TW" altLang="en-US" b="0" i="0" dirty="0">
                <a:solidFill>
                  <a:srgbClr val="333333"/>
                </a:solidFill>
                <a:effectLst/>
                <a:latin typeface="Helvetica Neue"/>
              </a:rPr>
              <a:t>中</a:t>
            </a:r>
            <a:r>
              <a:rPr lang="en-US" altLang="zh-TW" b="0" i="0" dirty="0">
                <a:solidFill>
                  <a:srgbClr val="333333"/>
                </a:solidFill>
                <a:effectLst/>
                <a:latin typeface="Helvetica Neue"/>
              </a:rPr>
              <a:t>CSV</a:t>
            </a:r>
            <a:r>
              <a:rPr lang="zh-TW" altLang="en-US" b="0" i="0" dirty="0">
                <a:solidFill>
                  <a:srgbClr val="333333"/>
                </a:solidFill>
                <a:effectLst/>
                <a:latin typeface="Helvetica Neue"/>
              </a:rPr>
              <a:t>格式的檔案，來繼續示範資料的初步清理與整理，</a:t>
            </a:r>
          </a:p>
          <a:p>
            <a:pPr algn="l"/>
            <a:r>
              <a:rPr lang="zh-TW" altLang="en-US" b="0" i="0" dirty="0">
                <a:solidFill>
                  <a:srgbClr val="333333"/>
                </a:solidFill>
                <a:effectLst/>
                <a:latin typeface="Helvetica Neue"/>
              </a:rPr>
              <a:t>以下範例會以關於台灣中生育小孩及照顧父母這兩個的價值觀作為簡單的發想進行操作，</a:t>
            </a:r>
            <a:br>
              <a:rPr lang="zh-TW" altLang="en-US" b="0" i="0" dirty="0">
                <a:solidFill>
                  <a:srgbClr val="333333"/>
                </a:solidFill>
                <a:effectLst/>
                <a:latin typeface="Helvetica Neue"/>
              </a:rPr>
            </a:br>
            <a:r>
              <a:rPr lang="zh-TW" altLang="en-US" b="1" i="0" dirty="0">
                <a:solidFill>
                  <a:srgbClr val="333333"/>
                </a:solidFill>
                <a:effectLst/>
                <a:latin typeface="Helvetica Neue"/>
              </a:rPr>
              <a:t>「不同性別、年齡的人會如何思考</a:t>
            </a:r>
            <a:r>
              <a:rPr lang="en-US" altLang="zh-TW" b="1" i="0" dirty="0">
                <a:solidFill>
                  <a:srgbClr val="333333"/>
                </a:solidFill>
                <a:effectLst/>
                <a:latin typeface="Helvetica Neue"/>
              </a:rPr>
              <a:t>-&gt;</a:t>
            </a:r>
            <a:r>
              <a:rPr lang="zh-TW" altLang="en-US" b="1" i="0" dirty="0">
                <a:solidFill>
                  <a:srgbClr val="333333"/>
                </a:solidFill>
                <a:effectLst/>
                <a:latin typeface="Helvetica Neue"/>
              </a:rPr>
              <a:t>生育小孩是盡社會的責任與成年子女有責任長期照顧父母的價值觀」</a:t>
            </a:r>
            <a:endParaRPr lang="zh-TW" altLang="en-US" b="0" i="0" dirty="0">
              <a:solidFill>
                <a:srgbClr val="333333"/>
              </a:solidFill>
              <a:effectLst/>
              <a:latin typeface="Helvetica Neue"/>
            </a:endParaRPr>
          </a:p>
          <a:p>
            <a:pPr algn="l"/>
            <a:r>
              <a:rPr lang="zh-TW" altLang="en-US" b="0" i="0" dirty="0">
                <a:solidFill>
                  <a:srgbClr val="333333"/>
                </a:solidFill>
                <a:effectLst/>
                <a:latin typeface="Helvetica Neue"/>
              </a:rPr>
              <a:t>上一章節有介紹過一些瀏覽資料的語法，在此因為我們匯入的是沒有標籤的</a:t>
            </a:r>
            <a:r>
              <a:rPr lang="en-US" altLang="zh-TW" b="0" i="0" dirty="0">
                <a:solidFill>
                  <a:srgbClr val="333333"/>
                </a:solidFill>
                <a:effectLst/>
                <a:latin typeface="Helvetica Neue"/>
              </a:rPr>
              <a:t>csv</a:t>
            </a:r>
            <a:r>
              <a:rPr lang="zh-TW" altLang="en-US" b="0" i="0" dirty="0">
                <a:solidFill>
                  <a:srgbClr val="333333"/>
                </a:solidFill>
                <a:effectLst/>
                <a:latin typeface="Helvetica Neue"/>
              </a:rPr>
              <a:t>資料，各個變項與值代表什麼可以到</a:t>
            </a:r>
            <a:r>
              <a:rPr lang="zh-TW" altLang="en-US" b="1" i="0" dirty="0">
                <a:solidFill>
                  <a:srgbClr val="333333"/>
                </a:solidFill>
                <a:effectLst/>
                <a:latin typeface="Helvetica Neue"/>
              </a:rPr>
              <a:t>調查問卷或</a:t>
            </a:r>
            <a:r>
              <a:rPr lang="en-US" altLang="zh-TW" b="1" i="0" dirty="0">
                <a:solidFill>
                  <a:srgbClr val="333333"/>
                </a:solidFill>
                <a:effectLst/>
                <a:latin typeface="Helvetica Neue"/>
              </a:rPr>
              <a:t>codebook</a:t>
            </a:r>
            <a:r>
              <a:rPr lang="zh-TW" altLang="en-US" b="0" i="0" dirty="0">
                <a:solidFill>
                  <a:srgbClr val="333333"/>
                </a:solidFill>
                <a:effectLst/>
                <a:latin typeface="Helvetica Neue"/>
              </a:rPr>
              <a:t>查看，</a:t>
            </a:r>
          </a:p>
          <a:p>
            <a:endParaRPr lang="zh-TW" altLang="en-US" dirty="0"/>
          </a:p>
        </p:txBody>
      </p:sp>
    </p:spTree>
    <p:custDataLst>
      <p:tags r:id="rId1"/>
    </p:custDataLst>
    <p:extLst>
      <p:ext uri="{BB962C8B-B14F-4D97-AF65-F5344CB8AC3E}">
        <p14:creationId xmlns:p14="http://schemas.microsoft.com/office/powerpoint/2010/main" val="41101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17BB24-4377-4612-8AC7-759383DD0D2D}"/>
              </a:ext>
            </a:extLst>
          </p:cNvPr>
          <p:cNvSpPr>
            <a:spLocks noGrp="1"/>
          </p:cNvSpPr>
          <p:nvPr>
            <p:ph type="title"/>
          </p:nvPr>
        </p:nvSpPr>
        <p:spPr/>
        <p:txBody>
          <a:bodyPr/>
          <a:lstStyle/>
          <a:p>
            <a:r>
              <a:rPr lang="zh-TW" altLang="en-US" b="1" i="0" dirty="0">
                <a:solidFill>
                  <a:srgbClr val="333333"/>
                </a:solidFill>
                <a:effectLst/>
                <a:latin typeface="Helvetica Neue"/>
              </a:rPr>
              <a:t>其他處理</a:t>
            </a:r>
            <a:endParaRPr lang="zh-TW" altLang="en-US" dirty="0"/>
          </a:p>
        </p:txBody>
      </p:sp>
      <p:sp>
        <p:nvSpPr>
          <p:cNvPr id="3" name="內容版面配置區 2">
            <a:extLst>
              <a:ext uri="{FF2B5EF4-FFF2-40B4-BE49-F238E27FC236}">
                <a16:creationId xmlns:a16="http://schemas.microsoft.com/office/drawing/2014/main" id="{BC613BBA-98FC-4082-8725-0D3CD4B39E54}"/>
              </a:ext>
            </a:extLst>
          </p:cNvPr>
          <p:cNvSpPr>
            <a:spLocks noGrp="1"/>
          </p:cNvSpPr>
          <p:nvPr>
            <p:ph idx="1"/>
          </p:nvPr>
        </p:nvSpPr>
        <p:spPr>
          <a:xfrm>
            <a:off x="838200" y="1825625"/>
            <a:ext cx="10827936" cy="4667250"/>
          </a:xfrm>
        </p:spPr>
        <p:txBody>
          <a:bodyPr>
            <a:normAutofit fontScale="92500" lnSpcReduction="10000"/>
          </a:bodyPr>
          <a:lstStyle/>
          <a:p>
            <a:r>
              <a:rPr lang="zh-TW" altLang="en-US" b="0" i="0" dirty="0">
                <a:solidFill>
                  <a:srgbClr val="333333"/>
                </a:solidFill>
                <a:effectLst/>
                <a:latin typeface="Helvetica Neue"/>
              </a:rPr>
              <a:t>除了上述所說的清理方式，實務上可能還會碰到其他類型需要較複雜處理的資料，以及其他方式的清理，以下列出兩個常見處理的資料型態，有需要者可再進一步查看，當然也有蠻多部分可能是講義所沒有列出，若有碰到再自行上網查找相關方法</a:t>
            </a:r>
            <a:endParaRPr lang="en-US" altLang="zh-TW" b="0" i="0" dirty="0">
              <a:solidFill>
                <a:srgbClr val="333333"/>
              </a:solidFill>
              <a:effectLst/>
              <a:latin typeface="Helvetica Neue"/>
            </a:endParaRPr>
          </a:p>
          <a:p>
            <a:endParaRPr lang="en-US" altLang="zh-TW" b="0" i="0" dirty="0">
              <a:solidFill>
                <a:srgbClr val="333333"/>
              </a:solidFill>
              <a:effectLst/>
              <a:latin typeface="Helvetica Neue"/>
            </a:endParaRPr>
          </a:p>
          <a:p>
            <a:r>
              <a:rPr lang="zh-TW" altLang="en-US" b="1" i="0" dirty="0">
                <a:solidFill>
                  <a:srgbClr val="333333"/>
                </a:solidFill>
                <a:effectLst/>
                <a:latin typeface="Helvetica Neue"/>
              </a:rPr>
              <a:t>字串處理</a:t>
            </a:r>
            <a:endParaRPr lang="en-US" altLang="zh-TW" b="1" i="0" dirty="0">
              <a:solidFill>
                <a:srgbClr val="333333"/>
              </a:solidFill>
              <a:effectLst/>
              <a:latin typeface="Helvetica Neue"/>
            </a:endParaRPr>
          </a:p>
          <a:p>
            <a:pPr lvl="1"/>
            <a:r>
              <a:rPr lang="zh-TW" altLang="en-US" b="0" i="0" dirty="0">
                <a:solidFill>
                  <a:srgbClr val="333333"/>
                </a:solidFill>
                <a:effectLst/>
                <a:latin typeface="Helvetica Neue"/>
              </a:rPr>
              <a:t>除了上述簡單介紹的對於「數值」資料的處理，另外也有針對「字串」資料的處理，但這部分較複雜，有興趣者至以下連結參考，</a:t>
            </a:r>
            <a:r>
              <a:rPr lang="zh-TW" altLang="en-US" b="0" i="0" u="none" strike="noStrike" dirty="0">
                <a:solidFill>
                  <a:srgbClr val="4183C4"/>
                </a:solidFill>
                <a:effectLst/>
                <a:latin typeface="Helvetica Neue"/>
                <a:hlinkClick r:id="rId2"/>
              </a:rPr>
              <a:t>參考</a:t>
            </a:r>
            <a:r>
              <a:rPr lang="en-US" altLang="zh-TW" b="0" i="0" u="none" strike="noStrike" dirty="0">
                <a:solidFill>
                  <a:srgbClr val="4183C4"/>
                </a:solidFill>
                <a:effectLst/>
                <a:latin typeface="Helvetica Neue"/>
                <a:hlinkClick r:id="rId2"/>
              </a:rPr>
              <a:t>1</a:t>
            </a:r>
            <a:r>
              <a:rPr lang="zh-TW" altLang="en-US" b="0" i="0" dirty="0">
                <a:solidFill>
                  <a:srgbClr val="333333"/>
                </a:solidFill>
                <a:effectLst/>
                <a:latin typeface="Helvetica Neue"/>
              </a:rPr>
              <a:t>、</a:t>
            </a:r>
            <a:r>
              <a:rPr lang="zh-TW" altLang="en-US" b="0" i="0" u="none" strike="noStrike" dirty="0">
                <a:solidFill>
                  <a:srgbClr val="4183C4"/>
                </a:solidFill>
                <a:effectLst/>
                <a:latin typeface="Helvetica Neue"/>
                <a:hlinkClick r:id="rId3"/>
              </a:rPr>
              <a:t>參考</a:t>
            </a:r>
            <a:r>
              <a:rPr lang="en-US" altLang="zh-TW" b="0" i="0" u="none" strike="noStrike" dirty="0">
                <a:solidFill>
                  <a:srgbClr val="4183C4"/>
                </a:solidFill>
                <a:effectLst/>
                <a:latin typeface="Helvetica Neue"/>
                <a:hlinkClick r:id="rId3"/>
              </a:rPr>
              <a:t>2</a:t>
            </a:r>
            <a:r>
              <a:rPr lang="zh-TW" altLang="en-US" b="0" i="0" dirty="0">
                <a:solidFill>
                  <a:srgbClr val="333333"/>
                </a:solidFill>
                <a:effectLst/>
                <a:latin typeface="Helvetica Neue"/>
              </a:rPr>
              <a:t>、</a:t>
            </a:r>
            <a:r>
              <a:rPr lang="zh-TW" altLang="en-US" b="0" i="0" u="none" strike="noStrike" dirty="0">
                <a:solidFill>
                  <a:srgbClr val="4183C4"/>
                </a:solidFill>
                <a:effectLst/>
                <a:latin typeface="Helvetica Neue"/>
                <a:hlinkClick r:id="rId4"/>
              </a:rPr>
              <a:t>參考</a:t>
            </a:r>
            <a:r>
              <a:rPr lang="en-US" altLang="zh-TW" b="0" i="0" u="none" strike="noStrike" dirty="0">
                <a:solidFill>
                  <a:srgbClr val="4183C4"/>
                </a:solidFill>
                <a:effectLst/>
                <a:latin typeface="Helvetica Neue"/>
                <a:hlinkClick r:id="rId4"/>
              </a:rPr>
              <a:t>3</a:t>
            </a:r>
            <a:endParaRPr lang="en-US" altLang="zh-TW" b="0" i="0" u="none" strike="noStrike" dirty="0">
              <a:solidFill>
                <a:srgbClr val="4183C4"/>
              </a:solidFill>
              <a:effectLst/>
              <a:latin typeface="Helvetica Neue"/>
            </a:endParaRPr>
          </a:p>
          <a:p>
            <a:pPr lvl="1"/>
            <a:endParaRPr lang="en-US" altLang="zh-TW" b="1" i="0" dirty="0">
              <a:solidFill>
                <a:srgbClr val="333333"/>
              </a:solidFill>
              <a:effectLst/>
              <a:latin typeface="Helvetica Neue"/>
            </a:endParaRPr>
          </a:p>
          <a:p>
            <a:r>
              <a:rPr lang="zh-TW" altLang="en-US" b="1" i="0" dirty="0">
                <a:solidFill>
                  <a:srgbClr val="333333"/>
                </a:solidFill>
                <a:effectLst/>
                <a:latin typeface="Helvetica Neue"/>
              </a:rPr>
              <a:t> 時間資料處理</a:t>
            </a:r>
            <a:endParaRPr lang="en-US" altLang="zh-TW" b="1" i="0" dirty="0">
              <a:solidFill>
                <a:srgbClr val="333333"/>
              </a:solidFill>
              <a:effectLst/>
              <a:latin typeface="Helvetica Neue"/>
            </a:endParaRPr>
          </a:p>
          <a:p>
            <a:pPr lvl="1"/>
            <a:r>
              <a:rPr lang="zh-TW" altLang="en-US" b="0" i="0" dirty="0">
                <a:solidFill>
                  <a:srgbClr val="333333"/>
                </a:solidFill>
                <a:effectLst/>
                <a:latin typeface="Helvetica Neue"/>
              </a:rPr>
              <a:t>有時資料也會包括時間形式的數據，而</a:t>
            </a:r>
            <a:r>
              <a:rPr lang="en-US" altLang="zh-TW" b="0" i="0" u="none" strike="noStrike" dirty="0" err="1">
                <a:solidFill>
                  <a:srgbClr val="4183C4"/>
                </a:solidFill>
                <a:effectLst/>
                <a:latin typeface="Helvetica Neue"/>
                <a:hlinkClick r:id="rId5"/>
              </a:rPr>
              <a:t>lubridate</a:t>
            </a:r>
            <a:r>
              <a:rPr lang="zh-TW" altLang="en-US" b="0" i="0" dirty="0">
                <a:solidFill>
                  <a:srgbClr val="333333"/>
                </a:solidFill>
                <a:effectLst/>
                <a:latin typeface="Helvetica Neue"/>
              </a:rPr>
              <a:t>就是專門處理時間數據的套件，有興趣者有可以自行參考</a:t>
            </a:r>
            <a:endParaRPr lang="zh-TW" altLang="en-US" b="1" i="0" dirty="0">
              <a:solidFill>
                <a:srgbClr val="333333"/>
              </a:solidFill>
              <a:effectLst/>
              <a:latin typeface="Helvetica Neue"/>
            </a:endParaRPr>
          </a:p>
          <a:p>
            <a:pPr marL="0" indent="0">
              <a:buNone/>
            </a:pPr>
            <a:endParaRPr lang="zh-TW" altLang="en-US" b="1" i="0" dirty="0">
              <a:solidFill>
                <a:srgbClr val="333333"/>
              </a:solidFill>
              <a:effectLst/>
              <a:latin typeface="Helvetica Neue"/>
            </a:endParaRPr>
          </a:p>
        </p:txBody>
      </p:sp>
    </p:spTree>
    <p:extLst>
      <p:ext uri="{BB962C8B-B14F-4D97-AF65-F5344CB8AC3E}">
        <p14:creationId xmlns:p14="http://schemas.microsoft.com/office/powerpoint/2010/main" val="537919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BCFAEF-397B-4BEE-A79F-5375A5FACB6C}"/>
              </a:ext>
            </a:extLst>
          </p:cNvPr>
          <p:cNvSpPr>
            <a:spLocks noGrp="1"/>
          </p:cNvSpPr>
          <p:nvPr>
            <p:ph type="title"/>
          </p:nvPr>
        </p:nvSpPr>
        <p:spPr/>
        <p:txBody>
          <a:bodyPr/>
          <a:lstStyle/>
          <a:p>
            <a:r>
              <a:rPr lang="zh-TW" altLang="en-US" b="1" i="0" dirty="0">
                <a:solidFill>
                  <a:srgbClr val="333333"/>
                </a:solidFill>
                <a:effectLst/>
                <a:latin typeface="Helvetica Neue"/>
              </a:rPr>
              <a:t>匯出資料</a:t>
            </a:r>
            <a:endParaRPr lang="zh-TW" altLang="en-US" dirty="0"/>
          </a:p>
        </p:txBody>
      </p:sp>
      <p:sp>
        <p:nvSpPr>
          <p:cNvPr id="3" name="內容版面配置區 2">
            <a:extLst>
              <a:ext uri="{FF2B5EF4-FFF2-40B4-BE49-F238E27FC236}">
                <a16:creationId xmlns:a16="http://schemas.microsoft.com/office/drawing/2014/main" id="{C2B99E3A-40F8-499E-9D53-51086B25D4C9}"/>
              </a:ext>
            </a:extLst>
          </p:cNvPr>
          <p:cNvSpPr>
            <a:spLocks noGrp="1"/>
          </p:cNvSpPr>
          <p:nvPr>
            <p:ph idx="1"/>
          </p:nvPr>
        </p:nvSpPr>
        <p:spPr/>
        <p:txBody>
          <a:bodyPr/>
          <a:lstStyle/>
          <a:p>
            <a:pPr algn="l"/>
            <a:r>
              <a:rPr lang="zh-TW" altLang="en-US" b="0" i="0" dirty="0">
                <a:solidFill>
                  <a:srgbClr val="333333"/>
                </a:solidFill>
                <a:effectLst/>
                <a:latin typeface="Helvetica Neue"/>
              </a:rPr>
              <a:t>最後我們需要將資料輸出以便後續分析或保存，前一章節有介紹過如何輸出資料</a:t>
            </a:r>
          </a:p>
          <a:p>
            <a:pPr algn="l"/>
            <a:r>
              <a:rPr lang="zh-TW" altLang="en-US" b="0" i="0" dirty="0">
                <a:solidFill>
                  <a:srgbClr val="333333"/>
                </a:solidFill>
                <a:effectLst/>
                <a:latin typeface="Helvetica Neue"/>
              </a:rPr>
              <a:t>在此，當我們資料清理好後，可能之後還需要做進一步的分析，但若並不是在同一時間來做或需換個檔案來寫分析時，可以將處理好的檔案先暫時存成</a:t>
            </a:r>
            <a:r>
              <a:rPr lang="en-US" altLang="zh-TW" b="0" i="0" dirty="0">
                <a:solidFill>
                  <a:srgbClr val="333333"/>
                </a:solidFill>
                <a:effectLst/>
                <a:latin typeface="Helvetica Neue"/>
              </a:rPr>
              <a:t>.</a:t>
            </a:r>
            <a:r>
              <a:rPr lang="en-US" altLang="zh-TW" b="0" i="0" dirty="0" err="1">
                <a:solidFill>
                  <a:srgbClr val="333333"/>
                </a:solidFill>
                <a:effectLst/>
                <a:latin typeface="Helvetica Neue"/>
              </a:rPr>
              <a:t>rds</a:t>
            </a:r>
            <a:r>
              <a:rPr lang="zh-TW" altLang="en-US" b="0" i="0" dirty="0">
                <a:solidFill>
                  <a:srgbClr val="333333"/>
                </a:solidFill>
                <a:effectLst/>
                <a:latin typeface="Helvetica Neue"/>
              </a:rPr>
              <a:t>檔案，以便之後繼續在</a:t>
            </a:r>
            <a:r>
              <a:rPr lang="en-US" altLang="zh-TW" b="0" i="0" dirty="0">
                <a:solidFill>
                  <a:srgbClr val="333333"/>
                </a:solidFill>
                <a:effectLst/>
                <a:latin typeface="Helvetica Neue"/>
              </a:rPr>
              <a:t>R</a:t>
            </a:r>
            <a:r>
              <a:rPr lang="zh-TW" altLang="en-US" b="0" i="0" dirty="0">
                <a:solidFill>
                  <a:srgbClr val="333333"/>
                </a:solidFill>
                <a:effectLst/>
                <a:latin typeface="Helvetica Neue"/>
              </a:rPr>
              <a:t>語言使用</a:t>
            </a:r>
            <a:br>
              <a:rPr lang="zh-TW" altLang="en-US" b="0" i="0" dirty="0">
                <a:solidFill>
                  <a:srgbClr val="333333"/>
                </a:solidFill>
                <a:effectLst/>
                <a:latin typeface="Helvetica Neue"/>
              </a:rPr>
            </a:br>
            <a:r>
              <a:rPr lang="zh-TW" altLang="en-US" b="0" i="0" dirty="0">
                <a:solidFill>
                  <a:srgbClr val="333333"/>
                </a:solidFill>
                <a:effectLst/>
                <a:latin typeface="Helvetica Neue"/>
              </a:rPr>
              <a:t>若整理好也可以存成其他格式</a:t>
            </a:r>
          </a:p>
          <a:p>
            <a:endParaRPr lang="zh-TW" altLang="en-US" dirty="0"/>
          </a:p>
        </p:txBody>
      </p:sp>
      <p:pic>
        <p:nvPicPr>
          <p:cNvPr id="5" name="圖片 4">
            <a:extLst>
              <a:ext uri="{FF2B5EF4-FFF2-40B4-BE49-F238E27FC236}">
                <a16:creationId xmlns:a16="http://schemas.microsoft.com/office/drawing/2014/main" id="{FFE039F5-BA53-4FC2-AE98-75F18E8CC54C}"/>
              </a:ext>
            </a:extLst>
          </p:cNvPr>
          <p:cNvPicPr>
            <a:picLocks noChangeAspect="1"/>
          </p:cNvPicPr>
          <p:nvPr/>
        </p:nvPicPr>
        <p:blipFill>
          <a:blip r:embed="rId2"/>
          <a:stretch>
            <a:fillRect/>
          </a:stretch>
        </p:blipFill>
        <p:spPr>
          <a:xfrm>
            <a:off x="1057773" y="4665880"/>
            <a:ext cx="9300009" cy="1646020"/>
          </a:xfrm>
          <a:prstGeom prst="rect">
            <a:avLst/>
          </a:prstGeom>
        </p:spPr>
      </p:pic>
    </p:spTree>
    <p:extLst>
      <p:ext uri="{BB962C8B-B14F-4D97-AF65-F5344CB8AC3E}">
        <p14:creationId xmlns:p14="http://schemas.microsoft.com/office/powerpoint/2010/main" val="130317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a:xfrm>
            <a:off x="486089" y="3212298"/>
            <a:ext cx="10898275" cy="2997583"/>
          </a:xfrm>
        </p:spPr>
        <p:txBody>
          <a:bodyPr>
            <a:normAutofit/>
          </a:bodyPr>
          <a:lstStyle/>
          <a:p>
            <a:pPr marL="0" indent="0" algn="l">
              <a:buNone/>
            </a:pPr>
            <a:r>
              <a:rPr lang="zh-TW" altLang="en-US" b="0" i="0" dirty="0">
                <a:solidFill>
                  <a:srgbClr val="333333"/>
                </a:solidFill>
                <a:effectLst/>
                <a:latin typeface="Helvetica Neue"/>
              </a:rPr>
              <a:t>由此可知</a:t>
            </a:r>
            <a:r>
              <a:rPr lang="en-US" altLang="zh-TW" b="0" i="0" dirty="0">
                <a:solidFill>
                  <a:srgbClr val="333333"/>
                </a:solidFill>
                <a:effectLst/>
                <a:latin typeface="Helvetica Neue"/>
              </a:rPr>
              <a:t>B37</a:t>
            </a:r>
            <a:r>
              <a:rPr lang="zh-TW" altLang="en-US" b="0" i="0" dirty="0">
                <a:solidFill>
                  <a:srgbClr val="333333"/>
                </a:solidFill>
                <a:effectLst/>
                <a:latin typeface="Helvetica Neue"/>
              </a:rPr>
              <a:t>變項所代表的是「是否同意生育小孩是盡社會的責任」，且值代表的是「</a:t>
            </a:r>
            <a:r>
              <a:rPr lang="en-US" altLang="zh-TW" b="0" i="0" dirty="0">
                <a:solidFill>
                  <a:srgbClr val="333333"/>
                </a:solidFill>
                <a:effectLst/>
                <a:latin typeface="Helvetica Neue"/>
              </a:rPr>
              <a:t>1</a:t>
            </a:r>
            <a:r>
              <a:rPr lang="zh-TW" altLang="en-US" b="0" i="0" dirty="0">
                <a:solidFill>
                  <a:srgbClr val="333333"/>
                </a:solidFill>
                <a:effectLst/>
                <a:latin typeface="Helvetica Neue"/>
              </a:rPr>
              <a:t>是非常同意、</a:t>
            </a:r>
            <a:r>
              <a:rPr lang="en-US" altLang="zh-TW" b="0" i="0" dirty="0">
                <a:solidFill>
                  <a:srgbClr val="333333"/>
                </a:solidFill>
                <a:effectLst/>
                <a:latin typeface="Helvetica Neue"/>
              </a:rPr>
              <a:t>5</a:t>
            </a:r>
            <a:r>
              <a:rPr lang="zh-TW" altLang="en-US" b="0" i="0" dirty="0">
                <a:solidFill>
                  <a:srgbClr val="333333"/>
                </a:solidFill>
                <a:effectLst/>
                <a:latin typeface="Helvetica Neue"/>
              </a:rPr>
              <a:t>是非常不同意」</a:t>
            </a:r>
            <a:br>
              <a:rPr lang="zh-TW" altLang="en-US" b="0" i="0" dirty="0">
                <a:solidFill>
                  <a:srgbClr val="333333"/>
                </a:solidFill>
                <a:effectLst/>
                <a:latin typeface="Helvetica Neue"/>
              </a:rPr>
            </a:br>
            <a:r>
              <a:rPr lang="zh-TW" altLang="en-US" b="0" i="0" dirty="0">
                <a:solidFill>
                  <a:srgbClr val="333333"/>
                </a:solidFill>
                <a:effectLst/>
                <a:latin typeface="Helvetica Neue"/>
              </a:rPr>
              <a:t>由此可知</a:t>
            </a:r>
            <a:r>
              <a:rPr lang="en-US" altLang="zh-TW" b="0" i="0" dirty="0">
                <a:solidFill>
                  <a:srgbClr val="333333"/>
                </a:solidFill>
                <a:effectLst/>
                <a:latin typeface="Helvetica Neue"/>
              </a:rPr>
              <a:t>B38</a:t>
            </a:r>
            <a:r>
              <a:rPr lang="zh-TW" altLang="en-US" b="0" i="0" dirty="0">
                <a:solidFill>
                  <a:srgbClr val="333333"/>
                </a:solidFill>
                <a:effectLst/>
                <a:latin typeface="Helvetica Neue"/>
              </a:rPr>
              <a:t>變項所代表的是「是否同意成年子女有責任長期照顧父母」，且值代表的是「</a:t>
            </a:r>
            <a:r>
              <a:rPr lang="en-US" altLang="zh-TW" b="0" i="0" dirty="0">
                <a:solidFill>
                  <a:srgbClr val="333333"/>
                </a:solidFill>
                <a:effectLst/>
                <a:latin typeface="Helvetica Neue"/>
              </a:rPr>
              <a:t>1</a:t>
            </a:r>
            <a:r>
              <a:rPr lang="zh-TW" altLang="en-US" b="0" i="0" dirty="0">
                <a:solidFill>
                  <a:srgbClr val="333333"/>
                </a:solidFill>
                <a:effectLst/>
                <a:latin typeface="Helvetica Neue"/>
              </a:rPr>
              <a:t>是非常同意、</a:t>
            </a:r>
            <a:r>
              <a:rPr lang="en-US" altLang="zh-TW" b="0" i="0" dirty="0">
                <a:solidFill>
                  <a:srgbClr val="333333"/>
                </a:solidFill>
                <a:effectLst/>
                <a:latin typeface="Helvetica Neue"/>
              </a:rPr>
              <a:t>5</a:t>
            </a:r>
            <a:r>
              <a:rPr lang="zh-TW" altLang="en-US" b="0" i="0" dirty="0">
                <a:solidFill>
                  <a:srgbClr val="333333"/>
                </a:solidFill>
                <a:effectLst/>
                <a:latin typeface="Helvetica Neue"/>
              </a:rPr>
              <a:t>是非常不同意」</a:t>
            </a:r>
          </a:p>
          <a:p>
            <a:pPr marL="0" indent="0" algn="l">
              <a:buNone/>
            </a:pPr>
            <a:r>
              <a:rPr lang="zh-TW" altLang="en-US" b="0" i="0" dirty="0">
                <a:solidFill>
                  <a:srgbClr val="333333"/>
                </a:solidFill>
                <a:effectLst/>
                <a:latin typeface="Helvetica Neue"/>
              </a:rPr>
              <a:t>從問卷可得知以下面變項再資料當中題號、題目與值代表的意思</a:t>
            </a:r>
            <a:r>
              <a:rPr lang="en-US" altLang="zh-TW" b="0" i="0" dirty="0">
                <a:solidFill>
                  <a:srgbClr val="333333"/>
                </a:solidFill>
                <a:effectLst/>
                <a:latin typeface="Helvetica Neue"/>
              </a:rPr>
              <a:t>:</a:t>
            </a:r>
            <a:br>
              <a:rPr lang="en-US" altLang="zh-TW" b="0" i="0" dirty="0">
                <a:solidFill>
                  <a:srgbClr val="333333"/>
                </a:solidFill>
                <a:effectLst/>
                <a:latin typeface="Helvetica Neue"/>
              </a:rPr>
            </a:br>
            <a:r>
              <a:rPr lang="en-US" altLang="zh-TW" b="0" i="0" dirty="0">
                <a:solidFill>
                  <a:srgbClr val="333333"/>
                </a:solidFill>
                <a:effectLst/>
                <a:latin typeface="Helvetica Neue"/>
              </a:rPr>
              <a:t>(</a:t>
            </a:r>
            <a:r>
              <a:rPr lang="zh-TW" altLang="en-US" b="0" i="0" dirty="0">
                <a:solidFill>
                  <a:srgbClr val="333333"/>
                </a:solidFill>
                <a:effectLst/>
                <a:latin typeface="Helvetica Neue"/>
              </a:rPr>
              <a:t>問卷的題號有時也會跟資料不太一樣，以此份資料為例，問卷為大寫字母、而資料為小寫字母</a:t>
            </a:r>
            <a:r>
              <a:rPr lang="en-US" altLang="zh-TW" b="0" i="0" dirty="0">
                <a:solidFill>
                  <a:srgbClr val="333333"/>
                </a:solidFill>
                <a:effectLst/>
                <a:latin typeface="Helvetica Neue"/>
              </a:rPr>
              <a:t>)</a:t>
            </a:r>
          </a:p>
          <a:p>
            <a:endParaRPr lang="zh-TW" altLang="en-US" dirty="0"/>
          </a:p>
        </p:txBody>
      </p:sp>
      <p:grpSp>
        <p:nvGrpSpPr>
          <p:cNvPr id="8" name="群組 7">
            <a:extLst>
              <a:ext uri="{FF2B5EF4-FFF2-40B4-BE49-F238E27FC236}">
                <a16:creationId xmlns:a16="http://schemas.microsoft.com/office/drawing/2014/main" id="{0AA3E721-7389-4CA8-8351-E9C305AAFDBB}"/>
              </a:ext>
            </a:extLst>
          </p:cNvPr>
          <p:cNvGrpSpPr/>
          <p:nvPr/>
        </p:nvGrpSpPr>
        <p:grpSpPr>
          <a:xfrm>
            <a:off x="1211768" y="648119"/>
            <a:ext cx="8020050" cy="1853920"/>
            <a:chOff x="1081140" y="155750"/>
            <a:chExt cx="8020050" cy="1853920"/>
          </a:xfrm>
        </p:grpSpPr>
        <p:pic>
          <p:nvPicPr>
            <p:cNvPr id="5" name="圖片 4">
              <a:extLst>
                <a:ext uri="{FF2B5EF4-FFF2-40B4-BE49-F238E27FC236}">
                  <a16:creationId xmlns:a16="http://schemas.microsoft.com/office/drawing/2014/main" id="{61D7AD9B-7862-43A0-BCF3-C2363B67347C}"/>
                </a:ext>
              </a:extLst>
            </p:cNvPr>
            <p:cNvPicPr>
              <a:picLocks noChangeAspect="1"/>
            </p:cNvPicPr>
            <p:nvPr/>
          </p:nvPicPr>
          <p:blipFill rotWithShape="1">
            <a:blip r:embed="rId3"/>
            <a:srcRect b="76331"/>
            <a:stretch/>
          </p:blipFill>
          <p:spPr>
            <a:xfrm>
              <a:off x="1081140" y="155750"/>
              <a:ext cx="8020050" cy="1230923"/>
            </a:xfrm>
            <a:prstGeom prst="rect">
              <a:avLst/>
            </a:prstGeom>
          </p:spPr>
        </p:pic>
        <p:pic>
          <p:nvPicPr>
            <p:cNvPr id="7" name="圖片 6">
              <a:extLst>
                <a:ext uri="{FF2B5EF4-FFF2-40B4-BE49-F238E27FC236}">
                  <a16:creationId xmlns:a16="http://schemas.microsoft.com/office/drawing/2014/main" id="{F9AF5A9B-7B48-42B4-9DCC-DDC6282AB0B1}"/>
                </a:ext>
              </a:extLst>
            </p:cNvPr>
            <p:cNvPicPr>
              <a:picLocks noChangeAspect="1"/>
            </p:cNvPicPr>
            <p:nvPr/>
          </p:nvPicPr>
          <p:blipFill rotWithShape="1">
            <a:blip r:embed="rId3"/>
            <a:srcRect t="66466" b="21554"/>
            <a:stretch/>
          </p:blipFill>
          <p:spPr>
            <a:xfrm>
              <a:off x="1081140" y="1386673"/>
              <a:ext cx="8020050" cy="622997"/>
            </a:xfrm>
            <a:prstGeom prst="rect">
              <a:avLst/>
            </a:prstGeom>
          </p:spPr>
        </p:pic>
      </p:grpSp>
    </p:spTree>
    <p:custDataLst>
      <p:tags r:id="rId1"/>
    </p:custDataLst>
    <p:extLst>
      <p:ext uri="{BB962C8B-B14F-4D97-AF65-F5344CB8AC3E}">
        <p14:creationId xmlns:p14="http://schemas.microsoft.com/office/powerpoint/2010/main" val="59415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p:txBody>
          <a:bodyPr/>
          <a:lstStyle/>
          <a:p>
            <a:r>
              <a:rPr lang="zh-TW" altLang="en-US" dirty="0"/>
              <a:t>後續範例使用變項</a:t>
            </a:r>
          </a:p>
        </p:txBody>
      </p:sp>
      <p:sp>
        <p:nvSpPr>
          <p:cNvPr id="3" name="內容版面配置區 2">
            <a:extLst>
              <a:ext uri="{FF2B5EF4-FFF2-40B4-BE49-F238E27FC236}">
                <a16:creationId xmlns:a16="http://schemas.microsoft.com/office/drawing/2014/main" id="{9D99FD3C-FEA3-4D62-8152-B3B71E51F91F}"/>
              </a:ext>
            </a:extLst>
          </p:cNvPr>
          <p:cNvSpPr>
            <a:spLocks noGrp="1"/>
          </p:cNvSpPr>
          <p:nvPr>
            <p:ph idx="1"/>
          </p:nvPr>
        </p:nvSpPr>
        <p:spPr/>
        <p:txBody>
          <a:bodyPr/>
          <a:lstStyle/>
          <a:p>
            <a:pPr algn="l">
              <a:buFont typeface="Arial" panose="020B0604020202020204" pitchFamily="34" charset="0"/>
              <a:buChar char="•"/>
            </a:pPr>
            <a:r>
              <a:rPr lang="zh-TW" altLang="en-US" b="0" i="0" dirty="0">
                <a:solidFill>
                  <a:srgbClr val="333333"/>
                </a:solidFill>
                <a:effectLst/>
                <a:latin typeface="Helvetica Neue"/>
              </a:rPr>
              <a:t>性別 </a:t>
            </a:r>
            <a:r>
              <a:rPr lang="en-US" altLang="zh-TW" b="0" i="0" dirty="0">
                <a:solidFill>
                  <a:srgbClr val="333333"/>
                </a:solidFill>
                <a:effectLst/>
                <a:latin typeface="Helvetica Neue"/>
              </a:rPr>
              <a:t>= A01</a:t>
            </a:r>
          </a:p>
          <a:p>
            <a:pPr algn="l">
              <a:buFont typeface="Arial" panose="020B0604020202020204" pitchFamily="34" charset="0"/>
              <a:buChar char="•"/>
            </a:pPr>
            <a:r>
              <a:rPr lang="zh-TW" altLang="en-US" b="0" i="0" dirty="0">
                <a:solidFill>
                  <a:srgbClr val="333333"/>
                </a:solidFill>
                <a:effectLst/>
                <a:latin typeface="Helvetica Neue"/>
              </a:rPr>
              <a:t>年齡 </a:t>
            </a:r>
            <a:r>
              <a:rPr lang="en-US" altLang="zh-TW" b="0" i="0" dirty="0">
                <a:solidFill>
                  <a:srgbClr val="333333"/>
                </a:solidFill>
                <a:effectLst/>
                <a:latin typeface="Helvetica Neue"/>
              </a:rPr>
              <a:t>= A03</a:t>
            </a:r>
          </a:p>
          <a:p>
            <a:pPr algn="l">
              <a:buFont typeface="Arial" panose="020B0604020202020204" pitchFamily="34" charset="0"/>
              <a:buChar char="•"/>
            </a:pPr>
            <a:r>
              <a:rPr lang="zh-TW" altLang="en-US" b="0" i="0" dirty="0">
                <a:solidFill>
                  <a:srgbClr val="333333"/>
                </a:solidFill>
                <a:effectLst/>
                <a:latin typeface="Helvetica Neue"/>
              </a:rPr>
              <a:t>生育小孩是盡社會的責任 </a:t>
            </a:r>
            <a:r>
              <a:rPr lang="en-US" altLang="zh-TW" b="0" i="0" dirty="0">
                <a:solidFill>
                  <a:srgbClr val="333333"/>
                </a:solidFill>
                <a:effectLst/>
                <a:latin typeface="Helvetica Neue"/>
              </a:rPr>
              <a:t>= B37</a:t>
            </a:r>
          </a:p>
          <a:p>
            <a:pPr algn="l">
              <a:buFont typeface="Arial" panose="020B0604020202020204" pitchFamily="34" charset="0"/>
              <a:buChar char="•"/>
            </a:pPr>
            <a:r>
              <a:rPr lang="zh-TW" altLang="en-US" b="0" i="0" dirty="0">
                <a:solidFill>
                  <a:srgbClr val="333333"/>
                </a:solidFill>
                <a:effectLst/>
                <a:latin typeface="Helvetica Neue"/>
              </a:rPr>
              <a:t>成年子女有責任長期照顧父母 </a:t>
            </a:r>
            <a:r>
              <a:rPr lang="en-US" altLang="zh-TW" b="0" i="0" dirty="0">
                <a:solidFill>
                  <a:srgbClr val="333333"/>
                </a:solidFill>
                <a:effectLst/>
                <a:latin typeface="Helvetica Neue"/>
              </a:rPr>
              <a:t>= B38</a:t>
            </a:r>
          </a:p>
          <a:p>
            <a:endParaRPr lang="zh-TW" altLang="en-US" dirty="0"/>
          </a:p>
        </p:txBody>
      </p:sp>
    </p:spTree>
    <p:custDataLst>
      <p:tags r:id="rId1"/>
    </p:custDataLst>
    <p:extLst>
      <p:ext uri="{BB962C8B-B14F-4D97-AF65-F5344CB8AC3E}">
        <p14:creationId xmlns:p14="http://schemas.microsoft.com/office/powerpoint/2010/main" val="250542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i="0" dirty="0">
                <a:solidFill>
                  <a:srgbClr val="333333"/>
                </a:solidFill>
                <a:effectLst/>
                <a:latin typeface="Helvetica Neue"/>
              </a:rPr>
              <a:t>前置準備</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a:xfrm>
            <a:off x="838200" y="1825624"/>
            <a:ext cx="5828333" cy="5032375"/>
          </a:xfrm>
        </p:spPr>
        <p:txBody>
          <a:bodyPr/>
          <a:lstStyle/>
          <a:p>
            <a:pPr marL="0" indent="0">
              <a:buNone/>
            </a:pPr>
            <a:r>
              <a:rPr lang="zh-TW" altLang="en-US" b="1" i="0" dirty="0">
                <a:solidFill>
                  <a:srgbClr val="333333"/>
                </a:solidFill>
                <a:effectLst/>
                <a:latin typeface="Helvetica Neue"/>
              </a:rPr>
              <a:t>讀取需要使用套件</a:t>
            </a:r>
          </a:p>
          <a:p>
            <a:r>
              <a:rPr lang="zh-TW" altLang="en-US" b="0" i="0" dirty="0">
                <a:solidFill>
                  <a:srgbClr val="333333"/>
                </a:solidFill>
                <a:effectLst/>
                <a:latin typeface="Helvetica Neue"/>
              </a:rPr>
              <a:t>以下為資處常使用的套件</a:t>
            </a:r>
            <a:r>
              <a:rPr lang="en-US" altLang="zh-TW" b="0" i="0" dirty="0">
                <a:solidFill>
                  <a:srgbClr val="333333"/>
                </a:solidFill>
                <a:effectLst/>
                <a:latin typeface="Helvetica Neue"/>
              </a:rPr>
              <a:t>:</a:t>
            </a:r>
            <a:br>
              <a:rPr lang="zh-TW" altLang="en-US" dirty="0"/>
            </a:br>
            <a:r>
              <a:rPr lang="zh-TW" altLang="en-US" b="0" i="0" dirty="0">
                <a:solidFill>
                  <a:srgbClr val="333333"/>
                </a:solidFill>
                <a:effectLst/>
                <a:latin typeface="Helvetica Neue"/>
              </a:rPr>
              <a:t>大部分的資處會使用到一個整合性的套件</a:t>
            </a:r>
            <a:r>
              <a:rPr lang="en-US" altLang="zh-TW" b="0" i="0" u="none" strike="noStrike" dirty="0" err="1">
                <a:solidFill>
                  <a:srgbClr val="4183C4"/>
                </a:solidFill>
                <a:effectLst/>
                <a:latin typeface="Helvetica Neue"/>
                <a:hlinkClick r:id="rId3"/>
              </a:rPr>
              <a:t>tidyverse</a:t>
            </a:r>
            <a:r>
              <a:rPr lang="en-US" altLang="zh-TW" b="0" i="0" dirty="0">
                <a:solidFill>
                  <a:srgbClr val="333333"/>
                </a:solidFill>
                <a:effectLst/>
                <a:latin typeface="Helvetica Neue"/>
              </a:rPr>
              <a:t>(</a:t>
            </a:r>
            <a:r>
              <a:rPr lang="zh-TW" altLang="en-US" b="0" i="0" dirty="0">
                <a:solidFill>
                  <a:srgbClr val="333333"/>
                </a:solidFill>
                <a:effectLst/>
                <a:latin typeface="Helvetica Neue"/>
              </a:rPr>
              <a:t>上述連結點進去後，可以根據不同套件的連結查看套件的</a:t>
            </a:r>
            <a:r>
              <a:rPr lang="en-US" altLang="zh-TW" b="0" i="0" dirty="0" err="1">
                <a:solidFill>
                  <a:srgbClr val="333333"/>
                </a:solidFill>
                <a:effectLst/>
                <a:latin typeface="Helvetica Neue"/>
              </a:rPr>
              <a:t>cheatsheet</a:t>
            </a:r>
            <a:r>
              <a:rPr lang="en-US" altLang="zh-TW" b="0" i="0" dirty="0">
                <a:solidFill>
                  <a:srgbClr val="333333"/>
                </a:solidFill>
                <a:effectLst/>
                <a:latin typeface="Helvetica Neue"/>
              </a:rPr>
              <a:t>)</a:t>
            </a:r>
            <a:r>
              <a:rPr lang="zh-TW" altLang="en-US" b="0" i="0" dirty="0">
                <a:solidFill>
                  <a:srgbClr val="333333"/>
                </a:solidFill>
                <a:effectLst/>
                <a:latin typeface="Helvetica Neue"/>
              </a:rPr>
              <a:t>，其功能非常強大，在此只會簡單介紹關於資處的部分內容，</a:t>
            </a:r>
            <a:endParaRPr lang="zh-TW" altLang="en-US" dirty="0"/>
          </a:p>
        </p:txBody>
      </p:sp>
      <p:pic>
        <p:nvPicPr>
          <p:cNvPr id="5" name="圖片 4">
            <a:extLst>
              <a:ext uri="{FF2B5EF4-FFF2-40B4-BE49-F238E27FC236}">
                <a16:creationId xmlns:a16="http://schemas.microsoft.com/office/drawing/2014/main" id="{9D8B51C6-714B-4208-8A28-DC30BB777C72}"/>
              </a:ext>
            </a:extLst>
          </p:cNvPr>
          <p:cNvPicPr>
            <a:picLocks noChangeAspect="1"/>
          </p:cNvPicPr>
          <p:nvPr/>
        </p:nvPicPr>
        <p:blipFill>
          <a:blip r:embed="rId4"/>
          <a:stretch>
            <a:fillRect/>
          </a:stretch>
        </p:blipFill>
        <p:spPr>
          <a:xfrm>
            <a:off x="6666533" y="2208328"/>
            <a:ext cx="5120183" cy="3820683"/>
          </a:xfrm>
          <a:prstGeom prst="rect">
            <a:avLst/>
          </a:prstGeom>
        </p:spPr>
      </p:pic>
    </p:spTree>
    <p:custDataLst>
      <p:tags r:id="rId1"/>
    </p:custDataLst>
    <p:extLst>
      <p:ext uri="{BB962C8B-B14F-4D97-AF65-F5344CB8AC3E}">
        <p14:creationId xmlns:p14="http://schemas.microsoft.com/office/powerpoint/2010/main" val="248044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a:xfrm>
            <a:off x="687475" y="398759"/>
            <a:ext cx="10515600" cy="1008010"/>
          </a:xfrm>
        </p:spPr>
        <p:txBody>
          <a:bodyPr/>
          <a:lstStyle/>
          <a:p>
            <a:r>
              <a:rPr lang="zh-TW" altLang="en-US" b="1" i="0" dirty="0">
                <a:solidFill>
                  <a:srgbClr val="333333"/>
                </a:solidFill>
                <a:effectLst/>
                <a:latin typeface="Helvetica Neue"/>
              </a:rPr>
              <a:t>在接續下面分析前請先</a:t>
            </a:r>
            <a:r>
              <a:rPr lang="en-US" altLang="zh-TW" b="1" i="0" dirty="0">
                <a:solidFill>
                  <a:srgbClr val="333333"/>
                </a:solidFill>
                <a:effectLst/>
                <a:latin typeface="Helvetica Neue"/>
              </a:rPr>
              <a:t>library</a:t>
            </a:r>
            <a:r>
              <a:rPr lang="zh-TW" altLang="en-US" b="1" i="0" dirty="0">
                <a:solidFill>
                  <a:srgbClr val="333333"/>
                </a:solidFill>
                <a:effectLst/>
                <a:latin typeface="Helvetica Neue"/>
              </a:rPr>
              <a:t>以下套件</a:t>
            </a:r>
            <a:r>
              <a:rPr lang="zh-TW" altLang="en-US" b="0" i="0" dirty="0">
                <a:solidFill>
                  <a:srgbClr val="333333"/>
                </a:solidFill>
                <a:effectLst/>
                <a:latin typeface="Helvetica Neue"/>
              </a:rPr>
              <a:t>仍可以稍微參考。</a:t>
            </a:r>
            <a:endParaRPr lang="zh-TW" altLang="en-US" dirty="0"/>
          </a:p>
        </p:txBody>
      </p:sp>
      <p:pic>
        <p:nvPicPr>
          <p:cNvPr id="5" name="圖片 4">
            <a:extLst>
              <a:ext uri="{FF2B5EF4-FFF2-40B4-BE49-F238E27FC236}">
                <a16:creationId xmlns:a16="http://schemas.microsoft.com/office/drawing/2014/main" id="{667F3A37-E96D-46FC-96B9-90CEB622D351}"/>
              </a:ext>
            </a:extLst>
          </p:cNvPr>
          <p:cNvPicPr>
            <a:picLocks noChangeAspect="1"/>
          </p:cNvPicPr>
          <p:nvPr/>
        </p:nvPicPr>
        <p:blipFill>
          <a:blip r:embed="rId3"/>
          <a:stretch>
            <a:fillRect/>
          </a:stretch>
        </p:blipFill>
        <p:spPr>
          <a:xfrm>
            <a:off x="1230077" y="1406769"/>
            <a:ext cx="6436816" cy="2641976"/>
          </a:xfrm>
          <a:prstGeom prst="rect">
            <a:avLst/>
          </a:prstGeom>
        </p:spPr>
      </p:pic>
      <p:sp>
        <p:nvSpPr>
          <p:cNvPr id="6" name="內容版面配置區 2">
            <a:extLst>
              <a:ext uri="{FF2B5EF4-FFF2-40B4-BE49-F238E27FC236}">
                <a16:creationId xmlns:a16="http://schemas.microsoft.com/office/drawing/2014/main" id="{2F8092B6-28DB-4702-A95B-46F7E058B305}"/>
              </a:ext>
            </a:extLst>
          </p:cNvPr>
          <p:cNvSpPr txBox="1">
            <a:spLocks/>
          </p:cNvSpPr>
          <p:nvPr/>
        </p:nvSpPr>
        <p:spPr>
          <a:xfrm>
            <a:off x="687475" y="4344145"/>
            <a:ext cx="10515600" cy="2214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solidFill>
                  <a:srgbClr val="333333"/>
                </a:solidFill>
                <a:latin typeface="Helvetica Neue"/>
              </a:rPr>
              <a:t>接下來關於資料清理的部分，並不會特別單一仔細的講解，而是會使用</a:t>
            </a:r>
            <a:r>
              <a:rPr lang="zh-TW" altLang="en-US" b="1" dirty="0">
                <a:solidFill>
                  <a:srgbClr val="333333"/>
                </a:solidFill>
                <a:latin typeface="Helvetica Neue"/>
              </a:rPr>
              <a:t>簡單的實際例子</a:t>
            </a:r>
            <a:r>
              <a:rPr lang="zh-TW" altLang="en-US" dirty="0">
                <a:solidFill>
                  <a:srgbClr val="333333"/>
                </a:solidFill>
                <a:latin typeface="Helvetica Neue"/>
              </a:rPr>
              <a:t>來呈現，並適時補充一點額外的解釋，當然由於</a:t>
            </a:r>
            <a:r>
              <a:rPr lang="en-US" altLang="zh-TW" dirty="0">
                <a:solidFill>
                  <a:srgbClr val="333333"/>
                </a:solidFill>
                <a:latin typeface="Helvetica Neue"/>
              </a:rPr>
              <a:t>R</a:t>
            </a:r>
            <a:r>
              <a:rPr lang="zh-TW" altLang="en-US" dirty="0">
                <a:solidFill>
                  <a:srgbClr val="333333"/>
                </a:solidFill>
                <a:latin typeface="Helvetica Neue"/>
              </a:rPr>
              <a:t>語言的功能強大有很多套件，也持續在整合並強化，下面介紹的資料清理可能</a:t>
            </a:r>
            <a:r>
              <a:rPr lang="zh-TW" altLang="en-US" b="1" dirty="0">
                <a:solidFill>
                  <a:srgbClr val="333333"/>
                </a:solidFill>
                <a:latin typeface="Helvetica Neue"/>
              </a:rPr>
              <a:t>不會是唯一</a:t>
            </a:r>
            <a:r>
              <a:rPr lang="zh-TW" altLang="en-US" dirty="0">
                <a:solidFill>
                  <a:srgbClr val="333333"/>
                </a:solidFill>
                <a:latin typeface="Helvetica Neue"/>
              </a:rPr>
              <a:t>的方式，也不一定是最有效率方式，但仍可以稍微參考。</a:t>
            </a:r>
            <a:endParaRPr lang="zh-TW" altLang="en-US" dirty="0"/>
          </a:p>
        </p:txBody>
      </p:sp>
    </p:spTree>
    <p:custDataLst>
      <p:tags r:id="rId1"/>
    </p:custDataLst>
    <p:extLst>
      <p:ext uri="{BB962C8B-B14F-4D97-AF65-F5344CB8AC3E}">
        <p14:creationId xmlns:p14="http://schemas.microsoft.com/office/powerpoint/2010/main" val="3380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B452CF-5350-41A2-9F93-8F70A80FE906}"/>
              </a:ext>
            </a:extLst>
          </p:cNvPr>
          <p:cNvSpPr>
            <a:spLocks noGrp="1"/>
          </p:cNvSpPr>
          <p:nvPr>
            <p:ph type="title"/>
          </p:nvPr>
        </p:nvSpPr>
        <p:spPr>
          <a:xfrm>
            <a:off x="739576" y="757414"/>
            <a:ext cx="10515600" cy="1325563"/>
          </a:xfrm>
        </p:spPr>
        <p:txBody>
          <a:bodyPr/>
          <a:lstStyle/>
          <a:p>
            <a:r>
              <a:rPr lang="zh-TW" altLang="en-US" b="1" i="0" dirty="0">
                <a:solidFill>
                  <a:srgbClr val="333333"/>
                </a:solidFill>
                <a:effectLst/>
                <a:latin typeface="Helvetica Neue"/>
              </a:rPr>
              <a:t>設定工作路徑</a:t>
            </a:r>
            <a:endParaRPr lang="zh-TW" altLang="en-US" dirty="0"/>
          </a:p>
        </p:txBody>
      </p:sp>
      <p:pic>
        <p:nvPicPr>
          <p:cNvPr id="5" name="圖片 4">
            <a:extLst>
              <a:ext uri="{FF2B5EF4-FFF2-40B4-BE49-F238E27FC236}">
                <a16:creationId xmlns:a16="http://schemas.microsoft.com/office/drawing/2014/main" id="{866EC87C-1EF2-4FFA-9F08-49CD83377A1B}"/>
              </a:ext>
            </a:extLst>
          </p:cNvPr>
          <p:cNvPicPr>
            <a:picLocks noChangeAspect="1"/>
          </p:cNvPicPr>
          <p:nvPr/>
        </p:nvPicPr>
        <p:blipFill>
          <a:blip r:embed="rId3"/>
          <a:stretch>
            <a:fillRect/>
          </a:stretch>
        </p:blipFill>
        <p:spPr>
          <a:xfrm>
            <a:off x="5581022" y="914035"/>
            <a:ext cx="4277403" cy="1012319"/>
          </a:xfrm>
          <a:prstGeom prst="rect">
            <a:avLst/>
          </a:prstGeom>
        </p:spPr>
      </p:pic>
      <p:sp>
        <p:nvSpPr>
          <p:cNvPr id="6" name="標題 1">
            <a:extLst>
              <a:ext uri="{FF2B5EF4-FFF2-40B4-BE49-F238E27FC236}">
                <a16:creationId xmlns:a16="http://schemas.microsoft.com/office/drawing/2014/main" id="{C11E542A-7D95-47AE-8AC4-06F34988409E}"/>
              </a:ext>
            </a:extLst>
          </p:cNvPr>
          <p:cNvSpPr txBox="1">
            <a:spLocks/>
          </p:cNvSpPr>
          <p:nvPr/>
        </p:nvSpPr>
        <p:spPr>
          <a:xfrm>
            <a:off x="838200" y="25422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TW" altLang="en-US" b="1" i="0" dirty="0">
                <a:solidFill>
                  <a:srgbClr val="333333"/>
                </a:solidFill>
                <a:effectLst/>
                <a:latin typeface="Helvetica Neue"/>
              </a:rPr>
              <a:t>讀取檔案</a:t>
            </a:r>
          </a:p>
        </p:txBody>
      </p:sp>
      <p:sp>
        <p:nvSpPr>
          <p:cNvPr id="7" name="標題 1">
            <a:extLst>
              <a:ext uri="{FF2B5EF4-FFF2-40B4-BE49-F238E27FC236}">
                <a16:creationId xmlns:a16="http://schemas.microsoft.com/office/drawing/2014/main" id="{756AF039-807A-45D9-9DA2-F0E21EE059C2}"/>
              </a:ext>
            </a:extLst>
          </p:cNvPr>
          <p:cNvSpPr txBox="1">
            <a:spLocks/>
          </p:cNvSpPr>
          <p:nvPr/>
        </p:nvSpPr>
        <p:spPr>
          <a:xfrm>
            <a:off x="739576" y="4999090"/>
            <a:ext cx="420421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TW" altLang="en-US" b="1" i="0" dirty="0">
                <a:solidFill>
                  <a:srgbClr val="333333"/>
                </a:solidFill>
                <a:effectLst/>
                <a:latin typeface="Helvetica Neue"/>
              </a:rPr>
              <a:t>選取需要的變項到新的資料檔中</a:t>
            </a:r>
          </a:p>
        </p:txBody>
      </p:sp>
      <p:pic>
        <p:nvPicPr>
          <p:cNvPr id="9" name="圖片 8">
            <a:extLst>
              <a:ext uri="{FF2B5EF4-FFF2-40B4-BE49-F238E27FC236}">
                <a16:creationId xmlns:a16="http://schemas.microsoft.com/office/drawing/2014/main" id="{4B1F591E-B814-43DC-97A3-642D09706537}"/>
              </a:ext>
            </a:extLst>
          </p:cNvPr>
          <p:cNvPicPr>
            <a:picLocks noChangeAspect="1"/>
          </p:cNvPicPr>
          <p:nvPr/>
        </p:nvPicPr>
        <p:blipFill>
          <a:blip r:embed="rId4"/>
          <a:stretch>
            <a:fillRect/>
          </a:stretch>
        </p:blipFill>
        <p:spPr>
          <a:xfrm>
            <a:off x="5711651" y="2703826"/>
            <a:ext cx="4285414" cy="1242870"/>
          </a:xfrm>
          <a:prstGeom prst="rect">
            <a:avLst/>
          </a:prstGeom>
        </p:spPr>
      </p:pic>
      <p:pic>
        <p:nvPicPr>
          <p:cNvPr id="11" name="圖片 10">
            <a:extLst>
              <a:ext uri="{FF2B5EF4-FFF2-40B4-BE49-F238E27FC236}">
                <a16:creationId xmlns:a16="http://schemas.microsoft.com/office/drawing/2014/main" id="{1B6FBF80-0685-4FCC-9DDB-EAF64C5D7212}"/>
              </a:ext>
            </a:extLst>
          </p:cNvPr>
          <p:cNvPicPr>
            <a:picLocks noChangeAspect="1"/>
          </p:cNvPicPr>
          <p:nvPr/>
        </p:nvPicPr>
        <p:blipFill>
          <a:blip r:embed="rId5"/>
          <a:stretch>
            <a:fillRect/>
          </a:stretch>
        </p:blipFill>
        <p:spPr>
          <a:xfrm>
            <a:off x="5255105" y="5362157"/>
            <a:ext cx="6452816" cy="656805"/>
          </a:xfrm>
          <a:prstGeom prst="rect">
            <a:avLst/>
          </a:prstGeom>
        </p:spPr>
      </p:pic>
    </p:spTree>
    <p:custDataLst>
      <p:tags r:id="rId1"/>
    </p:custDataLst>
    <p:extLst>
      <p:ext uri="{BB962C8B-B14F-4D97-AF65-F5344CB8AC3E}">
        <p14:creationId xmlns:p14="http://schemas.microsoft.com/office/powerpoint/2010/main" val="247112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315561-863C-411A-8729-EB16B122DB6B}"/>
              </a:ext>
            </a:extLst>
          </p:cNvPr>
          <p:cNvSpPr>
            <a:spLocks noGrp="1"/>
          </p:cNvSpPr>
          <p:nvPr>
            <p:ph type="title"/>
          </p:nvPr>
        </p:nvSpPr>
        <p:spPr/>
        <p:txBody>
          <a:bodyPr/>
          <a:lstStyle/>
          <a:p>
            <a:r>
              <a:rPr lang="zh-TW" altLang="en-US" b="1" i="0" dirty="0">
                <a:solidFill>
                  <a:srgbClr val="333333"/>
                </a:solidFill>
                <a:effectLst/>
                <a:latin typeface="Helvetica Neue"/>
              </a:rPr>
              <a:t>瀏覽資料</a:t>
            </a:r>
            <a:endParaRPr lang="zh-TW" altLang="en-US" dirty="0"/>
          </a:p>
        </p:txBody>
      </p:sp>
      <p:sp>
        <p:nvSpPr>
          <p:cNvPr id="3" name="內容版面配置區 2">
            <a:extLst>
              <a:ext uri="{FF2B5EF4-FFF2-40B4-BE49-F238E27FC236}">
                <a16:creationId xmlns:a16="http://schemas.microsoft.com/office/drawing/2014/main" id="{50B16F87-3638-4DC9-9F86-A0F9A3AB6E23}"/>
              </a:ext>
            </a:extLst>
          </p:cNvPr>
          <p:cNvSpPr>
            <a:spLocks noGrp="1"/>
          </p:cNvSpPr>
          <p:nvPr>
            <p:ph idx="1"/>
          </p:nvPr>
        </p:nvSpPr>
        <p:spPr/>
        <p:txBody>
          <a:bodyPr/>
          <a:lstStyle/>
          <a:p>
            <a:r>
              <a:rPr lang="zh-TW" altLang="en-US" b="0" i="0" dirty="0">
                <a:solidFill>
                  <a:srgbClr val="333333"/>
                </a:solidFill>
                <a:effectLst/>
                <a:latin typeface="Helvetica Neue"/>
              </a:rPr>
              <a:t>查看變項初步分配，來檢查是否有不合理值或缺失值</a:t>
            </a:r>
            <a:br>
              <a:rPr lang="zh-TW" altLang="en-US" dirty="0"/>
            </a:br>
            <a:r>
              <a:rPr lang="en-US" altLang="zh-TW" b="0" i="0" dirty="0">
                <a:solidFill>
                  <a:srgbClr val="333333"/>
                </a:solidFill>
                <a:effectLst/>
                <a:latin typeface="Helvetica Neue"/>
              </a:rPr>
              <a:t>(</a:t>
            </a:r>
            <a:r>
              <a:rPr lang="zh-TW" altLang="en-US" b="0" i="0" dirty="0">
                <a:solidFill>
                  <a:srgbClr val="333333"/>
                </a:solidFill>
                <a:effectLst/>
                <a:latin typeface="Helvetica Neue"/>
              </a:rPr>
              <a:t>以下指令都還有各自呈現的細節可以調整，可自行查看該指令的</a:t>
            </a:r>
            <a:r>
              <a:rPr lang="en-US" altLang="zh-TW" b="0" i="0" dirty="0">
                <a:solidFill>
                  <a:srgbClr val="333333"/>
                </a:solidFill>
                <a:effectLst/>
                <a:latin typeface="Helvetica Neue"/>
              </a:rPr>
              <a:t>help)</a:t>
            </a:r>
            <a:endParaRPr lang="zh-TW" altLang="en-US" dirty="0"/>
          </a:p>
        </p:txBody>
      </p:sp>
      <p:pic>
        <p:nvPicPr>
          <p:cNvPr id="5" name="圖片 4">
            <a:extLst>
              <a:ext uri="{FF2B5EF4-FFF2-40B4-BE49-F238E27FC236}">
                <a16:creationId xmlns:a16="http://schemas.microsoft.com/office/drawing/2014/main" id="{38D181B1-44C9-4A45-87E4-43834356F2BA}"/>
              </a:ext>
            </a:extLst>
          </p:cNvPr>
          <p:cNvPicPr>
            <a:picLocks noChangeAspect="1"/>
          </p:cNvPicPr>
          <p:nvPr/>
        </p:nvPicPr>
        <p:blipFill>
          <a:blip r:embed="rId3"/>
          <a:stretch>
            <a:fillRect/>
          </a:stretch>
        </p:blipFill>
        <p:spPr>
          <a:xfrm>
            <a:off x="1178421" y="3767577"/>
            <a:ext cx="9835157" cy="1849451"/>
          </a:xfrm>
          <a:prstGeom prst="rect">
            <a:avLst/>
          </a:prstGeom>
        </p:spPr>
      </p:pic>
    </p:spTree>
    <p:custDataLst>
      <p:tags r:id="rId1"/>
    </p:custDataLst>
    <p:extLst>
      <p:ext uri="{BB962C8B-B14F-4D97-AF65-F5344CB8AC3E}">
        <p14:creationId xmlns:p14="http://schemas.microsoft.com/office/powerpoint/2010/main" val="215187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FC70206-CA7A-4F44-8BB2-6BB677579D5C}"/>
              </a:ext>
            </a:extLst>
          </p:cNvPr>
          <p:cNvSpPr>
            <a:spLocks noGrp="1"/>
          </p:cNvSpPr>
          <p:nvPr>
            <p:ph idx="1"/>
          </p:nvPr>
        </p:nvSpPr>
        <p:spPr>
          <a:xfrm>
            <a:off x="838200" y="3674523"/>
            <a:ext cx="10515600" cy="2665988"/>
          </a:xfrm>
        </p:spPr>
        <p:txBody>
          <a:bodyPr/>
          <a:lstStyle/>
          <a:p>
            <a:r>
              <a:rPr lang="zh-TW" altLang="en-US" dirty="0"/>
              <a:t>上圖為</a:t>
            </a:r>
            <a:r>
              <a:rPr lang="en-US" altLang="zh-TW" dirty="0" err="1"/>
              <a:t>frq</a:t>
            </a:r>
            <a:r>
              <a:rPr lang="en-US" altLang="zh-TW" dirty="0"/>
              <a:t>(WVS_w7$b37)</a:t>
            </a:r>
            <a:r>
              <a:rPr lang="zh-TW" altLang="en-US" dirty="0"/>
              <a:t>的結果，我們初步得知此資料當中，</a:t>
            </a:r>
            <a:r>
              <a:rPr lang="en-US" altLang="zh-TW" dirty="0"/>
              <a:t>b37</a:t>
            </a:r>
            <a:r>
              <a:rPr lang="zh-TW" altLang="en-US" dirty="0"/>
              <a:t>變項有多少人</a:t>
            </a:r>
            <a:r>
              <a:rPr lang="en-US" altLang="zh-TW" dirty="0"/>
              <a:t>/</a:t>
            </a:r>
            <a:r>
              <a:rPr lang="zh-TW" altLang="en-US" dirty="0"/>
              <a:t>比例回答非常同意或非常不同意，但須注意可以看到有</a:t>
            </a:r>
            <a:r>
              <a:rPr lang="en-US" altLang="zh-TW" dirty="0"/>
              <a:t>97</a:t>
            </a:r>
            <a:r>
              <a:rPr lang="zh-TW" altLang="en-US" dirty="0"/>
              <a:t>、</a:t>
            </a:r>
            <a:r>
              <a:rPr lang="en-US" altLang="zh-TW" dirty="0"/>
              <a:t>98</a:t>
            </a:r>
            <a:r>
              <a:rPr lang="zh-TW" altLang="en-US" dirty="0"/>
              <a:t>的選項，從問卷當中可得知「</a:t>
            </a:r>
            <a:r>
              <a:rPr lang="en-US" altLang="zh-TW" dirty="0"/>
              <a:t>97</a:t>
            </a:r>
            <a:r>
              <a:rPr lang="zh-TW" altLang="en-US" dirty="0"/>
              <a:t>是不知道、</a:t>
            </a:r>
            <a:r>
              <a:rPr lang="en-US" altLang="zh-TW" dirty="0"/>
              <a:t>98</a:t>
            </a:r>
            <a:r>
              <a:rPr lang="zh-TW" altLang="en-US" dirty="0"/>
              <a:t>是拒答」，回答這兩個選項的應該是不會被納入分析當中，接下來也會說明如何處理，</a:t>
            </a:r>
          </a:p>
        </p:txBody>
      </p:sp>
      <p:pic>
        <p:nvPicPr>
          <p:cNvPr id="5" name="圖片 4">
            <a:extLst>
              <a:ext uri="{FF2B5EF4-FFF2-40B4-BE49-F238E27FC236}">
                <a16:creationId xmlns:a16="http://schemas.microsoft.com/office/drawing/2014/main" id="{7BE97A86-2A4D-4B23-A04D-409F43B43D6A}"/>
              </a:ext>
            </a:extLst>
          </p:cNvPr>
          <p:cNvPicPr>
            <a:picLocks noChangeAspect="1"/>
          </p:cNvPicPr>
          <p:nvPr/>
        </p:nvPicPr>
        <p:blipFill>
          <a:blip r:embed="rId3"/>
          <a:stretch>
            <a:fillRect/>
          </a:stretch>
        </p:blipFill>
        <p:spPr>
          <a:xfrm>
            <a:off x="1071248" y="397734"/>
            <a:ext cx="5872162" cy="3031266"/>
          </a:xfrm>
          <a:prstGeom prst="rect">
            <a:avLst/>
          </a:prstGeom>
        </p:spPr>
      </p:pic>
    </p:spTree>
    <p:custDataLst>
      <p:tags r:id="rId1"/>
    </p:custDataLst>
    <p:extLst>
      <p:ext uri="{BB962C8B-B14F-4D97-AF65-F5344CB8AC3E}">
        <p14:creationId xmlns:p14="http://schemas.microsoft.com/office/powerpoint/2010/main" val="40340540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MA" val="2.1"/>
</p:tagLst>
</file>

<file path=ppt/tags/tag10.xml><?xml version="1.0" encoding="utf-8"?>
<p:tagLst xmlns:a="http://schemas.openxmlformats.org/drawingml/2006/main" xmlns:r="http://schemas.openxmlformats.org/officeDocument/2006/relationships" xmlns:p="http://schemas.openxmlformats.org/presentationml/2006/main">
  <p:tag name="AMA" val="2.1"/>
</p:tagLst>
</file>

<file path=ppt/tags/tag11.xml><?xml version="1.0" encoding="utf-8"?>
<p:tagLst xmlns:a="http://schemas.openxmlformats.org/drawingml/2006/main" xmlns:r="http://schemas.openxmlformats.org/officeDocument/2006/relationships" xmlns:p="http://schemas.openxmlformats.org/presentationml/2006/main">
  <p:tag name="AMA" val="2.1"/>
</p:tagLst>
</file>

<file path=ppt/tags/tag12.xml><?xml version="1.0" encoding="utf-8"?>
<p:tagLst xmlns:a="http://schemas.openxmlformats.org/drawingml/2006/main" xmlns:r="http://schemas.openxmlformats.org/officeDocument/2006/relationships" xmlns:p="http://schemas.openxmlformats.org/presentationml/2006/main">
  <p:tag name="AMA" val="2.1"/>
</p:tagLst>
</file>

<file path=ppt/tags/tag13.xml><?xml version="1.0" encoding="utf-8"?>
<p:tagLst xmlns:a="http://schemas.openxmlformats.org/drawingml/2006/main" xmlns:r="http://schemas.openxmlformats.org/officeDocument/2006/relationships" xmlns:p="http://schemas.openxmlformats.org/presentationml/2006/main">
  <p:tag name="AMA" val="2.1"/>
</p:tagLst>
</file>

<file path=ppt/tags/tag14.xml><?xml version="1.0" encoding="utf-8"?>
<p:tagLst xmlns:a="http://schemas.openxmlformats.org/drawingml/2006/main" xmlns:r="http://schemas.openxmlformats.org/officeDocument/2006/relationships" xmlns:p="http://schemas.openxmlformats.org/presentationml/2006/main">
  <p:tag name="AMA" val="2.1"/>
</p:tagLst>
</file>

<file path=ppt/tags/tag15.xml><?xml version="1.0" encoding="utf-8"?>
<p:tagLst xmlns:a="http://schemas.openxmlformats.org/drawingml/2006/main" xmlns:r="http://schemas.openxmlformats.org/officeDocument/2006/relationships" xmlns:p="http://schemas.openxmlformats.org/presentationml/2006/main">
  <p:tag name="AMA" val="2.1"/>
</p:tagLst>
</file>

<file path=ppt/tags/tag16.xml><?xml version="1.0" encoding="utf-8"?>
<p:tagLst xmlns:a="http://schemas.openxmlformats.org/drawingml/2006/main" xmlns:r="http://schemas.openxmlformats.org/officeDocument/2006/relationships" xmlns:p="http://schemas.openxmlformats.org/presentationml/2006/main">
  <p:tag name="AMA" val="2.1"/>
</p:tagLst>
</file>

<file path=ppt/tags/tag17.xml><?xml version="1.0" encoding="utf-8"?>
<p:tagLst xmlns:a="http://schemas.openxmlformats.org/drawingml/2006/main" xmlns:r="http://schemas.openxmlformats.org/officeDocument/2006/relationships" xmlns:p="http://schemas.openxmlformats.org/presentationml/2006/main">
  <p:tag name="AMA" val="2.1"/>
</p:tagLst>
</file>

<file path=ppt/tags/tag18.xml><?xml version="1.0" encoding="utf-8"?>
<p:tagLst xmlns:a="http://schemas.openxmlformats.org/drawingml/2006/main" xmlns:r="http://schemas.openxmlformats.org/officeDocument/2006/relationships" xmlns:p="http://schemas.openxmlformats.org/presentationml/2006/main">
  <p:tag name="AMA" val="2.1"/>
</p:tagLst>
</file>

<file path=ppt/tags/tag19.xml><?xml version="1.0" encoding="utf-8"?>
<p:tagLst xmlns:a="http://schemas.openxmlformats.org/drawingml/2006/main" xmlns:r="http://schemas.openxmlformats.org/officeDocument/2006/relationships" xmlns:p="http://schemas.openxmlformats.org/presentationml/2006/main">
  <p:tag name="AMA" val="2.1"/>
</p:tagLst>
</file>

<file path=ppt/tags/tag2.xml><?xml version="1.0" encoding="utf-8"?>
<p:tagLst xmlns:a="http://schemas.openxmlformats.org/drawingml/2006/main" xmlns:r="http://schemas.openxmlformats.org/officeDocument/2006/relationships" xmlns:p="http://schemas.openxmlformats.org/presentationml/2006/main">
  <p:tag name="AMA" val="2.1"/>
</p:tagLst>
</file>

<file path=ppt/tags/tag3.xml><?xml version="1.0" encoding="utf-8"?>
<p:tagLst xmlns:a="http://schemas.openxmlformats.org/drawingml/2006/main" xmlns:r="http://schemas.openxmlformats.org/officeDocument/2006/relationships" xmlns:p="http://schemas.openxmlformats.org/presentationml/2006/main">
  <p:tag name="AMA" val="2.1"/>
</p:tagLst>
</file>

<file path=ppt/tags/tag4.xml><?xml version="1.0" encoding="utf-8"?>
<p:tagLst xmlns:a="http://schemas.openxmlformats.org/drawingml/2006/main" xmlns:r="http://schemas.openxmlformats.org/officeDocument/2006/relationships" xmlns:p="http://schemas.openxmlformats.org/presentationml/2006/main">
  <p:tag name="AMA" val="2.1"/>
</p:tagLst>
</file>

<file path=ppt/tags/tag5.xml><?xml version="1.0" encoding="utf-8"?>
<p:tagLst xmlns:a="http://schemas.openxmlformats.org/drawingml/2006/main" xmlns:r="http://schemas.openxmlformats.org/officeDocument/2006/relationships" xmlns:p="http://schemas.openxmlformats.org/presentationml/2006/main">
  <p:tag name="AMA" val="2.1"/>
</p:tagLst>
</file>

<file path=ppt/tags/tag6.xml><?xml version="1.0" encoding="utf-8"?>
<p:tagLst xmlns:a="http://schemas.openxmlformats.org/drawingml/2006/main" xmlns:r="http://schemas.openxmlformats.org/officeDocument/2006/relationships" xmlns:p="http://schemas.openxmlformats.org/presentationml/2006/main">
  <p:tag name="AMA" val="2.1"/>
</p:tagLst>
</file>

<file path=ppt/tags/tag7.xml><?xml version="1.0" encoding="utf-8"?>
<p:tagLst xmlns:a="http://schemas.openxmlformats.org/drawingml/2006/main" xmlns:r="http://schemas.openxmlformats.org/officeDocument/2006/relationships" xmlns:p="http://schemas.openxmlformats.org/presentationml/2006/main">
  <p:tag name="AMA" val="2.1"/>
</p:tagLst>
</file>

<file path=ppt/tags/tag8.xml><?xml version="1.0" encoding="utf-8"?>
<p:tagLst xmlns:a="http://schemas.openxmlformats.org/drawingml/2006/main" xmlns:r="http://schemas.openxmlformats.org/officeDocument/2006/relationships" xmlns:p="http://schemas.openxmlformats.org/presentationml/2006/main">
  <p:tag name="AMA" val="2.1"/>
</p:tagLst>
</file>

<file path=ppt/tags/tag9.xml><?xml version="1.0" encoding="utf-8"?>
<p:tagLst xmlns:a="http://schemas.openxmlformats.org/drawingml/2006/main" xmlns:r="http://schemas.openxmlformats.org/officeDocument/2006/relationships" xmlns:p="http://schemas.openxmlformats.org/presentationml/2006/main">
  <p:tag name="AMA" val="2.1"/>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1684</Words>
  <Application>Microsoft Office PowerPoint</Application>
  <PresentationFormat>寬螢幕</PresentationFormat>
  <Paragraphs>49</Paragraphs>
  <Slides>21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21</vt:i4>
      </vt:variant>
    </vt:vector>
  </HeadingPairs>
  <TitlesOfParts>
    <vt:vector size="26" baseType="lpstr">
      <vt:lpstr>Helvetica Neue</vt:lpstr>
      <vt:lpstr>Arial</vt:lpstr>
      <vt:lpstr>Calibri</vt:lpstr>
      <vt:lpstr>Calibri Light</vt:lpstr>
      <vt:lpstr>Office 佈景主題</vt:lpstr>
      <vt:lpstr>應用篇_實作簡單資料處理</vt:lpstr>
      <vt:lpstr>PowerPoint 簡報</vt:lpstr>
      <vt:lpstr>PowerPoint 簡報</vt:lpstr>
      <vt:lpstr>後續範例使用變項</vt:lpstr>
      <vt:lpstr>前置準備</vt:lpstr>
      <vt:lpstr>PowerPoint 簡報</vt:lpstr>
      <vt:lpstr>設定工作路徑</vt:lpstr>
      <vt:lpstr>瀏覽資料</vt:lpstr>
      <vt:lpstr>PowerPoint 簡報</vt:lpstr>
      <vt:lpstr>資料檢誤</vt:lpstr>
      <vt:lpstr>PowerPoint 簡報</vt:lpstr>
      <vt:lpstr>設定不合理值</vt:lpstr>
      <vt:lpstr>PowerPoint 簡報</vt:lpstr>
      <vt:lpstr>新建/修改/轉換變項</vt:lpstr>
      <vt:lpstr>PowerPoint 簡報</vt:lpstr>
      <vt:lpstr>PowerPoint 簡報</vt:lpstr>
      <vt:lpstr>將資料上標籤</vt:lpstr>
      <vt:lpstr>PowerPoint 簡報</vt:lpstr>
      <vt:lpstr>遺漏值處理</vt:lpstr>
      <vt:lpstr>其他處理</vt:lpstr>
      <vt:lpstr>匯出資料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qbie</dc:creator>
  <cp:lastModifiedBy>以凡</cp:lastModifiedBy>
  <cp:revision>8</cp:revision>
  <dcterms:created xsi:type="dcterms:W3CDTF">2023-06-13T04:45:03Z</dcterms:created>
  <dcterms:modified xsi:type="dcterms:W3CDTF">2023-06-13T12:19:39Z</dcterms:modified>
</cp:coreProperties>
</file>