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ed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s://www.math.pku.edu.cn/teachers/lidf/docs/Rbook/html/_Rbook/stat-eda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yijutseng.github.io/DataScienceRBook/ed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yijutseng.github.io/DataScienceRBook/vis.html#ggplot2%E5%9C%B0%E5%9C%96" TargetMode="External"/><Relationship Id="rId3" Type="http://schemas.openxmlformats.org/officeDocument/2006/relationships/hyperlink" Target="https://github.com/rstudio/cheatsheets/blob/main/data-visualization.pdf" TargetMode="External"/><Relationship Id="rId7" Type="http://schemas.openxmlformats.org/officeDocument/2006/relationships/hyperlink" Target="https://r-graph-gallery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www.math.pku.edu.cn/teachers/lidf/docs/Rbook/html/_Rbook/ggplot2.html" TargetMode="External"/><Relationship Id="rId5" Type="http://schemas.openxmlformats.org/officeDocument/2006/relationships/hyperlink" Target="https://yijutseng.github.io/DataScienceRBook/vis.html" TargetMode="External"/><Relationship Id="rId4" Type="http://schemas.openxmlformats.org/officeDocument/2006/relationships/hyperlink" Target="https://ggplot2.tidyverse.org/" TargetMode="External"/><Relationship Id="rId9" Type="http://schemas.openxmlformats.org/officeDocument/2006/relationships/hyperlink" Target="https://yijutseng.github.io/DataScienceRBook/InteractiveGraphic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pku.edu.cn/teachers/lidf/docs/Rbook/html/_Rbook/ggplot2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github.com/rstudio/cheatsheets/blob/main/data-visualization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應用篇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_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探索性資料分析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單一類別變項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以性別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(female)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為例，呈現男女性的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次數分配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可以看到男性的樣本為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592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筆、佔約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49%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，女性的樣本稍多一點為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625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筆、佔約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51%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281F9F-A917-4A77-821A-25B65DA4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6" y="3203935"/>
            <a:ext cx="3261643" cy="34445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4BB2B7-F621-42BF-8433-02DE4F5A7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807" y="3068998"/>
            <a:ext cx="7019925" cy="1390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ACE1CC-F422-41D2-B3B7-9C987DCE2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898" y="5036271"/>
            <a:ext cx="2162175" cy="133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44"/>
            <a:ext cx="4407040" cy="2727715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長條圖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C751A4-1C14-4274-8534-D66F6C95B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15" y="365125"/>
            <a:ext cx="4230086" cy="6166525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1C111A4F-ABDF-476C-9166-889AC322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單一類別變項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08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51EEBE-E922-4EF4-BB22-4EEC73DC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4" y="2305530"/>
            <a:ext cx="5715815" cy="3560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879B4C-378E-4CBB-B38F-CE25E1EB9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64" y="2231470"/>
            <a:ext cx="6050272" cy="3708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6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單一數值變項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以年齡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(age)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為例，呈現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描述統計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可以看到平均年齡和中位數都約落在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48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歲左右，年齡最小為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最小值為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18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歲、最大為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85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歲，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32E1EA-E892-4168-AC3C-849544F4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22" y="3491801"/>
            <a:ext cx="3727138" cy="30010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2BBA5B-45BF-47FE-8721-3679D1FEC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642" y="3696494"/>
            <a:ext cx="45720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53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單一數值變項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8501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直方圖、折線圖或盒形圖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07699F-2E38-471F-8810-748770DD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228" y="1151778"/>
            <a:ext cx="5885877" cy="48636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440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163CFE-077E-4405-A1EA-4312F292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0" y="365125"/>
            <a:ext cx="5881740" cy="36372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FD689B-F772-4FCF-BD38-1E25FC7D8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44" y="3569520"/>
            <a:ext cx="5454172" cy="33588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A13BF5-D0E9-4637-8D60-ED86DA2DC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063" y="2042170"/>
            <a:ext cx="5358679" cy="32791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06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兩個類別變項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2262" cy="3660775"/>
          </a:xfrm>
        </p:spPr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查看性別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(female)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與年齡三組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(age_g3)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的分布，做成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交叉表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的方式呈現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可以看到整體而言，這份資料不同年齡段男女性的比例也都是接近差不多的，男性在中年稍微多一點點、而女性則是在青年和老年稍微多一點點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060405-F495-4481-AD95-AD481F40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67" y="241496"/>
            <a:ext cx="3694824" cy="63750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665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FEFD0F-8D9A-4DF0-9AD0-A7E0DBE8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98" y="3429000"/>
            <a:ext cx="3053276" cy="11333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4E4D39-BAE7-4FB1-84B4-24E9D7B76E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370"/>
          <a:stretch/>
        </p:blipFill>
        <p:spPr>
          <a:xfrm>
            <a:off x="5141823" y="2509558"/>
            <a:ext cx="5876108" cy="40468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E2A894-D136-4E29-933A-AABB9CA45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98" y="234155"/>
            <a:ext cx="8782851" cy="2144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988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兩個類別變項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6508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堆疊長條圖、並列長條圖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0CDFB6-4382-4A17-8424-9551478F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32" y="1323291"/>
            <a:ext cx="6306156" cy="40515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992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6F0C1B5-EFA6-42A5-A331-5B497783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751C028-1DDC-4E86-9793-A2EFAB92A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5" y="1027906"/>
            <a:ext cx="5772251" cy="35843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3A4E8B8-BEBB-4D76-B77A-605231EE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516" y="1027905"/>
            <a:ext cx="5822110" cy="3584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801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所謂探索式資料分析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(Exploratory data analysis, EDA)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，是在做統計分析前，利用資料本身的特性、分布等，進行描述、簡單統計、以及視覺化呈現，目的是為了更了解資料，可以觀察初步發現並排除資料有可能的錯誤，接下來再進一步用進階統計做分析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以下部分內容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講義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</a:br>
            <a:b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而探索式資料分析主要可以分成兩方面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對於單變項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雙變項的初步描述統計、交叉表或相關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對整體資料或上述的簡單統計進行視覺化</a:t>
            </a:r>
          </a:p>
          <a:p>
            <a:pPr marL="0" indent="0">
              <a:buNone/>
            </a:pPr>
            <a:br>
              <a:rPr lang="zh-TW" altLang="en-US" dirty="0"/>
            </a:b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DF5A5-5523-45DE-AB73-0767B39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兩個數值變項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7566-373F-42AF-8FCB-DA5495BF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查看年齡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(age)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和對於生育小孩是盡社會的責任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duty_child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的看法的關係，計算兩者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相關係數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兩者的相關係數約為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0.28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，算是低度相關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F4396A-83BE-452E-A98A-AF30E2D7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3" y="3612176"/>
            <a:ext cx="6787058" cy="12837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E691C5-5517-4574-A9C1-D89080AE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995" y="3340870"/>
            <a:ext cx="3146805" cy="2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DF5A5-5523-45DE-AB73-0767B39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兩個數值變項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7566-373F-42AF-8FCB-DA5495BF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38635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散布圖、並加上預測線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4402CA-820F-40F8-8F69-B7E17108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18" y="1690688"/>
            <a:ext cx="5438182" cy="33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DF5A5-5523-45DE-AB73-0767B39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7566-373F-42AF-8FCB-DA5495BF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3742F-0DA9-429F-AF3D-2AF0718C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6" y="785866"/>
            <a:ext cx="5168267" cy="31731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039C11-AFE6-40D5-9552-674305B2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307" y="681037"/>
            <a:ext cx="6140553" cy="37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0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DF5A5-5523-45DE-AB73-0767B39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一個類別一個數值變項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7566-373F-42AF-8FCB-DA5495BF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查看不同性別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(female)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，對於成年子女有責任長期照顧父母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duty_parents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的看法呈現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可以看到男性平均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(3.96)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略大於女性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(3.7)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，代表可能男性相較女性更同意成年子女有責任長期照顧父母，但可能還須進一步的統計去檢驗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98963-7D8F-4B79-BAD0-B1E38D7D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85" y="4033598"/>
            <a:ext cx="6379244" cy="22783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01C107-2EE1-4577-9C9F-DD5839F0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460" y="4220307"/>
            <a:ext cx="4835455" cy="12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DF5A5-5523-45DE-AB73-0767B39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一個類別一個數值變項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7566-373F-42AF-8FCB-DA5495BF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376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分組盒形圖、分組折線圖線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1A7AFB-A6FA-4E40-A932-7F2867DA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608885" cy="47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DF5A5-5523-45DE-AB73-0767B39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7566-373F-42AF-8FCB-DA5495BF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D106B3-1D51-4993-B679-12B66F8C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3" y="1497203"/>
            <a:ext cx="5182174" cy="31652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61C2D9-FF37-48D9-B4A8-AFE81B51F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58" y="1175658"/>
            <a:ext cx="6032015" cy="37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6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DF5A5-5523-45DE-AB73-0767B39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兩個數值變項用類別變項分組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7566-373F-42AF-8FCB-DA5495BF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查看不同性別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(female)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，如何影響對於年齡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(age)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對於生育小孩是盡社會的責任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duty_child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的看法，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可以看到年齡和同意生育小孩是盡社會的責任的相關，女性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(0.34)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似乎比男性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(0.23)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來的大，但仍都屬於低度相關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F4EDD1-81C7-4FC9-897D-7D1798F9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60" y="4121874"/>
            <a:ext cx="5991859" cy="14979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F2F828-221D-44C3-8C39-8F78BC6ED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59" y="4195382"/>
            <a:ext cx="4610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6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DF5A5-5523-45DE-AB73-0767B39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兩個數值變項用類別變項分組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7566-373F-42AF-8FCB-DA5495BF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7040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按照性別分組呈現散布圖、並加上預測線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並以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11C7F7-77E3-4434-99C3-17BE0B47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25" y="1690688"/>
            <a:ext cx="566129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33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DF5A5-5523-45DE-AB73-0767B39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A7566-373F-42AF-8FCB-DA5495BF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BE8AF2-2DA6-4A5E-917D-9641063F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5" y="1358098"/>
            <a:ext cx="5730427" cy="35254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EFA953-0ED8-428D-9237-2F7548EE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02" y="1281950"/>
            <a:ext cx="5736246" cy="35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BF149-CED4-4224-9812-D31BA6E0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其他進階統計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157B5-25CB-4AAF-8227-98F536A1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前面章節呈現了初步探索性資料分析，讓我們可以簡單了解各個變項簡單的分布資訊，但若是要進一步去探討變項間的關係，可能還會需要做其他的統計檢定，這邊就涉及到了其他進階相關的統計知識與分析技巧，這份講義並不會特別提到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語言在統計方法上也提供非常多相關套件，另外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語言也有提供資料探勘、機器學習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…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其他進階探索、處理與分析資料的相關的方法，如果有興趣者可以再去參考相關進階講義。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28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D4B43A-7B4D-42D3-9198-45D11418D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65125"/>
            <a:ext cx="7629275" cy="6235363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D4EB015-A2C5-4B1B-9731-D381266EC975}"/>
              </a:ext>
            </a:extLst>
          </p:cNvPr>
          <p:cNvSpPr txBox="1"/>
          <p:nvPr/>
        </p:nvSpPr>
        <p:spPr>
          <a:xfrm>
            <a:off x="8973177" y="5979998"/>
            <a:ext cx="8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1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前置準備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36D9B2-C78D-438A-B72D-7F61280D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4626"/>
            <a:ext cx="7500222" cy="44572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542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資料視覺化簡略介紹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在進入探索性分析前，需要簡單介紹一下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語言當中資料視覺化的工具，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語言當中有內建的基本簡單作圖，但更加常用與更廣為推薦的是使用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Hadley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Wickamn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所創建的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套件，而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套件功能的豐富，也是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語言相較於其他軟體資料視覺化的功能強大的地方，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但接下來只會先對於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套件做非常粗略的介紹，目的是為了可以簡單呈現接下來的探索性資料分析，進一步的美編或細節相關調整等複雜的內容則不會介紹，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有興趣者可以進一步查看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ggplot2 cheat sheet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5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5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6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6"/>
              </a:rPr>
              <a:t>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7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7"/>
              </a:rPr>
              <a:t>4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另外再更進階的部分也有像是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8"/>
              </a:rPr>
              <a:t>ggplot2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8"/>
              </a:rPr>
              <a:t>加上地圖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9"/>
              </a:rPr>
              <a:t>互動式的資料視覺化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……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等其他呈現方式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96" y="442127"/>
            <a:ext cx="11022204" cy="5734836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作圖的一般步驟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3</a:t>
            </a:r>
            <a:endParaRPr lang="en-US" altLang="zh-TW" b="0" i="0" u="none" strike="noStrike" dirty="0">
              <a:solidFill>
                <a:srgbClr val="4183C4"/>
              </a:solidFill>
              <a:effectLst/>
              <a:latin typeface="Helvetica Neue"/>
            </a:endParaRPr>
          </a:p>
          <a:p>
            <a:endParaRPr lang="en-US" altLang="zh-TW" dirty="0"/>
          </a:p>
          <a:p>
            <a:r>
              <a:rPr lang="zh-TW" altLang="en-US" dirty="0"/>
              <a:t>準備好需要使用且清理好的資料</a:t>
            </a:r>
          </a:p>
          <a:p>
            <a:r>
              <a:rPr lang="zh-TW" altLang="en-US" dirty="0"/>
              <a:t>將資料輸入進</a:t>
            </a:r>
            <a:r>
              <a:rPr lang="en-US" altLang="zh-TW" dirty="0" err="1"/>
              <a:t>ggplot</a:t>
            </a:r>
            <a:r>
              <a:rPr lang="en-US" altLang="zh-TW" dirty="0"/>
              <a:t>()</a:t>
            </a:r>
            <a:r>
              <a:rPr lang="zh-TW" altLang="en-US" dirty="0"/>
              <a:t>函數中，並設定相關使用變項所對應</a:t>
            </a:r>
            <a:r>
              <a:rPr lang="en-US" altLang="zh-TW" dirty="0"/>
              <a:t>(aesthetics)</a:t>
            </a:r>
            <a:r>
              <a:rPr lang="zh-TW" altLang="en-US" dirty="0"/>
              <a:t>的座標軸、顏色、形狀</a:t>
            </a:r>
            <a:r>
              <a:rPr lang="en-US" altLang="zh-TW" dirty="0"/>
              <a:t>……</a:t>
            </a:r>
          </a:p>
          <a:p>
            <a:r>
              <a:rPr lang="zh-TW" altLang="en-US" dirty="0"/>
              <a:t>再來選擇適合的圖形類型、使用</a:t>
            </a:r>
            <a:r>
              <a:rPr lang="en-US" altLang="zh-TW" dirty="0" err="1"/>
              <a:t>geom_xxx</a:t>
            </a:r>
            <a:r>
              <a:rPr lang="en-US" altLang="zh-TW" dirty="0"/>
              <a:t>()</a:t>
            </a:r>
            <a:r>
              <a:rPr lang="zh-TW" altLang="en-US" dirty="0"/>
              <a:t>相關函數</a:t>
            </a:r>
            <a:r>
              <a:rPr lang="en-US" altLang="zh-TW" dirty="0"/>
              <a:t>(xxx</a:t>
            </a:r>
            <a:r>
              <a:rPr lang="zh-TW" altLang="en-US" dirty="0"/>
              <a:t>需輸入對應圖形，例如</a:t>
            </a:r>
            <a:r>
              <a:rPr lang="en-US" altLang="zh-TW" dirty="0" err="1"/>
              <a:t>geom_point</a:t>
            </a:r>
            <a:r>
              <a:rPr lang="en-US" altLang="zh-TW" dirty="0"/>
              <a:t>()</a:t>
            </a:r>
            <a:r>
              <a:rPr lang="zh-TW" altLang="en-US" dirty="0"/>
              <a:t>表示散佈圖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將</a:t>
            </a:r>
            <a:r>
              <a:rPr lang="en-US" altLang="zh-TW" dirty="0" err="1"/>
              <a:t>ggplot</a:t>
            </a:r>
            <a:r>
              <a:rPr lang="en-US" altLang="zh-TW" dirty="0"/>
              <a:t>()</a:t>
            </a:r>
            <a:r>
              <a:rPr lang="zh-TW" altLang="en-US" dirty="0"/>
              <a:t>函數用</a:t>
            </a:r>
            <a:r>
              <a:rPr lang="en-US" altLang="zh-TW" dirty="0"/>
              <a:t>+</a:t>
            </a:r>
            <a:r>
              <a:rPr lang="zh-TW" altLang="en-US" dirty="0"/>
              <a:t>與</a:t>
            </a:r>
            <a:r>
              <a:rPr lang="en-US" altLang="zh-TW" dirty="0" err="1"/>
              <a:t>geom_xxx</a:t>
            </a:r>
            <a:r>
              <a:rPr lang="en-US" altLang="zh-TW" dirty="0"/>
              <a:t>()</a:t>
            </a:r>
            <a:r>
              <a:rPr lang="zh-TW" altLang="en-US" dirty="0"/>
              <a:t>相關函數做連結，此時已經可以作圖</a:t>
            </a:r>
          </a:p>
          <a:p>
            <a:r>
              <a:rPr lang="zh-TW" altLang="en-US" dirty="0"/>
              <a:t>接著是設定一些細節部分，像是標籤、調整位置</a:t>
            </a:r>
            <a:r>
              <a:rPr lang="en-US" altLang="zh-TW" dirty="0"/>
              <a:t>……</a:t>
            </a:r>
            <a:r>
              <a:rPr lang="zh-TW" altLang="en-US" dirty="0"/>
              <a:t>等，依樣用</a:t>
            </a:r>
            <a:r>
              <a:rPr lang="en-US" altLang="zh-TW" dirty="0"/>
              <a:t>+</a:t>
            </a:r>
            <a:r>
              <a:rPr lang="zh-TW" altLang="en-US" dirty="0"/>
              <a:t>連結</a:t>
            </a: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當然上述只是簡單步驟，實務上還是有蠻多調整上的細節，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ggplot2 cheat sheet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，有更多調整的函數，其他也有各種樣式可供選擇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B169A5-FCB9-4962-A452-F5A0B84E8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36842"/>
            <a:ext cx="10791867" cy="505603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12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簡單呈現探索式資料分析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下列接續的分析只是挑選變項來示範操作，可能兩者並沒有太多關係或意義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在呈現探索式資料分析前，我們可以再一次整體瀏覽一下清理好的資料，</a:t>
            </a:r>
          </a:p>
          <a:p>
            <a:pPr marL="0" indent="0">
              <a:buNone/>
            </a:pPr>
            <a:r>
              <a:rPr lang="zh-TW" altLang="en-US" dirty="0"/>
              <a:t>利用</a:t>
            </a:r>
            <a:r>
              <a:rPr lang="en-US" altLang="zh-TW" dirty="0" err="1"/>
              <a:t>skimr</a:t>
            </a:r>
            <a:r>
              <a:rPr lang="zh-TW" altLang="en-US" dirty="0"/>
              <a:t>套件可以整體查看分析資料各個變項的狀況</a:t>
            </a:r>
            <a:r>
              <a:rPr lang="en-US" altLang="zh-TW" dirty="0"/>
              <a:t>(</a:t>
            </a:r>
            <a:r>
              <a:rPr lang="zh-TW" altLang="en-US" dirty="0"/>
              <a:t>細節可再設定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</a:p>
          <a:p>
            <a:pPr marL="0" indent="0">
              <a:buNone/>
            </a:pPr>
            <a:r>
              <a:rPr lang="zh-TW" altLang="en-US" dirty="0"/>
              <a:t>輸出結果呈現三個表，</a:t>
            </a:r>
          </a:p>
          <a:p>
            <a:endParaRPr lang="zh-TW" altLang="en-US" dirty="0"/>
          </a:p>
          <a:p>
            <a:r>
              <a:rPr lang="zh-TW" altLang="en-US" dirty="0"/>
              <a:t>第一個整理出資料名稱、樣本數、變項數、以及幾個類別</a:t>
            </a:r>
            <a:r>
              <a:rPr lang="en-US" altLang="zh-TW" dirty="0"/>
              <a:t>/</a:t>
            </a:r>
            <a:r>
              <a:rPr lang="zh-TW" altLang="en-US" dirty="0"/>
              <a:t>數值變項</a:t>
            </a:r>
          </a:p>
          <a:p>
            <a:r>
              <a:rPr lang="zh-TW" altLang="en-US" dirty="0"/>
              <a:t>第二個整理出</a:t>
            </a:r>
            <a:r>
              <a:rPr lang="zh-TW" altLang="en-US" b="1" dirty="0"/>
              <a:t>類別變項</a:t>
            </a:r>
            <a:r>
              <a:rPr lang="zh-TW" altLang="en-US" dirty="0"/>
              <a:t>的資訊、包括遺漏值、樣本數、幾個類別與類別的資訊</a:t>
            </a:r>
          </a:p>
          <a:p>
            <a:pPr lvl="1"/>
            <a:r>
              <a:rPr lang="en-US" altLang="zh-TW" dirty="0"/>
              <a:t>female</a:t>
            </a:r>
            <a:r>
              <a:rPr lang="zh-TW" altLang="en-US" dirty="0"/>
              <a:t>、</a:t>
            </a:r>
            <a:r>
              <a:rPr lang="en-US" altLang="zh-TW" dirty="0"/>
              <a:t>age_g3</a:t>
            </a:r>
          </a:p>
          <a:p>
            <a:r>
              <a:rPr lang="zh-TW" altLang="en-US" dirty="0"/>
              <a:t>第三個整理出</a:t>
            </a:r>
            <a:r>
              <a:rPr lang="zh-TW" altLang="en-US" b="1" dirty="0"/>
              <a:t>數值變項</a:t>
            </a:r>
            <a:r>
              <a:rPr lang="zh-TW" altLang="en-US" dirty="0"/>
              <a:t>的資訊、包括遺漏值、數值變項的初步描述資訊</a:t>
            </a:r>
          </a:p>
          <a:p>
            <a:pPr lvl="1"/>
            <a:r>
              <a:rPr lang="en-US" altLang="zh-TW" dirty="0"/>
              <a:t>age</a:t>
            </a:r>
            <a:r>
              <a:rPr lang="zh-TW" altLang="en-US" dirty="0"/>
              <a:t>、</a:t>
            </a:r>
            <a:r>
              <a:rPr lang="en-US" altLang="zh-TW" dirty="0" err="1"/>
              <a:t>duty_child</a:t>
            </a:r>
            <a:r>
              <a:rPr lang="zh-TW" altLang="en-US" dirty="0"/>
              <a:t>、</a:t>
            </a:r>
            <a:r>
              <a:rPr lang="en-US" altLang="zh-TW" dirty="0" err="1"/>
              <a:t>duty_parents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87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7DFD24-0771-48FC-970E-241CC8E0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3" y="873869"/>
            <a:ext cx="6578049" cy="1257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64F025-77CF-481B-88D9-4CAD40B61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051" y="537878"/>
            <a:ext cx="4000500" cy="2171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E896418-D450-4AB4-91A6-BEF530B9A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06" y="3084633"/>
            <a:ext cx="10077450" cy="12573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A52ADF-1275-4341-809D-047EEBC22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01" y="4907782"/>
            <a:ext cx="10839450" cy="152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0540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1905</Words>
  <Application>Microsoft Office PowerPoint</Application>
  <PresentationFormat>寬螢幕</PresentationFormat>
  <Paragraphs>60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Helvetica Neue</vt:lpstr>
      <vt:lpstr>Arial</vt:lpstr>
      <vt:lpstr>Calibri</vt:lpstr>
      <vt:lpstr>Calibri Light</vt:lpstr>
      <vt:lpstr>Office 佈景主題</vt:lpstr>
      <vt:lpstr>應用篇_探索性資料分析</vt:lpstr>
      <vt:lpstr>PowerPoint 簡報</vt:lpstr>
      <vt:lpstr>PowerPoint 簡報</vt:lpstr>
      <vt:lpstr>前置準備</vt:lpstr>
      <vt:lpstr>資料視覺化簡略介紹 ggplot2</vt:lpstr>
      <vt:lpstr>PowerPoint 簡報</vt:lpstr>
      <vt:lpstr>PowerPoint 簡報</vt:lpstr>
      <vt:lpstr>簡單呈現探索式資料分析</vt:lpstr>
      <vt:lpstr>PowerPoint 簡報</vt:lpstr>
      <vt:lpstr>單一類別變項</vt:lpstr>
      <vt:lpstr>單一類別變項</vt:lpstr>
      <vt:lpstr>PowerPoint 簡報</vt:lpstr>
      <vt:lpstr>單一數值變項</vt:lpstr>
      <vt:lpstr>單一數值變項</vt:lpstr>
      <vt:lpstr>PowerPoint 簡報</vt:lpstr>
      <vt:lpstr>兩個類別變項</vt:lpstr>
      <vt:lpstr>PowerPoint 簡報</vt:lpstr>
      <vt:lpstr>兩個類別變項</vt:lpstr>
      <vt:lpstr>PowerPoint 簡報</vt:lpstr>
      <vt:lpstr>兩個數值變項</vt:lpstr>
      <vt:lpstr>兩個數值變項</vt:lpstr>
      <vt:lpstr>PowerPoint 簡報</vt:lpstr>
      <vt:lpstr>一個類別一個數值變項</vt:lpstr>
      <vt:lpstr>一個類別一個數值變項</vt:lpstr>
      <vt:lpstr>PowerPoint 簡報</vt:lpstr>
      <vt:lpstr>兩個數值變項用類別變項分組</vt:lpstr>
      <vt:lpstr>兩個數值變項用類別變項分組</vt:lpstr>
      <vt:lpstr>PowerPoint 簡報</vt:lpstr>
      <vt:lpstr>其他進階統計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4</cp:revision>
  <dcterms:created xsi:type="dcterms:W3CDTF">2023-06-13T04:45:03Z</dcterms:created>
  <dcterms:modified xsi:type="dcterms:W3CDTF">2023-06-13T12:39:26Z</dcterms:modified>
</cp:coreProperties>
</file>