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7AFEC86-A203-42C1-AB49-F1CE4D2CDAD0}"/>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6A4DB269-FEEE-4EE8-BE9E-5E8AB1955F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1E7499BE-E805-4131-9B69-4C599DD132B5}"/>
              </a:ext>
            </a:extLst>
          </p:cNvPr>
          <p:cNvSpPr>
            <a:spLocks noGrp="1"/>
          </p:cNvSpPr>
          <p:nvPr>
            <p:ph type="dt" sz="half" idx="10"/>
          </p:nvPr>
        </p:nvSpPr>
        <p:spPr/>
        <p:txBody>
          <a:bodyPr/>
          <a:lstStyle/>
          <a:p>
            <a:fld id="{87BE58B1-BAA8-49EB-B6E0-44BF0B87BF05}" type="datetimeFigureOut">
              <a:rPr lang="zh-TW" altLang="en-US" smtClean="0"/>
              <a:t>2023/6/8</a:t>
            </a:fld>
            <a:endParaRPr lang="zh-TW" altLang="en-US"/>
          </a:p>
        </p:txBody>
      </p:sp>
      <p:sp>
        <p:nvSpPr>
          <p:cNvPr id="5" name="頁尾版面配置區 4">
            <a:extLst>
              <a:ext uri="{FF2B5EF4-FFF2-40B4-BE49-F238E27FC236}">
                <a16:creationId xmlns:a16="http://schemas.microsoft.com/office/drawing/2014/main" id="{0A22D0D1-14FE-4649-B34D-6BB59CC3691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57FC6A7-75A2-4A14-9128-D7C3A6F55648}"/>
              </a:ext>
            </a:extLst>
          </p:cNvPr>
          <p:cNvSpPr>
            <a:spLocks noGrp="1"/>
          </p:cNvSpPr>
          <p:nvPr>
            <p:ph type="sldNum" sz="quarter" idx="12"/>
          </p:nvPr>
        </p:nvSpPr>
        <p:spPr/>
        <p:txBody>
          <a:bodyPr/>
          <a:lstStyle/>
          <a:p>
            <a:fld id="{9FC9598D-F715-49AA-9918-AE8790C08397}" type="slidenum">
              <a:rPr lang="zh-TW" altLang="en-US" smtClean="0"/>
              <a:t>‹#›</a:t>
            </a:fld>
            <a:endParaRPr lang="zh-TW" altLang="en-US"/>
          </a:p>
        </p:txBody>
      </p:sp>
    </p:spTree>
    <p:extLst>
      <p:ext uri="{BB962C8B-B14F-4D97-AF65-F5344CB8AC3E}">
        <p14:creationId xmlns:p14="http://schemas.microsoft.com/office/powerpoint/2010/main" val="752333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A91AA5A-A964-4588-BC88-1BD3A1FD03D0}"/>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2B9BEE22-6834-4651-815D-1BE4977FC945}"/>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7CA9566-8834-420B-97BC-E38A7DFA6A09}"/>
              </a:ext>
            </a:extLst>
          </p:cNvPr>
          <p:cNvSpPr>
            <a:spLocks noGrp="1"/>
          </p:cNvSpPr>
          <p:nvPr>
            <p:ph type="dt" sz="half" idx="10"/>
          </p:nvPr>
        </p:nvSpPr>
        <p:spPr/>
        <p:txBody>
          <a:bodyPr/>
          <a:lstStyle/>
          <a:p>
            <a:fld id="{87BE58B1-BAA8-49EB-B6E0-44BF0B87BF05}" type="datetimeFigureOut">
              <a:rPr lang="zh-TW" altLang="en-US" smtClean="0"/>
              <a:t>2023/6/8</a:t>
            </a:fld>
            <a:endParaRPr lang="zh-TW" altLang="en-US"/>
          </a:p>
        </p:txBody>
      </p:sp>
      <p:sp>
        <p:nvSpPr>
          <p:cNvPr id="5" name="頁尾版面配置區 4">
            <a:extLst>
              <a:ext uri="{FF2B5EF4-FFF2-40B4-BE49-F238E27FC236}">
                <a16:creationId xmlns:a16="http://schemas.microsoft.com/office/drawing/2014/main" id="{203B4FA0-7990-40D7-8390-E0BCF41913E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BE832512-AAF3-4326-A7D4-33608B89E49C}"/>
              </a:ext>
            </a:extLst>
          </p:cNvPr>
          <p:cNvSpPr>
            <a:spLocks noGrp="1"/>
          </p:cNvSpPr>
          <p:nvPr>
            <p:ph type="sldNum" sz="quarter" idx="12"/>
          </p:nvPr>
        </p:nvSpPr>
        <p:spPr/>
        <p:txBody>
          <a:bodyPr/>
          <a:lstStyle/>
          <a:p>
            <a:fld id="{9FC9598D-F715-49AA-9918-AE8790C08397}" type="slidenum">
              <a:rPr lang="zh-TW" altLang="en-US" smtClean="0"/>
              <a:t>‹#›</a:t>
            </a:fld>
            <a:endParaRPr lang="zh-TW" altLang="en-US"/>
          </a:p>
        </p:txBody>
      </p:sp>
    </p:spTree>
    <p:extLst>
      <p:ext uri="{BB962C8B-B14F-4D97-AF65-F5344CB8AC3E}">
        <p14:creationId xmlns:p14="http://schemas.microsoft.com/office/powerpoint/2010/main" val="1574147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44EE86A3-1A9C-40BB-854E-065750C30E6F}"/>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21C3C3C4-C219-4455-B6E9-20236DEC7A6A}"/>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CD9BA83-4D56-4CFD-BF7E-41CF697E432D}"/>
              </a:ext>
            </a:extLst>
          </p:cNvPr>
          <p:cNvSpPr>
            <a:spLocks noGrp="1"/>
          </p:cNvSpPr>
          <p:nvPr>
            <p:ph type="dt" sz="half" idx="10"/>
          </p:nvPr>
        </p:nvSpPr>
        <p:spPr/>
        <p:txBody>
          <a:bodyPr/>
          <a:lstStyle/>
          <a:p>
            <a:fld id="{87BE58B1-BAA8-49EB-B6E0-44BF0B87BF05}" type="datetimeFigureOut">
              <a:rPr lang="zh-TW" altLang="en-US" smtClean="0"/>
              <a:t>2023/6/8</a:t>
            </a:fld>
            <a:endParaRPr lang="zh-TW" altLang="en-US"/>
          </a:p>
        </p:txBody>
      </p:sp>
      <p:sp>
        <p:nvSpPr>
          <p:cNvPr id="5" name="頁尾版面配置區 4">
            <a:extLst>
              <a:ext uri="{FF2B5EF4-FFF2-40B4-BE49-F238E27FC236}">
                <a16:creationId xmlns:a16="http://schemas.microsoft.com/office/drawing/2014/main" id="{75D64084-B063-4981-8F13-792815BD9A0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47138EB-7206-4CE0-A352-6353DA020597}"/>
              </a:ext>
            </a:extLst>
          </p:cNvPr>
          <p:cNvSpPr>
            <a:spLocks noGrp="1"/>
          </p:cNvSpPr>
          <p:nvPr>
            <p:ph type="sldNum" sz="quarter" idx="12"/>
          </p:nvPr>
        </p:nvSpPr>
        <p:spPr/>
        <p:txBody>
          <a:bodyPr/>
          <a:lstStyle/>
          <a:p>
            <a:fld id="{9FC9598D-F715-49AA-9918-AE8790C08397}" type="slidenum">
              <a:rPr lang="zh-TW" altLang="en-US" smtClean="0"/>
              <a:t>‹#›</a:t>
            </a:fld>
            <a:endParaRPr lang="zh-TW" altLang="en-US"/>
          </a:p>
        </p:txBody>
      </p:sp>
    </p:spTree>
    <p:extLst>
      <p:ext uri="{BB962C8B-B14F-4D97-AF65-F5344CB8AC3E}">
        <p14:creationId xmlns:p14="http://schemas.microsoft.com/office/powerpoint/2010/main" val="1996626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DDBC74C-E610-46DA-988C-965264F17007}"/>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29B3B481-68C1-4824-A4AB-62254B762856}"/>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32C8F1C7-170C-4672-819D-70DED62343C6}"/>
              </a:ext>
            </a:extLst>
          </p:cNvPr>
          <p:cNvSpPr>
            <a:spLocks noGrp="1"/>
          </p:cNvSpPr>
          <p:nvPr>
            <p:ph type="dt" sz="half" idx="10"/>
          </p:nvPr>
        </p:nvSpPr>
        <p:spPr/>
        <p:txBody>
          <a:bodyPr/>
          <a:lstStyle/>
          <a:p>
            <a:fld id="{87BE58B1-BAA8-49EB-B6E0-44BF0B87BF05}" type="datetimeFigureOut">
              <a:rPr lang="zh-TW" altLang="en-US" smtClean="0"/>
              <a:t>2023/6/8</a:t>
            </a:fld>
            <a:endParaRPr lang="zh-TW" altLang="en-US"/>
          </a:p>
        </p:txBody>
      </p:sp>
      <p:sp>
        <p:nvSpPr>
          <p:cNvPr id="5" name="頁尾版面配置區 4">
            <a:extLst>
              <a:ext uri="{FF2B5EF4-FFF2-40B4-BE49-F238E27FC236}">
                <a16:creationId xmlns:a16="http://schemas.microsoft.com/office/drawing/2014/main" id="{C9F8652B-D7D4-4D1C-8D82-520547534FAB}"/>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BFA2AD0-197B-461A-B869-E602DDB6A7F8}"/>
              </a:ext>
            </a:extLst>
          </p:cNvPr>
          <p:cNvSpPr>
            <a:spLocks noGrp="1"/>
          </p:cNvSpPr>
          <p:nvPr>
            <p:ph type="sldNum" sz="quarter" idx="12"/>
          </p:nvPr>
        </p:nvSpPr>
        <p:spPr/>
        <p:txBody>
          <a:bodyPr/>
          <a:lstStyle/>
          <a:p>
            <a:fld id="{9FC9598D-F715-49AA-9918-AE8790C08397}" type="slidenum">
              <a:rPr lang="zh-TW" altLang="en-US" smtClean="0"/>
              <a:t>‹#›</a:t>
            </a:fld>
            <a:endParaRPr lang="zh-TW" altLang="en-US"/>
          </a:p>
        </p:txBody>
      </p:sp>
    </p:spTree>
    <p:extLst>
      <p:ext uri="{BB962C8B-B14F-4D97-AF65-F5344CB8AC3E}">
        <p14:creationId xmlns:p14="http://schemas.microsoft.com/office/powerpoint/2010/main" val="811027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98C7CF8-91A8-4AAE-B9C5-A4887F17B820}"/>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72BDC237-DD85-4883-B926-F1BDBC8251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E297B47C-FE67-4235-B49A-B457C2769A08}"/>
              </a:ext>
            </a:extLst>
          </p:cNvPr>
          <p:cNvSpPr>
            <a:spLocks noGrp="1"/>
          </p:cNvSpPr>
          <p:nvPr>
            <p:ph type="dt" sz="half" idx="10"/>
          </p:nvPr>
        </p:nvSpPr>
        <p:spPr/>
        <p:txBody>
          <a:bodyPr/>
          <a:lstStyle/>
          <a:p>
            <a:fld id="{87BE58B1-BAA8-49EB-B6E0-44BF0B87BF05}" type="datetimeFigureOut">
              <a:rPr lang="zh-TW" altLang="en-US" smtClean="0"/>
              <a:t>2023/6/8</a:t>
            </a:fld>
            <a:endParaRPr lang="zh-TW" altLang="en-US"/>
          </a:p>
        </p:txBody>
      </p:sp>
      <p:sp>
        <p:nvSpPr>
          <p:cNvPr id="5" name="頁尾版面配置區 4">
            <a:extLst>
              <a:ext uri="{FF2B5EF4-FFF2-40B4-BE49-F238E27FC236}">
                <a16:creationId xmlns:a16="http://schemas.microsoft.com/office/drawing/2014/main" id="{37029C01-B867-4918-A9CD-4FDFB87B1D6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D6350A4-E184-4A82-B4EE-DDCB5571A3E6}"/>
              </a:ext>
            </a:extLst>
          </p:cNvPr>
          <p:cNvSpPr>
            <a:spLocks noGrp="1"/>
          </p:cNvSpPr>
          <p:nvPr>
            <p:ph type="sldNum" sz="quarter" idx="12"/>
          </p:nvPr>
        </p:nvSpPr>
        <p:spPr/>
        <p:txBody>
          <a:bodyPr/>
          <a:lstStyle/>
          <a:p>
            <a:fld id="{9FC9598D-F715-49AA-9918-AE8790C08397}" type="slidenum">
              <a:rPr lang="zh-TW" altLang="en-US" smtClean="0"/>
              <a:t>‹#›</a:t>
            </a:fld>
            <a:endParaRPr lang="zh-TW" altLang="en-US"/>
          </a:p>
        </p:txBody>
      </p:sp>
    </p:spTree>
    <p:extLst>
      <p:ext uri="{BB962C8B-B14F-4D97-AF65-F5344CB8AC3E}">
        <p14:creationId xmlns:p14="http://schemas.microsoft.com/office/powerpoint/2010/main" val="1870371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84120B6-7AC5-430F-8A14-A2151DF8F9E3}"/>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6CF866F1-7C05-481D-8622-2D97878E3195}"/>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69B003E0-81CA-48A0-9754-312EDC8C3DF7}"/>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41E0F022-71A3-44FB-B19E-B297AF2BE3B3}"/>
              </a:ext>
            </a:extLst>
          </p:cNvPr>
          <p:cNvSpPr>
            <a:spLocks noGrp="1"/>
          </p:cNvSpPr>
          <p:nvPr>
            <p:ph type="dt" sz="half" idx="10"/>
          </p:nvPr>
        </p:nvSpPr>
        <p:spPr/>
        <p:txBody>
          <a:bodyPr/>
          <a:lstStyle/>
          <a:p>
            <a:fld id="{87BE58B1-BAA8-49EB-B6E0-44BF0B87BF05}" type="datetimeFigureOut">
              <a:rPr lang="zh-TW" altLang="en-US" smtClean="0"/>
              <a:t>2023/6/8</a:t>
            </a:fld>
            <a:endParaRPr lang="zh-TW" altLang="en-US"/>
          </a:p>
        </p:txBody>
      </p:sp>
      <p:sp>
        <p:nvSpPr>
          <p:cNvPr id="6" name="頁尾版面配置區 5">
            <a:extLst>
              <a:ext uri="{FF2B5EF4-FFF2-40B4-BE49-F238E27FC236}">
                <a16:creationId xmlns:a16="http://schemas.microsoft.com/office/drawing/2014/main" id="{8B400B01-8345-4901-8C39-D9F7F819F7A8}"/>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29394208-1344-4FC3-BB40-3C1ABEE93925}"/>
              </a:ext>
            </a:extLst>
          </p:cNvPr>
          <p:cNvSpPr>
            <a:spLocks noGrp="1"/>
          </p:cNvSpPr>
          <p:nvPr>
            <p:ph type="sldNum" sz="quarter" idx="12"/>
          </p:nvPr>
        </p:nvSpPr>
        <p:spPr/>
        <p:txBody>
          <a:bodyPr/>
          <a:lstStyle/>
          <a:p>
            <a:fld id="{9FC9598D-F715-49AA-9918-AE8790C08397}" type="slidenum">
              <a:rPr lang="zh-TW" altLang="en-US" smtClean="0"/>
              <a:t>‹#›</a:t>
            </a:fld>
            <a:endParaRPr lang="zh-TW" altLang="en-US"/>
          </a:p>
        </p:txBody>
      </p:sp>
    </p:spTree>
    <p:extLst>
      <p:ext uri="{BB962C8B-B14F-4D97-AF65-F5344CB8AC3E}">
        <p14:creationId xmlns:p14="http://schemas.microsoft.com/office/powerpoint/2010/main" val="826917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6748DB0-8903-4791-BFA9-4E75819D7035}"/>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EEDB733C-16D2-4DBB-A7E2-2DE75AE659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CFE87BFE-8D13-48D5-9EC2-89B2D13A5C20}"/>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315514F6-300E-44F2-884B-9F4DE91FAB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D6553006-45C2-49DE-9951-8DF53EB193F6}"/>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39DFF17E-561E-4D99-BB54-BB8DCECACC0F}"/>
              </a:ext>
            </a:extLst>
          </p:cNvPr>
          <p:cNvSpPr>
            <a:spLocks noGrp="1"/>
          </p:cNvSpPr>
          <p:nvPr>
            <p:ph type="dt" sz="half" idx="10"/>
          </p:nvPr>
        </p:nvSpPr>
        <p:spPr/>
        <p:txBody>
          <a:bodyPr/>
          <a:lstStyle/>
          <a:p>
            <a:fld id="{87BE58B1-BAA8-49EB-B6E0-44BF0B87BF05}" type="datetimeFigureOut">
              <a:rPr lang="zh-TW" altLang="en-US" smtClean="0"/>
              <a:t>2023/6/8</a:t>
            </a:fld>
            <a:endParaRPr lang="zh-TW" altLang="en-US"/>
          </a:p>
        </p:txBody>
      </p:sp>
      <p:sp>
        <p:nvSpPr>
          <p:cNvPr id="8" name="頁尾版面配置區 7">
            <a:extLst>
              <a:ext uri="{FF2B5EF4-FFF2-40B4-BE49-F238E27FC236}">
                <a16:creationId xmlns:a16="http://schemas.microsoft.com/office/drawing/2014/main" id="{28CEE176-4C5C-4530-B4CA-E9BFEB876C1B}"/>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0A126C4E-D2C7-4452-BB12-B685C0CC63BE}"/>
              </a:ext>
            </a:extLst>
          </p:cNvPr>
          <p:cNvSpPr>
            <a:spLocks noGrp="1"/>
          </p:cNvSpPr>
          <p:nvPr>
            <p:ph type="sldNum" sz="quarter" idx="12"/>
          </p:nvPr>
        </p:nvSpPr>
        <p:spPr/>
        <p:txBody>
          <a:bodyPr/>
          <a:lstStyle/>
          <a:p>
            <a:fld id="{9FC9598D-F715-49AA-9918-AE8790C08397}" type="slidenum">
              <a:rPr lang="zh-TW" altLang="en-US" smtClean="0"/>
              <a:t>‹#›</a:t>
            </a:fld>
            <a:endParaRPr lang="zh-TW" altLang="en-US"/>
          </a:p>
        </p:txBody>
      </p:sp>
    </p:spTree>
    <p:extLst>
      <p:ext uri="{BB962C8B-B14F-4D97-AF65-F5344CB8AC3E}">
        <p14:creationId xmlns:p14="http://schemas.microsoft.com/office/powerpoint/2010/main" val="2943527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B932F47-6C39-4F48-A765-1B0A17F4DC51}"/>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DD0B3F17-AF0F-4D61-8CA2-B16AB5F6DB11}"/>
              </a:ext>
            </a:extLst>
          </p:cNvPr>
          <p:cNvSpPr>
            <a:spLocks noGrp="1"/>
          </p:cNvSpPr>
          <p:nvPr>
            <p:ph type="dt" sz="half" idx="10"/>
          </p:nvPr>
        </p:nvSpPr>
        <p:spPr/>
        <p:txBody>
          <a:bodyPr/>
          <a:lstStyle/>
          <a:p>
            <a:fld id="{87BE58B1-BAA8-49EB-B6E0-44BF0B87BF05}" type="datetimeFigureOut">
              <a:rPr lang="zh-TW" altLang="en-US" smtClean="0"/>
              <a:t>2023/6/8</a:t>
            </a:fld>
            <a:endParaRPr lang="zh-TW" altLang="en-US"/>
          </a:p>
        </p:txBody>
      </p:sp>
      <p:sp>
        <p:nvSpPr>
          <p:cNvPr id="4" name="頁尾版面配置區 3">
            <a:extLst>
              <a:ext uri="{FF2B5EF4-FFF2-40B4-BE49-F238E27FC236}">
                <a16:creationId xmlns:a16="http://schemas.microsoft.com/office/drawing/2014/main" id="{F14D30EE-FBD6-445B-B6EB-4C01147BAA92}"/>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B96156F3-EEAB-43C7-B1E0-DE6FC8B6A206}"/>
              </a:ext>
            </a:extLst>
          </p:cNvPr>
          <p:cNvSpPr>
            <a:spLocks noGrp="1"/>
          </p:cNvSpPr>
          <p:nvPr>
            <p:ph type="sldNum" sz="quarter" idx="12"/>
          </p:nvPr>
        </p:nvSpPr>
        <p:spPr/>
        <p:txBody>
          <a:bodyPr/>
          <a:lstStyle/>
          <a:p>
            <a:fld id="{9FC9598D-F715-49AA-9918-AE8790C08397}" type="slidenum">
              <a:rPr lang="zh-TW" altLang="en-US" smtClean="0"/>
              <a:t>‹#›</a:t>
            </a:fld>
            <a:endParaRPr lang="zh-TW" altLang="en-US"/>
          </a:p>
        </p:txBody>
      </p:sp>
    </p:spTree>
    <p:extLst>
      <p:ext uri="{BB962C8B-B14F-4D97-AF65-F5344CB8AC3E}">
        <p14:creationId xmlns:p14="http://schemas.microsoft.com/office/powerpoint/2010/main" val="4060845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441667B6-9FA2-4330-8B73-E618B1D3ADEB}"/>
              </a:ext>
            </a:extLst>
          </p:cNvPr>
          <p:cNvSpPr>
            <a:spLocks noGrp="1"/>
          </p:cNvSpPr>
          <p:nvPr>
            <p:ph type="dt" sz="half" idx="10"/>
          </p:nvPr>
        </p:nvSpPr>
        <p:spPr/>
        <p:txBody>
          <a:bodyPr/>
          <a:lstStyle/>
          <a:p>
            <a:fld id="{87BE58B1-BAA8-49EB-B6E0-44BF0B87BF05}" type="datetimeFigureOut">
              <a:rPr lang="zh-TW" altLang="en-US" smtClean="0"/>
              <a:t>2023/6/8</a:t>
            </a:fld>
            <a:endParaRPr lang="zh-TW" altLang="en-US"/>
          </a:p>
        </p:txBody>
      </p:sp>
      <p:sp>
        <p:nvSpPr>
          <p:cNvPr id="3" name="頁尾版面配置區 2">
            <a:extLst>
              <a:ext uri="{FF2B5EF4-FFF2-40B4-BE49-F238E27FC236}">
                <a16:creationId xmlns:a16="http://schemas.microsoft.com/office/drawing/2014/main" id="{333E31DC-1236-47B6-A5A5-FD6937DFF1E5}"/>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D4733F45-843D-48FC-B188-97D68E8658CE}"/>
              </a:ext>
            </a:extLst>
          </p:cNvPr>
          <p:cNvSpPr>
            <a:spLocks noGrp="1"/>
          </p:cNvSpPr>
          <p:nvPr>
            <p:ph type="sldNum" sz="quarter" idx="12"/>
          </p:nvPr>
        </p:nvSpPr>
        <p:spPr/>
        <p:txBody>
          <a:bodyPr/>
          <a:lstStyle/>
          <a:p>
            <a:fld id="{9FC9598D-F715-49AA-9918-AE8790C08397}" type="slidenum">
              <a:rPr lang="zh-TW" altLang="en-US" smtClean="0"/>
              <a:t>‹#›</a:t>
            </a:fld>
            <a:endParaRPr lang="zh-TW" altLang="en-US"/>
          </a:p>
        </p:txBody>
      </p:sp>
    </p:spTree>
    <p:extLst>
      <p:ext uri="{BB962C8B-B14F-4D97-AF65-F5344CB8AC3E}">
        <p14:creationId xmlns:p14="http://schemas.microsoft.com/office/powerpoint/2010/main" val="1673959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6C2EFA3-DA9E-4176-B64A-E742C7DFA2F6}"/>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C6CD6419-B202-446A-8CA5-A18509197B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83ADDB87-E748-4655-9F35-758FC5D930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4F63DCDE-907D-4A8A-B6EC-97115BB016F0}"/>
              </a:ext>
            </a:extLst>
          </p:cNvPr>
          <p:cNvSpPr>
            <a:spLocks noGrp="1"/>
          </p:cNvSpPr>
          <p:nvPr>
            <p:ph type="dt" sz="half" idx="10"/>
          </p:nvPr>
        </p:nvSpPr>
        <p:spPr/>
        <p:txBody>
          <a:bodyPr/>
          <a:lstStyle/>
          <a:p>
            <a:fld id="{87BE58B1-BAA8-49EB-B6E0-44BF0B87BF05}" type="datetimeFigureOut">
              <a:rPr lang="zh-TW" altLang="en-US" smtClean="0"/>
              <a:t>2023/6/8</a:t>
            </a:fld>
            <a:endParaRPr lang="zh-TW" altLang="en-US"/>
          </a:p>
        </p:txBody>
      </p:sp>
      <p:sp>
        <p:nvSpPr>
          <p:cNvPr id="6" name="頁尾版面配置區 5">
            <a:extLst>
              <a:ext uri="{FF2B5EF4-FFF2-40B4-BE49-F238E27FC236}">
                <a16:creationId xmlns:a16="http://schemas.microsoft.com/office/drawing/2014/main" id="{2E09198D-F8C5-4125-BC56-62603C72C3F2}"/>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D027592-BEF4-4A53-A325-EF516145740C}"/>
              </a:ext>
            </a:extLst>
          </p:cNvPr>
          <p:cNvSpPr>
            <a:spLocks noGrp="1"/>
          </p:cNvSpPr>
          <p:nvPr>
            <p:ph type="sldNum" sz="quarter" idx="12"/>
          </p:nvPr>
        </p:nvSpPr>
        <p:spPr/>
        <p:txBody>
          <a:bodyPr/>
          <a:lstStyle/>
          <a:p>
            <a:fld id="{9FC9598D-F715-49AA-9918-AE8790C08397}" type="slidenum">
              <a:rPr lang="zh-TW" altLang="en-US" smtClean="0"/>
              <a:t>‹#›</a:t>
            </a:fld>
            <a:endParaRPr lang="zh-TW" altLang="en-US"/>
          </a:p>
        </p:txBody>
      </p:sp>
    </p:spTree>
    <p:extLst>
      <p:ext uri="{BB962C8B-B14F-4D97-AF65-F5344CB8AC3E}">
        <p14:creationId xmlns:p14="http://schemas.microsoft.com/office/powerpoint/2010/main" val="2390700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E1F859-F74B-4720-8DB3-FC87C0FC8C71}"/>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927FFEEF-54FB-4BB0-A5FD-3160ED9710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F7650DF3-475E-4FC2-AC09-4AF232853D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DD1175D6-FFB2-44BA-A350-C03AC7EC532F}"/>
              </a:ext>
            </a:extLst>
          </p:cNvPr>
          <p:cNvSpPr>
            <a:spLocks noGrp="1"/>
          </p:cNvSpPr>
          <p:nvPr>
            <p:ph type="dt" sz="half" idx="10"/>
          </p:nvPr>
        </p:nvSpPr>
        <p:spPr/>
        <p:txBody>
          <a:bodyPr/>
          <a:lstStyle/>
          <a:p>
            <a:fld id="{87BE58B1-BAA8-49EB-B6E0-44BF0B87BF05}" type="datetimeFigureOut">
              <a:rPr lang="zh-TW" altLang="en-US" smtClean="0"/>
              <a:t>2023/6/8</a:t>
            </a:fld>
            <a:endParaRPr lang="zh-TW" altLang="en-US"/>
          </a:p>
        </p:txBody>
      </p:sp>
      <p:sp>
        <p:nvSpPr>
          <p:cNvPr id="6" name="頁尾版面配置區 5">
            <a:extLst>
              <a:ext uri="{FF2B5EF4-FFF2-40B4-BE49-F238E27FC236}">
                <a16:creationId xmlns:a16="http://schemas.microsoft.com/office/drawing/2014/main" id="{3183C357-A5F7-4E9A-9120-50C52D6469F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9220ADA2-05B8-4DBA-9B7A-D42907C043A5}"/>
              </a:ext>
            </a:extLst>
          </p:cNvPr>
          <p:cNvSpPr>
            <a:spLocks noGrp="1"/>
          </p:cNvSpPr>
          <p:nvPr>
            <p:ph type="sldNum" sz="quarter" idx="12"/>
          </p:nvPr>
        </p:nvSpPr>
        <p:spPr/>
        <p:txBody>
          <a:bodyPr/>
          <a:lstStyle/>
          <a:p>
            <a:fld id="{9FC9598D-F715-49AA-9918-AE8790C08397}" type="slidenum">
              <a:rPr lang="zh-TW" altLang="en-US" smtClean="0"/>
              <a:t>‹#›</a:t>
            </a:fld>
            <a:endParaRPr lang="zh-TW" altLang="en-US"/>
          </a:p>
        </p:txBody>
      </p:sp>
    </p:spTree>
    <p:extLst>
      <p:ext uri="{BB962C8B-B14F-4D97-AF65-F5344CB8AC3E}">
        <p14:creationId xmlns:p14="http://schemas.microsoft.com/office/powerpoint/2010/main" val="34199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E2E5D26C-CF21-4582-8237-6AB3A27BDF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4DD6709A-987C-42BD-ACA7-DD19C648B9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38AC1928-68F0-4EC6-95CD-403F54457C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BE58B1-BAA8-49EB-B6E0-44BF0B87BF05}" type="datetimeFigureOut">
              <a:rPr lang="zh-TW" altLang="en-US" smtClean="0"/>
              <a:t>2023/6/8</a:t>
            </a:fld>
            <a:endParaRPr lang="zh-TW" altLang="en-US"/>
          </a:p>
        </p:txBody>
      </p:sp>
      <p:sp>
        <p:nvSpPr>
          <p:cNvPr id="5" name="頁尾版面配置區 4">
            <a:extLst>
              <a:ext uri="{FF2B5EF4-FFF2-40B4-BE49-F238E27FC236}">
                <a16:creationId xmlns:a16="http://schemas.microsoft.com/office/drawing/2014/main" id="{A5CF00B5-B8C2-4381-A170-7368AECBA0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925B604D-AB61-4980-93FC-E1C1923B62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C9598D-F715-49AA-9918-AE8790C08397}" type="slidenum">
              <a:rPr lang="zh-TW" altLang="en-US" smtClean="0"/>
              <a:t>‹#›</a:t>
            </a:fld>
            <a:endParaRPr lang="zh-TW" altLang="en-US"/>
          </a:p>
        </p:txBody>
      </p:sp>
    </p:spTree>
    <p:extLst>
      <p:ext uri="{BB962C8B-B14F-4D97-AF65-F5344CB8AC3E}">
        <p14:creationId xmlns:p14="http://schemas.microsoft.com/office/powerpoint/2010/main" val="807231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SRDATW/featured" TargetMode="Externa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hyperlink" Target="https://www.youtube.com/watch?v=K9kYwCYpO9M&amp;list=PLFhNbLV04ceWLY6orqC6JOnpG9SU_U_0w"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srda.sinica.edu.tw/datasearch_detail.php?id=3473" TargetMode="Externa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2.png"/><Relationship Id="rId5" Type="http://schemas.openxmlformats.org/officeDocument/2006/relationships/hyperlink" Target="https://doi.org/10.6141/TW-SRDA-C00344-1" TargetMode="External"/><Relationship Id="rId4" Type="http://schemas.openxmlformats.org/officeDocument/2006/relationships/hyperlink" Target="https://github.com/qbiexyz/R-for-NGO/tree/master/data/WVS_w7" TargetMode="Externa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2.xml.rels><?xml version="1.0" encoding="UTF-8" standalone="yes"?>
<Relationships xmlns="http://schemas.openxmlformats.org/package/2006/relationships"><Relationship Id="rId3" Type="http://schemas.openxmlformats.org/officeDocument/2006/relationships/hyperlink" Target="mailto:qbieqbiexyz@gmail.com" TargetMode="Externa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8" Type="http://schemas.openxmlformats.org/officeDocument/2006/relationships/hyperlink" Target="https://eloquentr.datainpoint.com/" TargetMode="External"/><Relationship Id="rId13" Type="http://schemas.openxmlformats.org/officeDocument/2006/relationships/hyperlink" Target="https://uribo.github.io/rpkg_showcase/index.html" TargetMode="External"/><Relationship Id="rId3" Type="http://schemas.openxmlformats.org/officeDocument/2006/relationships/hyperlink" Target="https://sociology.ntpu.edu.tw/index.php/ch/teacher/teacher_more/4" TargetMode="External"/><Relationship Id="rId7" Type="http://schemas.openxmlformats.org/officeDocument/2006/relationships/hyperlink" Target="https://econ.ntpu.edu.tw/teachers/5/22" TargetMode="External"/><Relationship Id="rId12" Type="http://schemas.openxmlformats.org/officeDocument/2006/relationships/hyperlink" Target="https://www.r4epi.com/" TargetMode="External"/><Relationship Id="rId2" Type="http://schemas.openxmlformats.org/officeDocument/2006/relationships/slideLayout" Target="../slideLayouts/slideLayout2.xml"/><Relationship Id="rId16" Type="http://schemas.openxmlformats.org/officeDocument/2006/relationships/hyperlink" Target="https://tidyverse.tidyverse.org/index.html" TargetMode="External"/><Relationship Id="rId1" Type="http://schemas.openxmlformats.org/officeDocument/2006/relationships/tags" Target="../tags/tag5.xml"/><Relationship Id="rId6" Type="http://schemas.openxmlformats.org/officeDocument/2006/relationships/hyperlink" Target="https://tpemartin.github.io/NTPU-R-for-Data-Science-EN/" TargetMode="External"/><Relationship Id="rId11" Type="http://schemas.openxmlformats.org/officeDocument/2006/relationships/hyperlink" Target="https://rforhr.com/" TargetMode="External"/><Relationship Id="rId5" Type="http://schemas.openxmlformats.org/officeDocument/2006/relationships/hyperlink" Target="https://www.cs.nycu.edu.tw/members/detail/yijutseng" TargetMode="External"/><Relationship Id="rId15" Type="http://schemas.openxmlformats.org/officeDocument/2006/relationships/hyperlink" Target="https://r4ds.hadley.nz/" TargetMode="External"/><Relationship Id="rId10" Type="http://schemas.openxmlformats.org/officeDocument/2006/relationships/hyperlink" Target="https://www.uvm.edu/~tdonovan/RforFledglings/#fn1" TargetMode="External"/><Relationship Id="rId4" Type="http://schemas.openxmlformats.org/officeDocument/2006/relationships/hyperlink" Target="https://yijutseng.github.io/DataScienceRBook/index.html" TargetMode="External"/><Relationship Id="rId9" Type="http://schemas.openxmlformats.org/officeDocument/2006/relationships/hyperlink" Target="https://hahow.in/@tonykuoyj" TargetMode="External"/><Relationship Id="rId14" Type="http://schemas.openxmlformats.org/officeDocument/2006/relationships/hyperlink" Target="https://r4ds.had.co.nz/"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rstudio.com/resources/books/" TargetMode="External"/><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hyperlink" Target="https://posit.co/" TargetMode="External"/><Relationship Id="rId5" Type="http://schemas.openxmlformats.org/officeDocument/2006/relationships/hyperlink" Target="https://rpubs.com/" TargetMode="External"/><Relationship Id="rId4" Type="http://schemas.openxmlformats.org/officeDocument/2006/relationships/hyperlink" Target="https://posit.co/resources/cheatsheets/" TargetMode="Externa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8" Type="http://schemas.openxmlformats.org/officeDocument/2006/relationships/hyperlink" Target="https://dep.mohw.gov.tw/dos/mp-113.html" TargetMode="External"/><Relationship Id="rId3" Type="http://schemas.openxmlformats.org/officeDocument/2006/relationships/hyperlink" Target="https://data.gov.tw/" TargetMode="External"/><Relationship Id="rId7" Type="http://schemas.openxmlformats.org/officeDocument/2006/relationships/hyperlink" Target="https://depart.moe.edu.tw/ED4500/Default.aspx" TargetMode="External"/><Relationship Id="rId12" Type="http://schemas.openxmlformats.org/officeDocument/2006/relationships/hyperlink" Target="https://www.finereport.com/tw/data-analysis/freedata.html" TargetMode="External"/><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hyperlink" Target="https://www.stat.gov.tw/Default.aspx" TargetMode="External"/><Relationship Id="rId11" Type="http://schemas.openxmlformats.org/officeDocument/2006/relationships/hyperlink" Target="https://opendatainception.io/" TargetMode="External"/><Relationship Id="rId5" Type="http://schemas.openxmlformats.org/officeDocument/2006/relationships/hyperlink" Target="https://segis.moi.gov.tw/STAT/Web/Portal/STAT_PortalHome.aspx" TargetMode="External"/><Relationship Id="rId10" Type="http://schemas.openxmlformats.org/officeDocument/2006/relationships/hyperlink" Target="https://pride.stpi.narl.org.tw/index" TargetMode="External"/><Relationship Id="rId4" Type="http://schemas.openxmlformats.org/officeDocument/2006/relationships/hyperlink" Target="https://data.taipei/" TargetMode="External"/><Relationship Id="rId9" Type="http://schemas.openxmlformats.org/officeDocument/2006/relationships/hyperlink" Target="https://www.npa.gov.tw/ch/app/folder/589"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srda.sinica.edu.tw/index.php" TargetMode="Externa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5BE13EE-2063-4F31-80D3-2D74E35A6831}"/>
              </a:ext>
            </a:extLst>
          </p:cNvPr>
          <p:cNvSpPr>
            <a:spLocks noGrp="1"/>
          </p:cNvSpPr>
          <p:nvPr>
            <p:ph type="ctrTitle"/>
          </p:nvPr>
        </p:nvSpPr>
        <p:spPr>
          <a:xfrm>
            <a:off x="1524000" y="2235200"/>
            <a:ext cx="9144000" cy="2387600"/>
          </a:xfrm>
        </p:spPr>
        <p:txBody>
          <a:bodyPr>
            <a:normAutofit fontScale="90000"/>
          </a:bodyPr>
          <a:lstStyle/>
          <a:p>
            <a:r>
              <a:rPr lang="en-US" altLang="zh-TW" b="1" dirty="0"/>
              <a:t>R for NGO</a:t>
            </a:r>
            <a:br>
              <a:rPr lang="en-US" altLang="zh-TW" b="1" dirty="0"/>
            </a:br>
            <a:r>
              <a:rPr lang="zh-TW" altLang="en-US" i="1" dirty="0"/>
              <a:t>台北大學社會所</a:t>
            </a:r>
            <a:r>
              <a:rPr lang="en-US" altLang="zh-TW" i="1" dirty="0"/>
              <a:t>_</a:t>
            </a:r>
            <a:r>
              <a:rPr lang="zh-TW" altLang="en-US" i="1" dirty="0"/>
              <a:t>吳永健</a:t>
            </a:r>
            <a:br>
              <a:rPr lang="zh-TW" altLang="en-US" dirty="0"/>
            </a:br>
            <a:r>
              <a:rPr lang="en-US" altLang="zh-TW" i="1" dirty="0"/>
              <a:t>2023-06-08</a:t>
            </a:r>
            <a:br>
              <a:rPr lang="zh-TW" altLang="en-US" dirty="0"/>
            </a:br>
            <a:endParaRPr lang="zh-TW" altLang="en-US" dirty="0"/>
          </a:p>
        </p:txBody>
      </p:sp>
    </p:spTree>
    <p:custDataLst>
      <p:tags r:id="rId1"/>
    </p:custDataLst>
    <p:extLst>
      <p:ext uri="{BB962C8B-B14F-4D97-AF65-F5344CB8AC3E}">
        <p14:creationId xmlns:p14="http://schemas.microsoft.com/office/powerpoint/2010/main" val="4118651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532846C-6EAD-4C2D-A3AF-27589CDCD102}"/>
              </a:ext>
            </a:extLst>
          </p:cNvPr>
          <p:cNvSpPr>
            <a:spLocks noGrp="1"/>
          </p:cNvSpPr>
          <p:nvPr>
            <p:ph type="title"/>
          </p:nvPr>
        </p:nvSpPr>
        <p:spPr/>
        <p:txBody>
          <a:bodyPr/>
          <a:lstStyle/>
          <a:p>
            <a:r>
              <a:rPr lang="en-US" altLang="zh-TW" dirty="0"/>
              <a:t>SRDA</a:t>
            </a:r>
            <a:endParaRPr lang="zh-TW" altLang="en-US" dirty="0"/>
          </a:p>
        </p:txBody>
      </p:sp>
      <p:sp>
        <p:nvSpPr>
          <p:cNvPr id="3" name="內容版面配置區 2">
            <a:extLst>
              <a:ext uri="{FF2B5EF4-FFF2-40B4-BE49-F238E27FC236}">
                <a16:creationId xmlns:a16="http://schemas.microsoft.com/office/drawing/2014/main" id="{6E520182-50E9-428D-B257-09D87BF113CF}"/>
              </a:ext>
            </a:extLst>
          </p:cNvPr>
          <p:cNvSpPr>
            <a:spLocks noGrp="1"/>
          </p:cNvSpPr>
          <p:nvPr>
            <p:ph idx="1"/>
          </p:nvPr>
        </p:nvSpPr>
        <p:spPr/>
        <p:txBody>
          <a:bodyPr/>
          <a:lstStyle/>
          <a:p>
            <a:pPr marL="0" indent="0">
              <a:buNone/>
            </a:pPr>
            <a:r>
              <a:rPr lang="zh-TW" altLang="en-US" dirty="0"/>
              <a:t>若需要下載資料需要先加入會員，一般而言若不具有學術身分，也可以加入網路會員</a:t>
            </a:r>
            <a:r>
              <a:rPr lang="en-US" altLang="zh-TW" dirty="0"/>
              <a:t>/</a:t>
            </a:r>
          </a:p>
          <a:p>
            <a:pPr marL="0" indent="0">
              <a:buNone/>
            </a:pPr>
            <a:r>
              <a:rPr lang="zh-TW" altLang="en-US" dirty="0"/>
              <a:t>在</a:t>
            </a:r>
            <a:r>
              <a:rPr lang="en-US" altLang="zh-TW" dirty="0" err="1"/>
              <a:t>youtube</a:t>
            </a:r>
            <a:r>
              <a:rPr lang="zh-TW" altLang="en-US" dirty="0"/>
              <a:t>上也有</a:t>
            </a:r>
            <a:r>
              <a:rPr lang="en-US" altLang="zh-TW" dirty="0">
                <a:hlinkClick r:id="rId3"/>
              </a:rPr>
              <a:t>SRDA</a:t>
            </a:r>
            <a:r>
              <a:rPr lang="zh-TW" altLang="en-US" dirty="0">
                <a:hlinkClick r:id="rId3"/>
              </a:rPr>
              <a:t>頻道</a:t>
            </a:r>
            <a:r>
              <a:rPr lang="zh-TW" altLang="en-US" dirty="0"/>
              <a:t>與一系列</a:t>
            </a:r>
            <a:r>
              <a:rPr lang="zh-TW" altLang="en-US" dirty="0">
                <a:hlinkClick r:id="rId4"/>
              </a:rPr>
              <a:t>使用教學</a:t>
            </a:r>
            <a:r>
              <a:rPr lang="zh-TW" altLang="en-US" dirty="0"/>
              <a:t>，若有需要可自行觀看</a:t>
            </a:r>
          </a:p>
          <a:p>
            <a:pPr marL="0" indent="0">
              <a:buNone/>
            </a:pPr>
            <a:r>
              <a:rPr lang="zh-TW" altLang="en-US" dirty="0"/>
              <a:t>調查型資料的資源也非常豐富，</a:t>
            </a:r>
            <a:r>
              <a:rPr lang="en-US" altLang="zh-TW" dirty="0"/>
              <a:t>SRDA</a:t>
            </a:r>
            <a:r>
              <a:rPr lang="zh-TW" altLang="en-US" dirty="0"/>
              <a:t>也只是整理出部份台灣的調查資料，另外一些可能是放在該調查官網需自行下載，或是跨國型資料、國外的調查資料，有些可能須申請，有些是公開的，大多數都有問卷可以先查看是否有想要分析的題目再決定是否使用該資料，若有需要可以依需求自行搜索並下載</a:t>
            </a:r>
          </a:p>
        </p:txBody>
      </p:sp>
    </p:spTree>
    <p:custDataLst>
      <p:tags r:id="rId1"/>
    </p:custDataLst>
    <p:extLst>
      <p:ext uri="{BB962C8B-B14F-4D97-AF65-F5344CB8AC3E}">
        <p14:creationId xmlns:p14="http://schemas.microsoft.com/office/powerpoint/2010/main" val="1770006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26C5078-0D18-4AFB-BB71-A4CA13A45A4B}"/>
              </a:ext>
            </a:extLst>
          </p:cNvPr>
          <p:cNvSpPr>
            <a:spLocks noGrp="1"/>
          </p:cNvSpPr>
          <p:nvPr>
            <p:ph type="title"/>
          </p:nvPr>
        </p:nvSpPr>
        <p:spPr/>
        <p:txBody>
          <a:bodyPr/>
          <a:lstStyle/>
          <a:p>
            <a:r>
              <a:rPr lang="zh-TW" altLang="en-US" b="1" dirty="0"/>
              <a:t>講義使用資料</a:t>
            </a:r>
            <a:endParaRPr lang="zh-TW" altLang="en-US" dirty="0"/>
          </a:p>
        </p:txBody>
      </p:sp>
      <p:sp>
        <p:nvSpPr>
          <p:cNvPr id="3" name="內容版面配置區 2">
            <a:extLst>
              <a:ext uri="{FF2B5EF4-FFF2-40B4-BE49-F238E27FC236}">
                <a16:creationId xmlns:a16="http://schemas.microsoft.com/office/drawing/2014/main" id="{03D87E85-859C-4A5D-9EFD-0F1D1DBFEDE4}"/>
              </a:ext>
            </a:extLst>
          </p:cNvPr>
          <p:cNvSpPr>
            <a:spLocks noGrp="1"/>
          </p:cNvSpPr>
          <p:nvPr>
            <p:ph idx="1"/>
          </p:nvPr>
        </p:nvSpPr>
        <p:spPr>
          <a:xfrm>
            <a:off x="838200" y="1825624"/>
            <a:ext cx="5876365" cy="4467599"/>
          </a:xfrm>
        </p:spPr>
        <p:txBody>
          <a:bodyPr>
            <a:normAutofit/>
          </a:bodyPr>
          <a:lstStyle/>
          <a:p>
            <a:pPr marL="0" indent="0">
              <a:buNone/>
            </a:pPr>
            <a:r>
              <a:rPr lang="zh-TW" altLang="en-US" dirty="0"/>
              <a:t>講義後續範例會使用</a:t>
            </a:r>
            <a:r>
              <a:rPr lang="zh-TW" altLang="en-US" dirty="0">
                <a:hlinkClick r:id="rId3"/>
              </a:rPr>
              <a:t>世界價值觀第七波的台灣調查</a:t>
            </a:r>
            <a:r>
              <a:rPr lang="zh-TW" altLang="en-US" dirty="0"/>
              <a:t>，資料可在</a:t>
            </a:r>
            <a:r>
              <a:rPr lang="en-US" altLang="zh-TW" dirty="0"/>
              <a:t>SRDA</a:t>
            </a:r>
            <a:r>
              <a:rPr lang="zh-TW" altLang="en-US" dirty="0"/>
              <a:t>上下載取得，或是在</a:t>
            </a:r>
            <a:r>
              <a:rPr lang="zh-TW" altLang="en-US" dirty="0">
                <a:hlinkClick r:id="rId4"/>
              </a:rPr>
              <a:t>此連結</a:t>
            </a:r>
            <a:r>
              <a:rPr lang="zh-TW" altLang="en-US" dirty="0"/>
              <a:t>下載使用</a:t>
            </a:r>
            <a:endParaRPr lang="en-US" altLang="zh-TW" dirty="0"/>
          </a:p>
          <a:p>
            <a:pPr marL="0" indent="0">
              <a:buNone/>
            </a:pPr>
            <a:r>
              <a:rPr lang="zh-TW" altLang="en-US" dirty="0"/>
              <a:t>參考</a:t>
            </a:r>
            <a:r>
              <a:rPr lang="en-US" altLang="zh-TW" dirty="0"/>
              <a:t>:</a:t>
            </a:r>
            <a:r>
              <a:rPr lang="zh-TW" altLang="en-US" dirty="0"/>
              <a:t>蔡明璋、陳志柔</a:t>
            </a:r>
            <a:r>
              <a:rPr lang="en-US" altLang="zh-TW" dirty="0"/>
              <a:t>(2023)</a:t>
            </a:r>
            <a:r>
              <a:rPr lang="zh-TW" altLang="en-US" dirty="0"/>
              <a:t>。物質主義、後物質主義與新政治：世界價值觀第七波的台灣調查與亞洲國家的比較</a:t>
            </a:r>
            <a:r>
              <a:rPr lang="en-US" altLang="zh-TW" dirty="0"/>
              <a:t>(C00344)【</a:t>
            </a:r>
            <a:r>
              <a:rPr lang="zh-TW" altLang="en-US" dirty="0"/>
              <a:t>原始數據</a:t>
            </a:r>
            <a:r>
              <a:rPr lang="en-US" altLang="zh-TW" dirty="0"/>
              <a:t>】</a:t>
            </a:r>
            <a:r>
              <a:rPr lang="zh-TW" altLang="en-US" dirty="0"/>
              <a:t>取自中央研究院人文社會科學研究中心調查研究專題中心學術調查研究資料庫。</a:t>
            </a:r>
            <a:r>
              <a:rPr lang="en-US" altLang="zh-TW" dirty="0">
                <a:hlinkClick r:id="rId5"/>
              </a:rPr>
              <a:t>https://doi.org/10.6141/TW-SRDA-C00344-1</a:t>
            </a:r>
            <a:endParaRPr lang="zh-TW" altLang="en-US" dirty="0"/>
          </a:p>
        </p:txBody>
      </p:sp>
      <p:pic>
        <p:nvPicPr>
          <p:cNvPr id="4" name="圖片 3">
            <a:extLst>
              <a:ext uri="{FF2B5EF4-FFF2-40B4-BE49-F238E27FC236}">
                <a16:creationId xmlns:a16="http://schemas.microsoft.com/office/drawing/2014/main" id="{717FFA24-1D7C-403F-8A7F-3BE9181E585B}"/>
              </a:ext>
            </a:extLst>
          </p:cNvPr>
          <p:cNvPicPr>
            <a:picLocks noChangeAspect="1"/>
          </p:cNvPicPr>
          <p:nvPr/>
        </p:nvPicPr>
        <p:blipFill>
          <a:blip r:embed="rId6"/>
          <a:stretch>
            <a:fillRect/>
          </a:stretch>
        </p:blipFill>
        <p:spPr>
          <a:xfrm>
            <a:off x="6888359" y="1602254"/>
            <a:ext cx="5303641" cy="4467599"/>
          </a:xfrm>
          <a:prstGeom prst="rect">
            <a:avLst/>
          </a:prstGeom>
        </p:spPr>
      </p:pic>
    </p:spTree>
    <p:custDataLst>
      <p:tags r:id="rId1"/>
    </p:custDataLst>
    <p:extLst>
      <p:ext uri="{BB962C8B-B14F-4D97-AF65-F5344CB8AC3E}">
        <p14:creationId xmlns:p14="http://schemas.microsoft.com/office/powerpoint/2010/main" val="795059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436D922-37B2-485B-90F7-4FA1BF2A1343}"/>
              </a:ext>
            </a:extLst>
          </p:cNvPr>
          <p:cNvSpPr>
            <a:spLocks noGrp="1"/>
          </p:cNvSpPr>
          <p:nvPr>
            <p:ph type="title"/>
          </p:nvPr>
        </p:nvSpPr>
        <p:spPr/>
        <p:txBody>
          <a:bodyPr/>
          <a:lstStyle/>
          <a:p>
            <a:r>
              <a:rPr lang="zh-TW" altLang="en-US" b="1" dirty="0"/>
              <a:t>大綱</a:t>
            </a:r>
            <a:r>
              <a:rPr lang="en-US" altLang="zh-TW" b="1" dirty="0"/>
              <a:t>(</a:t>
            </a:r>
            <a:r>
              <a:rPr lang="zh-TW" altLang="en-US" b="1" dirty="0"/>
              <a:t>教材主題</a:t>
            </a:r>
            <a:r>
              <a:rPr lang="en-US" altLang="zh-TW" b="1" dirty="0"/>
              <a:t>)</a:t>
            </a:r>
            <a:endParaRPr lang="zh-TW" altLang="en-US" dirty="0"/>
          </a:p>
        </p:txBody>
      </p:sp>
      <p:sp>
        <p:nvSpPr>
          <p:cNvPr id="3" name="內容版面配置區 2">
            <a:extLst>
              <a:ext uri="{FF2B5EF4-FFF2-40B4-BE49-F238E27FC236}">
                <a16:creationId xmlns:a16="http://schemas.microsoft.com/office/drawing/2014/main" id="{135A8F92-AFF4-48F3-95F5-CCECA5EE2B86}"/>
              </a:ext>
            </a:extLst>
          </p:cNvPr>
          <p:cNvSpPr>
            <a:spLocks noGrp="1"/>
          </p:cNvSpPr>
          <p:nvPr>
            <p:ph idx="1"/>
          </p:nvPr>
        </p:nvSpPr>
        <p:spPr>
          <a:xfrm>
            <a:off x="183776" y="1749798"/>
            <a:ext cx="3464859" cy="4166908"/>
          </a:xfrm>
        </p:spPr>
        <p:txBody>
          <a:bodyPr>
            <a:normAutofit lnSpcReduction="10000"/>
          </a:bodyPr>
          <a:lstStyle/>
          <a:p>
            <a:pPr marL="0" indent="0">
              <a:buNone/>
            </a:pPr>
            <a:r>
              <a:rPr lang="zh-TW" altLang="en-US" sz="1800" dirty="0"/>
              <a:t>基礎篇</a:t>
            </a:r>
            <a:r>
              <a:rPr lang="en-US" altLang="zh-TW" sz="1800" dirty="0"/>
              <a:t>_R</a:t>
            </a:r>
            <a:r>
              <a:rPr lang="zh-TW" altLang="en-US" sz="1800" dirty="0"/>
              <a:t>的介面與</a:t>
            </a:r>
            <a:r>
              <a:rPr lang="en-US" altLang="zh-TW" sz="1800" dirty="0"/>
              <a:t>R studio</a:t>
            </a:r>
            <a:r>
              <a:rPr lang="zh-TW" altLang="en-US" sz="1800" dirty="0"/>
              <a:t>的介紹</a:t>
            </a:r>
          </a:p>
          <a:p>
            <a:r>
              <a:rPr lang="zh-TW" altLang="en-US" sz="1800" dirty="0"/>
              <a:t>什麼是</a:t>
            </a:r>
            <a:r>
              <a:rPr lang="en-US" altLang="zh-TW" sz="1800" dirty="0"/>
              <a:t>R </a:t>
            </a:r>
            <a:r>
              <a:rPr lang="zh-TW" altLang="en-US" sz="1800" dirty="0"/>
              <a:t>和 </a:t>
            </a:r>
            <a:r>
              <a:rPr lang="en-US" altLang="zh-TW" sz="1800" dirty="0" err="1"/>
              <a:t>Rstudio</a:t>
            </a:r>
            <a:endParaRPr lang="en-US" altLang="zh-TW" sz="1800" dirty="0"/>
          </a:p>
          <a:p>
            <a:r>
              <a:rPr lang="zh-TW" altLang="en-US" sz="1800" dirty="0"/>
              <a:t>下載</a:t>
            </a:r>
            <a:r>
              <a:rPr lang="en-US" altLang="zh-TW" sz="1800" dirty="0"/>
              <a:t>R </a:t>
            </a:r>
            <a:r>
              <a:rPr lang="zh-TW" altLang="en-US" sz="1800" dirty="0"/>
              <a:t>和 </a:t>
            </a:r>
            <a:r>
              <a:rPr lang="en-US" altLang="zh-TW" sz="1800" dirty="0" err="1"/>
              <a:t>Rstudio</a:t>
            </a:r>
            <a:endParaRPr lang="en-US" altLang="zh-TW" sz="1800" dirty="0"/>
          </a:p>
          <a:p>
            <a:r>
              <a:rPr lang="en-US" altLang="zh-TW" sz="1800" dirty="0" err="1"/>
              <a:t>Rstudio</a:t>
            </a:r>
            <a:r>
              <a:rPr lang="zh-TW" altLang="en-US" sz="1800" dirty="0"/>
              <a:t>介面與初步設定</a:t>
            </a:r>
          </a:p>
          <a:p>
            <a:r>
              <a:rPr lang="zh-TW" altLang="en-US" sz="1800" dirty="0"/>
              <a:t>安裝套件和</a:t>
            </a:r>
            <a:r>
              <a:rPr lang="en-US" altLang="zh-TW" sz="1800" dirty="0"/>
              <a:t>help</a:t>
            </a:r>
          </a:p>
          <a:p>
            <a:r>
              <a:rPr lang="zh-TW" altLang="en-US" sz="1800" dirty="0"/>
              <a:t>錯誤訊息</a:t>
            </a:r>
          </a:p>
          <a:p>
            <a:pPr marL="0" indent="0">
              <a:buNone/>
            </a:pPr>
            <a:r>
              <a:rPr lang="zh-TW" altLang="en-US" sz="1800" dirty="0"/>
              <a:t>基礎篇</a:t>
            </a:r>
            <a:r>
              <a:rPr lang="en-US" altLang="zh-TW" sz="1800" dirty="0"/>
              <a:t>_R</a:t>
            </a:r>
            <a:r>
              <a:rPr lang="zh-TW" altLang="en-US" sz="1800" dirty="0"/>
              <a:t>語言的基礎概念</a:t>
            </a:r>
          </a:p>
          <a:p>
            <a:r>
              <a:rPr lang="zh-TW" altLang="en-US" sz="1800" dirty="0"/>
              <a:t>指派與命名</a:t>
            </a:r>
          </a:p>
          <a:p>
            <a:r>
              <a:rPr lang="zh-TW" altLang="en-US" sz="1800" dirty="0"/>
              <a:t>基本運算</a:t>
            </a:r>
          </a:p>
          <a:p>
            <a:r>
              <a:rPr lang="zh-TW" altLang="en-US" sz="1800" dirty="0"/>
              <a:t>資料型態</a:t>
            </a:r>
          </a:p>
          <a:p>
            <a:r>
              <a:rPr lang="zh-TW" altLang="en-US" sz="1800" dirty="0"/>
              <a:t>資料結構</a:t>
            </a:r>
          </a:p>
          <a:p>
            <a:r>
              <a:rPr lang="zh-TW" altLang="en-US" sz="1800" dirty="0"/>
              <a:t>簡單條件判斷式</a:t>
            </a:r>
          </a:p>
          <a:p>
            <a:pPr marL="0" indent="0">
              <a:buNone/>
            </a:pPr>
            <a:endParaRPr lang="zh-TW" altLang="en-US" sz="1800" dirty="0"/>
          </a:p>
        </p:txBody>
      </p:sp>
      <p:sp>
        <p:nvSpPr>
          <p:cNvPr id="4" name="內容版面配置區 2">
            <a:extLst>
              <a:ext uri="{FF2B5EF4-FFF2-40B4-BE49-F238E27FC236}">
                <a16:creationId xmlns:a16="http://schemas.microsoft.com/office/drawing/2014/main" id="{38EBE612-8F90-497E-941F-77D2BD286D7B}"/>
              </a:ext>
            </a:extLst>
          </p:cNvPr>
          <p:cNvSpPr txBox="1">
            <a:spLocks/>
          </p:cNvSpPr>
          <p:nvPr/>
        </p:nvSpPr>
        <p:spPr>
          <a:xfrm>
            <a:off x="3760697" y="1769408"/>
            <a:ext cx="4195481" cy="42565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1800" dirty="0"/>
              <a:t>進階篇</a:t>
            </a:r>
            <a:r>
              <a:rPr lang="en-US" altLang="zh-TW" sz="1800" dirty="0"/>
              <a:t>_</a:t>
            </a:r>
            <a:r>
              <a:rPr lang="zh-TW" altLang="en-US" sz="1800" dirty="0"/>
              <a:t>選取、新增、替換與刪除元素</a:t>
            </a:r>
          </a:p>
          <a:p>
            <a:r>
              <a:rPr lang="zh-TW" altLang="en-US" sz="1800" dirty="0"/>
              <a:t>選取</a:t>
            </a:r>
          </a:p>
          <a:p>
            <a:r>
              <a:rPr lang="zh-TW" altLang="en-US" sz="1800" dirty="0"/>
              <a:t>新增</a:t>
            </a:r>
          </a:p>
          <a:p>
            <a:r>
              <a:rPr lang="zh-TW" altLang="en-US" sz="1800" dirty="0"/>
              <a:t>替換</a:t>
            </a:r>
          </a:p>
          <a:p>
            <a:r>
              <a:rPr lang="zh-TW" altLang="en-US" sz="1800" dirty="0"/>
              <a:t>刪除</a:t>
            </a:r>
          </a:p>
          <a:p>
            <a:pPr marL="0" indent="0">
              <a:buNone/>
            </a:pPr>
            <a:r>
              <a:rPr lang="zh-TW" altLang="en-US" sz="1800" dirty="0"/>
              <a:t>進階篇</a:t>
            </a:r>
            <a:r>
              <a:rPr lang="en-US" altLang="zh-TW" sz="1800" dirty="0"/>
              <a:t>_</a:t>
            </a:r>
            <a:r>
              <a:rPr lang="zh-TW" altLang="en-US" sz="1800" dirty="0"/>
              <a:t>資料讀取、匯出、合併與瀏覽</a:t>
            </a:r>
          </a:p>
          <a:p>
            <a:r>
              <a:rPr lang="zh-TW" altLang="en-US" sz="1800" dirty="0"/>
              <a:t>設定工作路徑</a:t>
            </a:r>
          </a:p>
          <a:p>
            <a:r>
              <a:rPr lang="zh-TW" altLang="en-US" sz="1800" dirty="0"/>
              <a:t>讀取資料</a:t>
            </a:r>
          </a:p>
          <a:p>
            <a:r>
              <a:rPr lang="zh-TW" altLang="en-US" sz="1800" dirty="0"/>
              <a:t>匯出檔案</a:t>
            </a:r>
          </a:p>
          <a:p>
            <a:r>
              <a:rPr lang="zh-TW" altLang="en-US" sz="1800" dirty="0"/>
              <a:t>簡單資料合併</a:t>
            </a:r>
          </a:p>
          <a:p>
            <a:r>
              <a:rPr lang="zh-TW" altLang="en-US" sz="1800" dirty="0"/>
              <a:t>資料瀏覽</a:t>
            </a:r>
          </a:p>
        </p:txBody>
      </p:sp>
      <p:sp>
        <p:nvSpPr>
          <p:cNvPr id="5" name="內容版面配置區 2">
            <a:extLst>
              <a:ext uri="{FF2B5EF4-FFF2-40B4-BE49-F238E27FC236}">
                <a16:creationId xmlns:a16="http://schemas.microsoft.com/office/drawing/2014/main" id="{80DAE20E-153F-45B7-9FD2-76B93103B545}"/>
              </a:ext>
            </a:extLst>
          </p:cNvPr>
          <p:cNvSpPr txBox="1">
            <a:spLocks/>
          </p:cNvSpPr>
          <p:nvPr/>
        </p:nvSpPr>
        <p:spPr>
          <a:xfrm>
            <a:off x="7875497" y="1769408"/>
            <a:ext cx="4195481" cy="42565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1800" dirty="0"/>
              <a:t>應用篇</a:t>
            </a:r>
            <a:r>
              <a:rPr lang="en-US" altLang="zh-TW" sz="1800" dirty="0"/>
              <a:t>_</a:t>
            </a:r>
            <a:r>
              <a:rPr lang="zh-TW" altLang="en-US" sz="1800" dirty="0"/>
              <a:t>實作簡單資料清理</a:t>
            </a:r>
          </a:p>
          <a:p>
            <a:r>
              <a:rPr lang="zh-TW" altLang="en-US" sz="1800" dirty="0"/>
              <a:t>前置準備念</a:t>
            </a:r>
          </a:p>
          <a:p>
            <a:r>
              <a:rPr lang="zh-TW" altLang="en-US" sz="1800" dirty="0"/>
              <a:t>資料檢誤</a:t>
            </a:r>
          </a:p>
          <a:p>
            <a:r>
              <a:rPr lang="zh-TW" altLang="en-US" sz="1800" dirty="0"/>
              <a:t>設定不合理值</a:t>
            </a:r>
          </a:p>
          <a:p>
            <a:r>
              <a:rPr lang="zh-TW" altLang="en-US" sz="1800" dirty="0"/>
              <a:t>新建</a:t>
            </a:r>
            <a:r>
              <a:rPr lang="en-US" altLang="zh-TW" sz="1800" dirty="0"/>
              <a:t>/</a:t>
            </a:r>
            <a:r>
              <a:rPr lang="zh-TW" altLang="en-US" sz="1800" dirty="0"/>
              <a:t>修改</a:t>
            </a:r>
            <a:r>
              <a:rPr lang="en-US" altLang="zh-TW" sz="1800" dirty="0"/>
              <a:t>/</a:t>
            </a:r>
            <a:r>
              <a:rPr lang="zh-TW" altLang="en-US" sz="1800" dirty="0"/>
              <a:t>轉換變項</a:t>
            </a:r>
          </a:p>
          <a:p>
            <a:r>
              <a:rPr lang="zh-TW" altLang="en-US" sz="1800" dirty="0"/>
              <a:t>其他</a:t>
            </a:r>
          </a:p>
          <a:p>
            <a:pPr marL="0" indent="0">
              <a:buNone/>
            </a:pPr>
            <a:r>
              <a:rPr lang="zh-TW" altLang="en-US" sz="1800" dirty="0"/>
              <a:t>應用篇</a:t>
            </a:r>
            <a:r>
              <a:rPr lang="en-US" altLang="zh-TW" sz="1800" dirty="0"/>
              <a:t>_</a:t>
            </a:r>
            <a:r>
              <a:rPr lang="zh-TW" altLang="en-US" sz="1800" dirty="0"/>
              <a:t>簡單探索性分析與資料視覺化</a:t>
            </a:r>
          </a:p>
          <a:p>
            <a:r>
              <a:rPr lang="en-US" altLang="zh-TW" sz="1800" dirty="0"/>
              <a:t>summary….</a:t>
            </a:r>
          </a:p>
          <a:p>
            <a:r>
              <a:rPr lang="en-US" altLang="zh-TW" sz="1800" dirty="0"/>
              <a:t>123</a:t>
            </a:r>
          </a:p>
          <a:p>
            <a:r>
              <a:rPr lang="en-US" altLang="zh-TW" sz="1800" dirty="0"/>
              <a:t>ggplot2</a:t>
            </a:r>
          </a:p>
        </p:txBody>
      </p:sp>
    </p:spTree>
    <p:custDataLst>
      <p:tags r:id="rId1"/>
    </p:custDataLst>
    <p:extLst>
      <p:ext uri="{BB962C8B-B14F-4D97-AF65-F5344CB8AC3E}">
        <p14:creationId xmlns:p14="http://schemas.microsoft.com/office/powerpoint/2010/main" val="1970975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D52AA55-2D4E-4D32-A3AF-A0610344C503}"/>
              </a:ext>
            </a:extLst>
          </p:cNvPr>
          <p:cNvSpPr>
            <a:spLocks noGrp="1"/>
          </p:cNvSpPr>
          <p:nvPr>
            <p:ph type="title"/>
          </p:nvPr>
        </p:nvSpPr>
        <p:spPr/>
        <p:txBody>
          <a:bodyPr/>
          <a:lstStyle/>
          <a:p>
            <a:r>
              <a:rPr lang="zh-TW" altLang="en-US" b="1" dirty="0"/>
              <a:t>前言</a:t>
            </a:r>
            <a:r>
              <a:rPr lang="en-US" altLang="zh-TW" b="1" dirty="0"/>
              <a:t>_</a:t>
            </a:r>
            <a:r>
              <a:rPr lang="zh-TW" altLang="en-US" b="1" dirty="0"/>
              <a:t>關於本講義</a:t>
            </a:r>
            <a:endParaRPr lang="zh-TW" altLang="en-US" dirty="0"/>
          </a:p>
        </p:txBody>
      </p:sp>
      <p:sp>
        <p:nvSpPr>
          <p:cNvPr id="3" name="內容版面配置區 2">
            <a:extLst>
              <a:ext uri="{FF2B5EF4-FFF2-40B4-BE49-F238E27FC236}">
                <a16:creationId xmlns:a16="http://schemas.microsoft.com/office/drawing/2014/main" id="{B8C2F64E-A1CE-4156-A5E4-515EB25FAA1B}"/>
              </a:ext>
            </a:extLst>
          </p:cNvPr>
          <p:cNvSpPr>
            <a:spLocks noGrp="1"/>
          </p:cNvSpPr>
          <p:nvPr>
            <p:ph idx="1"/>
          </p:nvPr>
        </p:nvSpPr>
        <p:spPr/>
        <p:txBody>
          <a:bodyPr>
            <a:normAutofit/>
          </a:bodyPr>
          <a:lstStyle/>
          <a:p>
            <a:pPr marL="0" indent="0">
              <a:buNone/>
            </a:pPr>
            <a:r>
              <a:rPr lang="zh-TW" altLang="en-US" sz="2400" dirty="0"/>
              <a:t>講義的資料若有錯誤，再麻煩寄信告知修改 </a:t>
            </a:r>
            <a:r>
              <a:rPr lang="en-US" altLang="zh-TW" sz="2400" dirty="0"/>
              <a:t>email: </a:t>
            </a:r>
            <a:r>
              <a:rPr lang="en-US" altLang="zh-TW" sz="2400" dirty="0">
                <a:hlinkClick r:id="rId3"/>
              </a:rPr>
              <a:t>qbieqbiexyz@gmail.com</a:t>
            </a:r>
            <a:endParaRPr lang="zh-TW" altLang="en-US" sz="2400" dirty="0"/>
          </a:p>
          <a:p>
            <a:pPr marL="0" indent="0">
              <a:buNone/>
            </a:pPr>
            <a:r>
              <a:rPr lang="zh-TW" altLang="en-US" sz="2400" dirty="0"/>
              <a:t>這份講義是希望讓原本沒有程式與或統計基礎的人，能夠在短時間初步了解</a:t>
            </a:r>
            <a:r>
              <a:rPr lang="en-US" altLang="zh-TW" sz="2400" dirty="0"/>
              <a:t>R</a:t>
            </a:r>
            <a:r>
              <a:rPr lang="zh-TW" altLang="en-US" sz="2400" dirty="0"/>
              <a:t>語言的</a:t>
            </a:r>
            <a:r>
              <a:rPr lang="zh-TW" altLang="en-US" sz="2400" b="1" dirty="0"/>
              <a:t>簡單概念和操作</a:t>
            </a:r>
            <a:r>
              <a:rPr lang="zh-TW" altLang="en-US" sz="2400" dirty="0"/>
              <a:t>，以及能夠</a:t>
            </a:r>
            <a:r>
              <a:rPr lang="zh-TW" altLang="en-US" sz="2400" b="1" dirty="0"/>
              <a:t>進行初步的資料讀取、清理、分析與視覺化</a:t>
            </a:r>
            <a:r>
              <a:rPr lang="zh-TW" altLang="en-US" sz="2400" dirty="0"/>
              <a:t>。</a:t>
            </a:r>
          </a:p>
          <a:p>
            <a:pPr marL="0" indent="0">
              <a:buNone/>
            </a:pPr>
            <a:r>
              <a:rPr lang="zh-TW" altLang="en-US" sz="2400" dirty="0"/>
              <a:t>由於是初步介紹的入門講義，因此會簡單介紹一下</a:t>
            </a:r>
            <a:r>
              <a:rPr lang="en-US" altLang="zh-TW" sz="2400" dirty="0"/>
              <a:t>R</a:t>
            </a:r>
            <a:r>
              <a:rPr lang="zh-TW" altLang="en-US" sz="2400" dirty="0"/>
              <a:t>的基礎概念，但部分過於涉及程式設計的部分會稍微略過，重點會放在</a:t>
            </a:r>
            <a:r>
              <a:rPr lang="zh-TW" altLang="en-US" sz="2400" b="1" dirty="0"/>
              <a:t>如何獲取資料與簡單清理</a:t>
            </a:r>
            <a:r>
              <a:rPr lang="zh-TW" altLang="en-US" sz="2400" dirty="0"/>
              <a:t>以及後續</a:t>
            </a:r>
            <a:r>
              <a:rPr lang="zh-TW" altLang="en-US" sz="2400" b="1" dirty="0"/>
              <a:t>使用資料實作初步統計與視覺化</a:t>
            </a:r>
            <a:r>
              <a:rPr lang="zh-TW" altLang="en-US" sz="2400" dirty="0"/>
              <a:t>部分</a:t>
            </a:r>
          </a:p>
          <a:p>
            <a:pPr marL="0" indent="0">
              <a:buNone/>
            </a:pPr>
            <a:r>
              <a:rPr lang="zh-TW" altLang="en-US" sz="2400" dirty="0"/>
              <a:t>目的是讓讀者能夠輕鬆並短時間知道使用資料的好處，因此在分析或實作上，也不會涉及到深入的統計或視覺化，</a:t>
            </a:r>
          </a:p>
          <a:p>
            <a:pPr marL="0" indent="0">
              <a:buNone/>
            </a:pPr>
            <a:r>
              <a:rPr lang="zh-TW" altLang="en-US" sz="2400" dirty="0"/>
              <a:t>若是在看過這份講義後對進階分析有興趣者，可以到以下參考書籍或資源</a:t>
            </a:r>
            <a:r>
              <a:rPr lang="en-US" altLang="zh-TW" sz="2400" dirty="0"/>
              <a:t>(</a:t>
            </a:r>
            <a:r>
              <a:rPr lang="zh-TW" altLang="en-US" sz="2400" dirty="0"/>
              <a:t>給個連結</a:t>
            </a:r>
            <a:r>
              <a:rPr lang="en-US" altLang="zh-TW" sz="2400" dirty="0"/>
              <a:t>)</a:t>
            </a:r>
            <a:r>
              <a:rPr lang="zh-TW" altLang="en-US" sz="2400" dirty="0"/>
              <a:t>，進一步學習。</a:t>
            </a:r>
          </a:p>
          <a:p>
            <a:endParaRPr lang="zh-TW" altLang="en-US" sz="2400" dirty="0"/>
          </a:p>
        </p:txBody>
      </p:sp>
    </p:spTree>
    <p:custDataLst>
      <p:tags r:id="rId1"/>
    </p:custDataLst>
    <p:extLst>
      <p:ext uri="{BB962C8B-B14F-4D97-AF65-F5344CB8AC3E}">
        <p14:creationId xmlns:p14="http://schemas.microsoft.com/office/powerpoint/2010/main" val="2769161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F41A764-2E95-45CE-845A-4D774EFCA041}"/>
              </a:ext>
            </a:extLst>
          </p:cNvPr>
          <p:cNvSpPr>
            <a:spLocks noGrp="1"/>
          </p:cNvSpPr>
          <p:nvPr>
            <p:ph type="title"/>
          </p:nvPr>
        </p:nvSpPr>
        <p:spPr/>
        <p:txBody>
          <a:bodyPr/>
          <a:lstStyle/>
          <a:p>
            <a:r>
              <a:rPr lang="en-US" altLang="zh-TW" b="1" dirty="0"/>
              <a:t>R</a:t>
            </a:r>
            <a:r>
              <a:rPr lang="zh-TW" altLang="en-US" b="1" dirty="0"/>
              <a:t>語言 應用性</a:t>
            </a:r>
            <a:r>
              <a:rPr lang="en-US" altLang="zh-TW" b="1" dirty="0"/>
              <a:t>: </a:t>
            </a:r>
            <a:r>
              <a:rPr lang="zh-TW" altLang="en-US" b="1" dirty="0"/>
              <a:t>高、難度</a:t>
            </a:r>
            <a:r>
              <a:rPr lang="en-US" altLang="zh-TW" b="1" dirty="0"/>
              <a:t>: </a:t>
            </a:r>
            <a:r>
              <a:rPr lang="zh-TW" altLang="en-US" b="1" dirty="0"/>
              <a:t>中高</a:t>
            </a:r>
            <a:endParaRPr lang="zh-TW" altLang="en-US" dirty="0"/>
          </a:p>
        </p:txBody>
      </p:sp>
      <p:sp>
        <p:nvSpPr>
          <p:cNvPr id="3" name="內容版面配置區 2">
            <a:extLst>
              <a:ext uri="{FF2B5EF4-FFF2-40B4-BE49-F238E27FC236}">
                <a16:creationId xmlns:a16="http://schemas.microsoft.com/office/drawing/2014/main" id="{C842F04B-B2E4-4F4B-82C7-094633F61F9B}"/>
              </a:ext>
            </a:extLst>
          </p:cNvPr>
          <p:cNvSpPr>
            <a:spLocks noGrp="1"/>
          </p:cNvSpPr>
          <p:nvPr>
            <p:ph idx="1"/>
          </p:nvPr>
        </p:nvSpPr>
        <p:spPr>
          <a:xfrm>
            <a:off x="838200" y="1825625"/>
            <a:ext cx="9946341" cy="3221504"/>
          </a:xfrm>
        </p:spPr>
        <p:txBody>
          <a:bodyPr>
            <a:normAutofit/>
          </a:bodyPr>
          <a:lstStyle/>
          <a:p>
            <a:r>
              <a:rPr lang="en-US" altLang="zh-TW" dirty="0"/>
              <a:t>R</a:t>
            </a:r>
            <a:r>
              <a:rPr lang="zh-TW" altLang="en-US" dirty="0"/>
              <a:t>的好處在於</a:t>
            </a:r>
            <a:r>
              <a:rPr lang="zh-TW" altLang="en-US" b="1" dirty="0"/>
              <a:t>免費</a:t>
            </a:r>
            <a:r>
              <a:rPr lang="zh-TW" altLang="en-US" dirty="0"/>
              <a:t>、靈活，且有許多額外的套件輔助分析，若想要做的分析一般的套件沒有支援時，可以自寫函數或程式來處理，另外在</a:t>
            </a:r>
            <a:r>
              <a:rPr lang="zh-TW" altLang="en-US" b="1" dirty="0"/>
              <a:t>統計方法與視覺化</a:t>
            </a:r>
            <a:r>
              <a:rPr lang="zh-TW" altLang="en-US" dirty="0"/>
              <a:t>上面都有很多應用，且網路上有很多自學資源以及論壇解答遇到的問題。</a:t>
            </a:r>
            <a:endParaRPr lang="en-US" altLang="zh-TW" dirty="0"/>
          </a:p>
          <a:p>
            <a:endParaRPr lang="en-US" altLang="zh-TW" dirty="0"/>
          </a:p>
          <a:p>
            <a:r>
              <a:rPr lang="zh-TW" altLang="en-US" dirty="0"/>
              <a:t>缺點在於學習坡度較高、需要學習程式語言，新的外裝套件並沒有通過學術檢證、沒有售後服務。</a:t>
            </a:r>
          </a:p>
        </p:txBody>
      </p:sp>
    </p:spTree>
    <p:custDataLst>
      <p:tags r:id="rId1"/>
    </p:custDataLst>
    <p:extLst>
      <p:ext uri="{BB962C8B-B14F-4D97-AF65-F5344CB8AC3E}">
        <p14:creationId xmlns:p14="http://schemas.microsoft.com/office/powerpoint/2010/main" val="2401467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A76C9E7-8752-40F9-96D2-00B4CF4A8B2D}"/>
              </a:ext>
            </a:extLst>
          </p:cNvPr>
          <p:cNvSpPr>
            <a:spLocks noGrp="1"/>
          </p:cNvSpPr>
          <p:nvPr>
            <p:ph type="title"/>
          </p:nvPr>
        </p:nvSpPr>
        <p:spPr/>
        <p:txBody>
          <a:bodyPr/>
          <a:lstStyle/>
          <a:p>
            <a:r>
              <a:rPr lang="zh-TW" altLang="en-US" b="1" dirty="0"/>
              <a:t>學習目標</a:t>
            </a:r>
            <a:endParaRPr lang="zh-TW" altLang="en-US" dirty="0"/>
          </a:p>
        </p:txBody>
      </p:sp>
      <p:sp>
        <p:nvSpPr>
          <p:cNvPr id="3" name="內容版面配置區 2">
            <a:extLst>
              <a:ext uri="{FF2B5EF4-FFF2-40B4-BE49-F238E27FC236}">
                <a16:creationId xmlns:a16="http://schemas.microsoft.com/office/drawing/2014/main" id="{1DDFBC95-74D9-4E9E-B314-F6F09811C507}"/>
              </a:ext>
            </a:extLst>
          </p:cNvPr>
          <p:cNvSpPr>
            <a:spLocks noGrp="1"/>
          </p:cNvSpPr>
          <p:nvPr>
            <p:ph idx="1"/>
          </p:nvPr>
        </p:nvSpPr>
        <p:spPr/>
        <p:txBody>
          <a:bodyPr/>
          <a:lstStyle/>
          <a:p>
            <a:pPr marL="514350" indent="-514350">
              <a:buFont typeface="+mj-lt"/>
              <a:buAutoNum type="arabicPeriod"/>
            </a:pPr>
            <a:r>
              <a:rPr lang="zh-TW" altLang="en-US" dirty="0"/>
              <a:t>初步認識</a:t>
            </a:r>
            <a:r>
              <a:rPr lang="en-US" altLang="zh-TW" dirty="0"/>
              <a:t>R</a:t>
            </a:r>
            <a:r>
              <a:rPr lang="zh-TW" altLang="en-US" dirty="0"/>
              <a:t>語言與</a:t>
            </a:r>
            <a:r>
              <a:rPr lang="en-US" altLang="zh-TW" dirty="0"/>
              <a:t>R</a:t>
            </a:r>
            <a:r>
              <a:rPr lang="zh-TW" altLang="en-US" dirty="0"/>
              <a:t>語言基礎概念</a:t>
            </a:r>
          </a:p>
          <a:p>
            <a:pPr marL="514350" indent="-514350">
              <a:buFont typeface="+mj-lt"/>
              <a:buAutoNum type="arabicPeriod"/>
            </a:pPr>
            <a:r>
              <a:rPr lang="zh-TW" altLang="en-US" dirty="0"/>
              <a:t>運用</a:t>
            </a:r>
            <a:r>
              <a:rPr lang="en-US" altLang="zh-TW" dirty="0"/>
              <a:t>R</a:t>
            </a:r>
            <a:r>
              <a:rPr lang="zh-TW" altLang="en-US" dirty="0"/>
              <a:t>語言讀取、整理資料</a:t>
            </a:r>
          </a:p>
          <a:p>
            <a:pPr marL="514350" indent="-514350">
              <a:buFont typeface="+mj-lt"/>
              <a:buAutoNum type="arabicPeriod"/>
            </a:pPr>
            <a:r>
              <a:rPr lang="zh-TW" altLang="en-US" dirty="0"/>
              <a:t>運用</a:t>
            </a:r>
            <a:r>
              <a:rPr lang="en-US" altLang="zh-TW" dirty="0"/>
              <a:t>R</a:t>
            </a:r>
            <a:r>
              <a:rPr lang="zh-TW" altLang="en-US" dirty="0"/>
              <a:t>語言進行簡單資料清理</a:t>
            </a:r>
          </a:p>
          <a:p>
            <a:pPr marL="514350" indent="-514350">
              <a:buFont typeface="+mj-lt"/>
              <a:buAutoNum type="arabicPeriod"/>
            </a:pPr>
            <a:r>
              <a:rPr lang="zh-TW" altLang="en-US" dirty="0"/>
              <a:t>運用</a:t>
            </a:r>
            <a:r>
              <a:rPr lang="en-US" altLang="zh-TW" dirty="0"/>
              <a:t>R</a:t>
            </a:r>
            <a:r>
              <a:rPr lang="zh-TW" altLang="en-US" dirty="0"/>
              <a:t>語言進行簡單探索性分析與資料視覺化</a:t>
            </a:r>
          </a:p>
          <a:p>
            <a:pPr marL="0" indent="0">
              <a:buNone/>
            </a:pPr>
            <a:endParaRPr lang="zh-TW" altLang="en-US" dirty="0"/>
          </a:p>
        </p:txBody>
      </p:sp>
    </p:spTree>
    <p:custDataLst>
      <p:tags r:id="rId1"/>
    </p:custDataLst>
    <p:extLst>
      <p:ext uri="{BB962C8B-B14F-4D97-AF65-F5344CB8AC3E}">
        <p14:creationId xmlns:p14="http://schemas.microsoft.com/office/powerpoint/2010/main" val="3713044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50AD9CE-3414-4DE9-93B9-E92FCCF66FEB}"/>
              </a:ext>
            </a:extLst>
          </p:cNvPr>
          <p:cNvSpPr>
            <a:spLocks noGrp="1"/>
          </p:cNvSpPr>
          <p:nvPr>
            <p:ph type="title"/>
          </p:nvPr>
        </p:nvSpPr>
        <p:spPr/>
        <p:txBody>
          <a:bodyPr/>
          <a:lstStyle/>
          <a:p>
            <a:r>
              <a:rPr lang="zh-TW" altLang="en-US" b="1" dirty="0"/>
              <a:t>參考資料</a:t>
            </a:r>
            <a:r>
              <a:rPr lang="en-US" altLang="zh-TW" b="1" dirty="0"/>
              <a:t>-</a:t>
            </a:r>
            <a:r>
              <a:rPr lang="zh-TW" altLang="en-US" b="1" dirty="0"/>
              <a:t>講義</a:t>
            </a:r>
            <a:endParaRPr lang="zh-TW" altLang="en-US" dirty="0"/>
          </a:p>
        </p:txBody>
      </p:sp>
      <p:sp>
        <p:nvSpPr>
          <p:cNvPr id="3" name="內容版面配置區 2">
            <a:extLst>
              <a:ext uri="{FF2B5EF4-FFF2-40B4-BE49-F238E27FC236}">
                <a16:creationId xmlns:a16="http://schemas.microsoft.com/office/drawing/2014/main" id="{6029B6EB-7935-4C6A-8BBE-030EE28118DB}"/>
              </a:ext>
            </a:extLst>
          </p:cNvPr>
          <p:cNvSpPr>
            <a:spLocks noGrp="1"/>
          </p:cNvSpPr>
          <p:nvPr>
            <p:ph idx="1"/>
          </p:nvPr>
        </p:nvSpPr>
        <p:spPr>
          <a:xfrm>
            <a:off x="838199" y="1825624"/>
            <a:ext cx="10609730" cy="5032375"/>
          </a:xfrm>
        </p:spPr>
        <p:txBody>
          <a:bodyPr>
            <a:normAutofit lnSpcReduction="10000"/>
          </a:bodyPr>
          <a:lstStyle/>
          <a:p>
            <a:pPr marL="0" indent="0">
              <a:buNone/>
            </a:pPr>
            <a:r>
              <a:rPr lang="zh-TW" altLang="en-US" sz="2000" dirty="0"/>
              <a:t>本講義是擷取</a:t>
            </a:r>
            <a:r>
              <a:rPr lang="en-US" altLang="zh-TW" sz="2000" dirty="0"/>
              <a:t>/</a:t>
            </a:r>
            <a:r>
              <a:rPr lang="zh-TW" altLang="en-US" sz="2000" dirty="0"/>
              <a:t>修改下列講義部分內容，希望能透過更簡易的方式了解資料分析初步內容與過程，若因此對於資料分析有興趣，想嘗試更進階</a:t>
            </a:r>
            <a:r>
              <a:rPr lang="en-US" altLang="zh-TW" sz="2000" dirty="0"/>
              <a:t>/</a:t>
            </a:r>
            <a:r>
              <a:rPr lang="zh-TW" altLang="en-US" sz="2000" dirty="0"/>
              <a:t>深入的資料分析， 建議深入查看以下講義中更完整的內容。</a:t>
            </a:r>
          </a:p>
          <a:p>
            <a:r>
              <a:rPr lang="zh-TW" altLang="en-US" sz="2000" dirty="0"/>
              <a:t>量化研究方法實作</a:t>
            </a:r>
            <a:r>
              <a:rPr lang="en-US" altLang="zh-TW" sz="2000" dirty="0"/>
              <a:t>(</a:t>
            </a:r>
            <a:r>
              <a:rPr lang="zh-TW" altLang="en-US" sz="2000" dirty="0"/>
              <a:t>課堂教材</a:t>
            </a:r>
            <a:r>
              <a:rPr lang="en-US" altLang="zh-TW" sz="2000" dirty="0"/>
              <a:t>)</a:t>
            </a:r>
            <a:r>
              <a:rPr lang="zh-TW" altLang="en-US" sz="2000" dirty="0"/>
              <a:t>，</a:t>
            </a:r>
            <a:r>
              <a:rPr lang="en-US" altLang="zh-TW" sz="2000" dirty="0"/>
              <a:t>by </a:t>
            </a:r>
            <a:r>
              <a:rPr lang="zh-TW" altLang="en-US" sz="2000" dirty="0">
                <a:hlinkClick r:id="rId3"/>
              </a:rPr>
              <a:t>陳易甫</a:t>
            </a:r>
            <a:endParaRPr lang="zh-TW" altLang="en-US" sz="2000" dirty="0"/>
          </a:p>
          <a:p>
            <a:r>
              <a:rPr lang="zh-TW" altLang="en-US" sz="2000" dirty="0">
                <a:hlinkClick r:id="rId4"/>
              </a:rPr>
              <a:t>資料科學與</a:t>
            </a:r>
            <a:r>
              <a:rPr lang="en-US" altLang="zh-TW" sz="2000" dirty="0">
                <a:hlinkClick r:id="rId4"/>
              </a:rPr>
              <a:t>R</a:t>
            </a:r>
            <a:r>
              <a:rPr lang="zh-TW" altLang="en-US" sz="2000" dirty="0">
                <a:hlinkClick r:id="rId4"/>
              </a:rPr>
              <a:t>語言</a:t>
            </a:r>
            <a:r>
              <a:rPr lang="zh-TW" altLang="en-US" sz="2000" dirty="0"/>
              <a:t>，</a:t>
            </a:r>
            <a:r>
              <a:rPr lang="en-US" altLang="zh-TW" sz="2000" dirty="0"/>
              <a:t>by </a:t>
            </a:r>
            <a:r>
              <a:rPr lang="zh-TW" altLang="en-US" sz="2000" dirty="0">
                <a:hlinkClick r:id="rId5"/>
              </a:rPr>
              <a:t>曾意儒</a:t>
            </a:r>
            <a:endParaRPr lang="zh-TW" altLang="en-US" sz="2000" dirty="0"/>
          </a:p>
          <a:p>
            <a:r>
              <a:rPr lang="en-US" altLang="zh-TW" sz="2000" dirty="0">
                <a:hlinkClick r:id="rId6"/>
              </a:rPr>
              <a:t>Programming for Data Science (I)</a:t>
            </a:r>
            <a:r>
              <a:rPr lang="zh-TW" altLang="en-US" sz="2000" dirty="0"/>
              <a:t>，</a:t>
            </a:r>
            <a:r>
              <a:rPr lang="en-US" altLang="zh-TW" sz="2000" dirty="0"/>
              <a:t>by </a:t>
            </a:r>
            <a:r>
              <a:rPr lang="zh-TW" altLang="en-US" sz="2000" dirty="0">
                <a:hlinkClick r:id="rId7"/>
              </a:rPr>
              <a:t>林茂廷</a:t>
            </a:r>
            <a:endParaRPr lang="zh-TW" altLang="en-US" sz="2000" dirty="0"/>
          </a:p>
          <a:p>
            <a:r>
              <a:rPr lang="zh-TW" altLang="en-US" sz="2000" dirty="0">
                <a:hlinkClick r:id="rId8"/>
              </a:rPr>
              <a:t>輕鬆學習 </a:t>
            </a:r>
            <a:r>
              <a:rPr lang="en-US" altLang="zh-TW" sz="2000" dirty="0">
                <a:hlinkClick r:id="rId8"/>
              </a:rPr>
              <a:t>R </a:t>
            </a:r>
            <a:r>
              <a:rPr lang="zh-TW" altLang="en-US" sz="2000" dirty="0">
                <a:hlinkClick r:id="rId8"/>
              </a:rPr>
              <a:t>語言</a:t>
            </a:r>
            <a:r>
              <a:rPr lang="zh-TW" altLang="en-US" sz="2000" dirty="0"/>
              <a:t>，</a:t>
            </a:r>
            <a:r>
              <a:rPr lang="en-US" altLang="zh-TW" sz="2000" dirty="0"/>
              <a:t>by </a:t>
            </a:r>
            <a:r>
              <a:rPr lang="zh-TW" altLang="en-US" sz="2000" dirty="0">
                <a:hlinkClick r:id="rId9"/>
              </a:rPr>
              <a:t>郭耀仁</a:t>
            </a:r>
            <a:endParaRPr lang="zh-TW" altLang="en-US" sz="2000" dirty="0"/>
          </a:p>
          <a:p>
            <a:r>
              <a:rPr lang="en-US" altLang="zh-TW" sz="2000" dirty="0">
                <a:hlinkClick r:id="rId10"/>
              </a:rPr>
              <a:t>R for Fledglings</a:t>
            </a:r>
            <a:endParaRPr lang="en-US" altLang="zh-TW" sz="2000" dirty="0"/>
          </a:p>
          <a:p>
            <a:r>
              <a:rPr lang="en-US" altLang="zh-TW" sz="2000" dirty="0">
                <a:hlinkClick r:id="rId11"/>
              </a:rPr>
              <a:t>R for </a:t>
            </a:r>
            <a:r>
              <a:rPr lang="en-US" altLang="zh-TW" sz="2000" dirty="0" err="1">
                <a:hlinkClick r:id="rId11"/>
              </a:rPr>
              <a:t>HR:An</a:t>
            </a:r>
            <a:r>
              <a:rPr lang="en-US" altLang="zh-TW" sz="2000" dirty="0">
                <a:hlinkClick r:id="rId11"/>
              </a:rPr>
              <a:t> Introduction to Human Resource Analytics Using R</a:t>
            </a:r>
            <a:endParaRPr lang="en-US" altLang="zh-TW" sz="2000" dirty="0"/>
          </a:p>
          <a:p>
            <a:r>
              <a:rPr lang="en-US" altLang="zh-TW" sz="2000" dirty="0">
                <a:hlinkClick r:id="rId12"/>
              </a:rPr>
              <a:t>R for Epidemiology</a:t>
            </a:r>
            <a:endParaRPr lang="en-US" altLang="zh-TW" sz="2000" dirty="0"/>
          </a:p>
          <a:p>
            <a:r>
              <a:rPr lang="en-US" altLang="zh-TW" sz="2000" dirty="0">
                <a:hlinkClick r:id="rId13"/>
              </a:rPr>
              <a:t>R Package Showcase</a:t>
            </a:r>
            <a:endParaRPr lang="en-US" altLang="zh-TW" sz="2000" dirty="0"/>
          </a:p>
          <a:p>
            <a:r>
              <a:rPr lang="en-US" altLang="zh-TW" sz="2000" dirty="0">
                <a:hlinkClick r:id="rId14"/>
              </a:rPr>
              <a:t>R for Data Science</a:t>
            </a:r>
            <a:endParaRPr lang="en-US" altLang="zh-TW" sz="2000" dirty="0"/>
          </a:p>
          <a:p>
            <a:r>
              <a:rPr lang="en-US" altLang="zh-TW" sz="2000" dirty="0">
                <a:hlinkClick r:id="rId15"/>
              </a:rPr>
              <a:t>R for Data Science (2e)</a:t>
            </a:r>
            <a:endParaRPr lang="en-US" altLang="zh-TW" sz="2000" dirty="0"/>
          </a:p>
          <a:p>
            <a:r>
              <a:rPr lang="en-US" altLang="zh-TW" sz="2000" dirty="0" err="1">
                <a:hlinkClick r:id="rId16"/>
              </a:rPr>
              <a:t>tidyverse</a:t>
            </a:r>
            <a:endParaRPr lang="en-US" altLang="zh-TW" sz="2000" dirty="0"/>
          </a:p>
        </p:txBody>
      </p:sp>
    </p:spTree>
    <p:custDataLst>
      <p:tags r:id="rId1"/>
    </p:custDataLst>
    <p:extLst>
      <p:ext uri="{BB962C8B-B14F-4D97-AF65-F5344CB8AC3E}">
        <p14:creationId xmlns:p14="http://schemas.microsoft.com/office/powerpoint/2010/main" val="2263803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28DFC1-28E7-424B-B6DB-B7D27C57ECA0}"/>
              </a:ext>
            </a:extLst>
          </p:cNvPr>
          <p:cNvSpPr>
            <a:spLocks noGrp="1"/>
          </p:cNvSpPr>
          <p:nvPr>
            <p:ph type="title"/>
          </p:nvPr>
        </p:nvSpPr>
        <p:spPr/>
        <p:txBody>
          <a:bodyPr/>
          <a:lstStyle/>
          <a:p>
            <a:r>
              <a:rPr lang="zh-TW" altLang="en-US" b="1" dirty="0"/>
              <a:t>其他學習資源</a:t>
            </a:r>
            <a:endParaRPr lang="zh-TW" altLang="en-US" dirty="0"/>
          </a:p>
        </p:txBody>
      </p:sp>
      <p:sp>
        <p:nvSpPr>
          <p:cNvPr id="3" name="內容版面配置區 2">
            <a:extLst>
              <a:ext uri="{FF2B5EF4-FFF2-40B4-BE49-F238E27FC236}">
                <a16:creationId xmlns:a16="http://schemas.microsoft.com/office/drawing/2014/main" id="{41FCFAC2-D99A-45C3-B652-34A43321EFA6}"/>
              </a:ext>
            </a:extLst>
          </p:cNvPr>
          <p:cNvSpPr>
            <a:spLocks noGrp="1"/>
          </p:cNvSpPr>
          <p:nvPr>
            <p:ph idx="1"/>
          </p:nvPr>
        </p:nvSpPr>
        <p:spPr/>
        <p:txBody>
          <a:bodyPr/>
          <a:lstStyle/>
          <a:p>
            <a:r>
              <a:rPr lang="zh-TW" altLang="en-US" dirty="0">
                <a:hlinkClick r:id="rId3"/>
              </a:rPr>
              <a:t>其他進階</a:t>
            </a:r>
            <a:r>
              <a:rPr lang="en-US" altLang="zh-TW" dirty="0">
                <a:hlinkClick r:id="rId3"/>
              </a:rPr>
              <a:t>R books</a:t>
            </a:r>
            <a:endParaRPr lang="en-US" altLang="zh-TW" dirty="0"/>
          </a:p>
          <a:p>
            <a:r>
              <a:rPr lang="zh-TW" altLang="en-US" dirty="0">
                <a:hlinkClick r:id="rId4"/>
              </a:rPr>
              <a:t>各種</a:t>
            </a:r>
            <a:r>
              <a:rPr lang="en-US" altLang="zh-TW" dirty="0" err="1">
                <a:hlinkClick r:id="rId4"/>
              </a:rPr>
              <a:t>Cheatsheets</a:t>
            </a:r>
            <a:endParaRPr lang="en-US" altLang="zh-TW" dirty="0"/>
          </a:p>
          <a:p>
            <a:r>
              <a:rPr lang="en-US" altLang="zh-TW" dirty="0" err="1">
                <a:hlinkClick r:id="rId5"/>
              </a:rPr>
              <a:t>RPubs</a:t>
            </a:r>
            <a:endParaRPr lang="en-US" altLang="zh-TW" dirty="0"/>
          </a:p>
          <a:p>
            <a:r>
              <a:rPr lang="en-US" altLang="zh-TW" dirty="0">
                <a:hlinkClick r:id="rId6"/>
              </a:rPr>
              <a:t>Posit</a:t>
            </a:r>
            <a:endParaRPr lang="en-US" altLang="zh-TW" dirty="0"/>
          </a:p>
          <a:p>
            <a:r>
              <a:rPr lang="zh-TW" altLang="en-US" dirty="0"/>
              <a:t>網路上的各種筆記或論壇</a:t>
            </a:r>
          </a:p>
          <a:p>
            <a:r>
              <a:rPr lang="en-US" altLang="zh-TW" dirty="0" err="1"/>
              <a:t>chatgpt</a:t>
            </a:r>
            <a:r>
              <a:rPr lang="en-US" altLang="zh-TW" dirty="0"/>
              <a:t>?</a:t>
            </a:r>
          </a:p>
        </p:txBody>
      </p:sp>
    </p:spTree>
    <p:custDataLst>
      <p:tags r:id="rId1"/>
    </p:custDataLst>
    <p:extLst>
      <p:ext uri="{BB962C8B-B14F-4D97-AF65-F5344CB8AC3E}">
        <p14:creationId xmlns:p14="http://schemas.microsoft.com/office/powerpoint/2010/main" val="372179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D6ECB51-7946-4714-8107-18BFE6058996}"/>
              </a:ext>
            </a:extLst>
          </p:cNvPr>
          <p:cNvSpPr>
            <a:spLocks noGrp="1"/>
          </p:cNvSpPr>
          <p:nvPr>
            <p:ph type="title"/>
          </p:nvPr>
        </p:nvSpPr>
        <p:spPr/>
        <p:txBody>
          <a:bodyPr/>
          <a:lstStyle/>
          <a:p>
            <a:r>
              <a:rPr lang="zh-TW" altLang="en-US" b="1" dirty="0"/>
              <a:t>資料</a:t>
            </a:r>
            <a:endParaRPr lang="zh-TW" altLang="en-US" dirty="0"/>
          </a:p>
        </p:txBody>
      </p:sp>
      <p:sp>
        <p:nvSpPr>
          <p:cNvPr id="3" name="內容版面配置區 2">
            <a:extLst>
              <a:ext uri="{FF2B5EF4-FFF2-40B4-BE49-F238E27FC236}">
                <a16:creationId xmlns:a16="http://schemas.microsoft.com/office/drawing/2014/main" id="{DC3277C9-A0B1-4FD8-80B9-2F464F064D3C}"/>
              </a:ext>
            </a:extLst>
          </p:cNvPr>
          <p:cNvSpPr>
            <a:spLocks noGrp="1"/>
          </p:cNvSpPr>
          <p:nvPr>
            <p:ph idx="1"/>
          </p:nvPr>
        </p:nvSpPr>
        <p:spPr/>
        <p:txBody>
          <a:bodyPr/>
          <a:lstStyle/>
          <a:p>
            <a:r>
              <a:rPr lang="zh-TW" altLang="en-US" b="1" dirty="0"/>
              <a:t>開放資料</a:t>
            </a:r>
            <a:r>
              <a:rPr lang="en-US" altLang="zh-TW" dirty="0"/>
              <a:t>(</a:t>
            </a:r>
            <a:r>
              <a:rPr lang="zh-TW" altLang="en-US" dirty="0"/>
              <a:t>英語：</a:t>
            </a:r>
            <a:r>
              <a:rPr lang="en-US" altLang="zh-TW" dirty="0"/>
              <a:t>Open data)</a:t>
            </a:r>
            <a:r>
              <a:rPr lang="zh-TW" altLang="en-US" dirty="0"/>
              <a:t>指的是一種經過挑選與許可的資料。這種資料不受著作權、專利權，以及其他管理機制所限制，可以開放給社會公眾，任何人都可以自由出版使用，不論是要拿來出版或是做其他的運用都不加以限制。</a:t>
            </a:r>
            <a:endParaRPr lang="en-US" altLang="zh-TW" dirty="0"/>
          </a:p>
          <a:p>
            <a:endParaRPr lang="en-US" altLang="zh-TW" dirty="0"/>
          </a:p>
          <a:p>
            <a:pPr marL="0" indent="0">
              <a:buNone/>
            </a:pPr>
            <a:r>
              <a:rPr lang="en-US" altLang="zh-TW" dirty="0"/>
              <a:t>-</a:t>
            </a:r>
            <a:r>
              <a:rPr lang="zh-TW" altLang="en-US" dirty="0"/>
              <a:t>  </a:t>
            </a:r>
            <a:r>
              <a:rPr lang="zh-TW" altLang="en-US" b="1" dirty="0"/>
              <a:t>政府公開資料相關資源</a:t>
            </a:r>
          </a:p>
          <a:p>
            <a:pPr marL="0" indent="0">
              <a:buNone/>
            </a:pPr>
            <a:r>
              <a:rPr lang="en-US" altLang="zh-TW" dirty="0"/>
              <a:t>-</a:t>
            </a:r>
            <a:r>
              <a:rPr lang="zh-TW" altLang="en-US" dirty="0"/>
              <a:t>  </a:t>
            </a:r>
            <a:r>
              <a:rPr lang="zh-TW" altLang="en-US" b="1" dirty="0"/>
              <a:t>公開調查資料</a:t>
            </a:r>
          </a:p>
          <a:p>
            <a:pPr marL="0" indent="0">
              <a:buNone/>
            </a:pPr>
            <a:endParaRPr lang="zh-TW" altLang="en-US" dirty="0"/>
          </a:p>
        </p:txBody>
      </p:sp>
    </p:spTree>
    <p:custDataLst>
      <p:tags r:id="rId1"/>
    </p:custDataLst>
    <p:extLst>
      <p:ext uri="{BB962C8B-B14F-4D97-AF65-F5344CB8AC3E}">
        <p14:creationId xmlns:p14="http://schemas.microsoft.com/office/powerpoint/2010/main" val="3442639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4D67FD0-9698-4066-A1B7-9F4F37DABEB7}"/>
              </a:ext>
            </a:extLst>
          </p:cNvPr>
          <p:cNvSpPr>
            <a:spLocks noGrp="1"/>
          </p:cNvSpPr>
          <p:nvPr>
            <p:ph type="title"/>
          </p:nvPr>
        </p:nvSpPr>
        <p:spPr/>
        <p:txBody>
          <a:bodyPr/>
          <a:lstStyle/>
          <a:p>
            <a:r>
              <a:rPr lang="zh-TW" altLang="en-US" b="1" dirty="0"/>
              <a:t>政府公開資料相關資源</a:t>
            </a:r>
            <a:endParaRPr lang="zh-TW" altLang="en-US" dirty="0"/>
          </a:p>
        </p:txBody>
      </p:sp>
      <p:sp>
        <p:nvSpPr>
          <p:cNvPr id="3" name="內容版面配置區 2">
            <a:extLst>
              <a:ext uri="{FF2B5EF4-FFF2-40B4-BE49-F238E27FC236}">
                <a16:creationId xmlns:a16="http://schemas.microsoft.com/office/drawing/2014/main" id="{75A14912-8D76-47FC-A7CC-18E861EB3E82}"/>
              </a:ext>
            </a:extLst>
          </p:cNvPr>
          <p:cNvSpPr>
            <a:spLocks noGrp="1"/>
          </p:cNvSpPr>
          <p:nvPr>
            <p:ph idx="1"/>
          </p:nvPr>
        </p:nvSpPr>
        <p:spPr>
          <a:xfrm>
            <a:off x="636494" y="1443318"/>
            <a:ext cx="11349318" cy="5342963"/>
          </a:xfrm>
        </p:spPr>
        <p:txBody>
          <a:bodyPr>
            <a:normAutofit fontScale="85000" lnSpcReduction="20000"/>
          </a:bodyPr>
          <a:lstStyle/>
          <a:p>
            <a:pPr marL="0" indent="0">
              <a:buNone/>
            </a:pPr>
            <a:r>
              <a:rPr lang="zh-TW" altLang="en-US" dirty="0"/>
              <a:t>以下列出台灣部分的政府公開資料，下面列出的只是一小部分，還有很多其他政府或非政府的</a:t>
            </a:r>
            <a:r>
              <a:rPr lang="en-US" altLang="zh-TW" dirty="0"/>
              <a:t>Open data</a:t>
            </a:r>
            <a:r>
              <a:rPr lang="zh-TW" altLang="en-US" dirty="0"/>
              <a:t>可以自行探索</a:t>
            </a:r>
          </a:p>
          <a:p>
            <a:r>
              <a:rPr lang="zh-TW" altLang="en-US" dirty="0">
                <a:hlinkClick r:id="rId3"/>
              </a:rPr>
              <a:t>政府資料開放平台</a:t>
            </a:r>
            <a:endParaRPr lang="zh-TW" altLang="en-US" dirty="0"/>
          </a:p>
          <a:p>
            <a:r>
              <a:rPr lang="zh-TW" altLang="en-US" dirty="0">
                <a:hlinkClick r:id="rId4"/>
              </a:rPr>
              <a:t>臺北市資料大平台</a:t>
            </a:r>
            <a:endParaRPr lang="zh-TW" altLang="en-US" dirty="0"/>
          </a:p>
          <a:p>
            <a:r>
              <a:rPr lang="zh-TW" altLang="en-US" dirty="0">
                <a:hlinkClick r:id="rId5"/>
              </a:rPr>
              <a:t>社會經濟資料服務平台</a:t>
            </a:r>
            <a:endParaRPr lang="zh-TW" altLang="en-US" dirty="0"/>
          </a:p>
          <a:p>
            <a:r>
              <a:rPr lang="zh-TW" altLang="en-US" dirty="0">
                <a:hlinkClick r:id="rId6"/>
              </a:rPr>
              <a:t>中華民國統計資訊網</a:t>
            </a:r>
            <a:endParaRPr lang="zh-TW" altLang="en-US" dirty="0"/>
          </a:p>
          <a:p>
            <a:r>
              <a:rPr lang="zh-TW" altLang="en-US" dirty="0">
                <a:hlinkClick r:id="rId7"/>
              </a:rPr>
              <a:t>教育部統計資料</a:t>
            </a:r>
            <a:endParaRPr lang="zh-TW" altLang="en-US" dirty="0"/>
          </a:p>
          <a:p>
            <a:r>
              <a:rPr lang="zh-TW" altLang="en-US" dirty="0">
                <a:hlinkClick r:id="rId8"/>
              </a:rPr>
              <a:t>衛服部統計資料</a:t>
            </a:r>
            <a:endParaRPr lang="zh-TW" altLang="en-US" dirty="0"/>
          </a:p>
          <a:p>
            <a:r>
              <a:rPr lang="zh-TW" altLang="en-US" dirty="0">
                <a:hlinkClick r:id="rId9"/>
              </a:rPr>
              <a:t>內政部警政署統計資料</a:t>
            </a:r>
            <a:endParaRPr lang="zh-TW" altLang="en-US" dirty="0"/>
          </a:p>
          <a:p>
            <a:r>
              <a:rPr lang="en-US" altLang="zh-TW" dirty="0">
                <a:hlinkClick r:id="rId10"/>
              </a:rPr>
              <a:t>PRIDE</a:t>
            </a:r>
            <a:r>
              <a:rPr lang="zh-TW" altLang="en-US" dirty="0">
                <a:hlinkClick r:id="rId10"/>
              </a:rPr>
              <a:t>政策研究指標資料庫</a:t>
            </a:r>
            <a:endParaRPr lang="en-US" altLang="zh-TW" dirty="0"/>
          </a:p>
          <a:p>
            <a:endParaRPr lang="zh-TW" altLang="en-US" dirty="0"/>
          </a:p>
          <a:p>
            <a:pPr marL="0" indent="0">
              <a:buNone/>
            </a:pPr>
            <a:r>
              <a:rPr lang="zh-TW" altLang="en-US" dirty="0"/>
              <a:t>除台灣外，世界各國也有各自的</a:t>
            </a:r>
            <a:r>
              <a:rPr lang="en-US" altLang="zh-TW" dirty="0"/>
              <a:t>Open data</a:t>
            </a:r>
            <a:r>
              <a:rPr lang="zh-TW" altLang="en-US" dirty="0"/>
              <a:t>，可以用關鍵字自行查找，另外也有</a:t>
            </a:r>
            <a:r>
              <a:rPr lang="zh-TW" altLang="en-US" dirty="0">
                <a:hlinkClick r:id="rId11"/>
              </a:rPr>
              <a:t>網站</a:t>
            </a:r>
            <a:r>
              <a:rPr lang="zh-TW" altLang="en-US" dirty="0"/>
              <a:t>整理世界各地約</a:t>
            </a:r>
            <a:r>
              <a:rPr lang="en-US" altLang="zh-TW" dirty="0"/>
              <a:t>2600</a:t>
            </a:r>
            <a:r>
              <a:rPr lang="zh-TW" altLang="en-US" dirty="0"/>
              <a:t>以上的開放資料庫，可以按照地圖去查找</a:t>
            </a:r>
          </a:p>
          <a:p>
            <a:pPr marL="0" indent="0">
              <a:buNone/>
            </a:pPr>
            <a:r>
              <a:rPr lang="zh-TW" altLang="en-US" dirty="0"/>
              <a:t>參考</a:t>
            </a:r>
            <a:r>
              <a:rPr lang="en-US" altLang="zh-TW" dirty="0"/>
              <a:t>: </a:t>
            </a:r>
            <a:r>
              <a:rPr lang="zh-TW" altLang="en-US" dirty="0">
                <a:hlinkClick r:id="rId12"/>
              </a:rPr>
              <a:t>資料分析人的福利：</a:t>
            </a:r>
            <a:r>
              <a:rPr lang="en-US" altLang="zh-TW" dirty="0">
                <a:hlinkClick r:id="rId12"/>
              </a:rPr>
              <a:t>20</a:t>
            </a:r>
            <a:r>
              <a:rPr lang="zh-TW" altLang="en-US" dirty="0">
                <a:hlinkClick r:id="rId12"/>
              </a:rPr>
              <a:t>個免費開放資料源</a:t>
            </a:r>
            <a:endParaRPr lang="zh-TW" altLang="en-US" dirty="0"/>
          </a:p>
          <a:p>
            <a:pPr marL="0" indent="0">
              <a:buNone/>
            </a:pPr>
            <a:endParaRPr lang="zh-TW" altLang="en-US" dirty="0"/>
          </a:p>
        </p:txBody>
      </p:sp>
    </p:spTree>
    <p:custDataLst>
      <p:tags r:id="rId1"/>
    </p:custDataLst>
    <p:extLst>
      <p:ext uri="{BB962C8B-B14F-4D97-AF65-F5344CB8AC3E}">
        <p14:creationId xmlns:p14="http://schemas.microsoft.com/office/powerpoint/2010/main" val="3871709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193C879-8F63-4895-B578-36F6BCEAE27A}"/>
              </a:ext>
            </a:extLst>
          </p:cNvPr>
          <p:cNvSpPr>
            <a:spLocks noGrp="1"/>
          </p:cNvSpPr>
          <p:nvPr>
            <p:ph type="title"/>
          </p:nvPr>
        </p:nvSpPr>
        <p:spPr/>
        <p:txBody>
          <a:bodyPr/>
          <a:lstStyle/>
          <a:p>
            <a:r>
              <a:rPr lang="zh-TW" altLang="en-US" b="1" dirty="0"/>
              <a:t>公開調查資料</a:t>
            </a:r>
            <a:endParaRPr lang="zh-TW" altLang="en-US" dirty="0"/>
          </a:p>
        </p:txBody>
      </p:sp>
      <p:sp>
        <p:nvSpPr>
          <p:cNvPr id="3" name="內容版面配置區 2">
            <a:extLst>
              <a:ext uri="{FF2B5EF4-FFF2-40B4-BE49-F238E27FC236}">
                <a16:creationId xmlns:a16="http://schemas.microsoft.com/office/drawing/2014/main" id="{A474F4DF-0C1C-4FBF-AD09-B5C9629470D3}"/>
              </a:ext>
            </a:extLst>
          </p:cNvPr>
          <p:cNvSpPr>
            <a:spLocks noGrp="1"/>
          </p:cNvSpPr>
          <p:nvPr>
            <p:ph idx="1"/>
          </p:nvPr>
        </p:nvSpPr>
        <p:spPr/>
        <p:txBody>
          <a:bodyPr/>
          <a:lstStyle/>
          <a:p>
            <a:pPr marL="0" indent="0">
              <a:buNone/>
            </a:pPr>
            <a:r>
              <a:rPr lang="zh-TW" altLang="en-US" dirty="0"/>
              <a:t>另外也有一些「調查資料」可以免費提供申請下載使用，調查資料可能不像</a:t>
            </a:r>
            <a:r>
              <a:rPr lang="en-US" altLang="zh-TW" dirty="0"/>
              <a:t>Open data</a:t>
            </a:r>
            <a:r>
              <a:rPr lang="zh-TW" altLang="en-US" dirty="0"/>
              <a:t>一樣可以隨意使用，但多數公開的調查資料經申請後即可下載使用，</a:t>
            </a:r>
          </a:p>
          <a:p>
            <a:pPr marL="0" indent="0">
              <a:buNone/>
            </a:pPr>
            <a:r>
              <a:rPr lang="zh-TW" altLang="en-US" dirty="0"/>
              <a:t>在台灣多數有公開的調查資料會被整理在</a:t>
            </a:r>
            <a:r>
              <a:rPr lang="zh-TW" altLang="en-US" dirty="0">
                <a:hlinkClick r:id="rId3"/>
              </a:rPr>
              <a:t>「</a:t>
            </a:r>
            <a:r>
              <a:rPr lang="en-US" altLang="zh-TW" dirty="0">
                <a:hlinkClick r:id="rId3"/>
              </a:rPr>
              <a:t>SRDA</a:t>
            </a:r>
            <a:r>
              <a:rPr lang="zh-TW" altLang="en-US" dirty="0">
                <a:hlinkClick r:id="rId3"/>
              </a:rPr>
              <a:t>學術調查資料庫」</a:t>
            </a:r>
            <a:r>
              <a:rPr lang="zh-TW" altLang="en-US" dirty="0"/>
              <a:t>當中，其中也包括政府每年的調查型資料，兩者都可以提供申請下載使用，但也需注意相關的參考格式</a:t>
            </a:r>
            <a:r>
              <a:rPr lang="en-US" altLang="zh-TW" dirty="0"/>
              <a:t>/</a:t>
            </a:r>
          </a:p>
          <a:p>
            <a:pPr marL="0" indent="0">
              <a:buNone/>
            </a:pPr>
            <a:endParaRPr lang="zh-TW" altLang="en-US" dirty="0"/>
          </a:p>
        </p:txBody>
      </p:sp>
      <p:pic>
        <p:nvPicPr>
          <p:cNvPr id="4" name="圖片 3">
            <a:extLst>
              <a:ext uri="{FF2B5EF4-FFF2-40B4-BE49-F238E27FC236}">
                <a16:creationId xmlns:a16="http://schemas.microsoft.com/office/drawing/2014/main" id="{F1B0854C-FD3E-4CB9-8F85-270603FA8605}"/>
              </a:ext>
            </a:extLst>
          </p:cNvPr>
          <p:cNvPicPr>
            <a:picLocks noChangeAspect="1"/>
          </p:cNvPicPr>
          <p:nvPr/>
        </p:nvPicPr>
        <p:blipFill>
          <a:blip r:embed="rId4"/>
          <a:stretch>
            <a:fillRect/>
          </a:stretch>
        </p:blipFill>
        <p:spPr>
          <a:xfrm>
            <a:off x="829965" y="4365812"/>
            <a:ext cx="5266035" cy="2376035"/>
          </a:xfrm>
          <a:prstGeom prst="rect">
            <a:avLst/>
          </a:prstGeom>
        </p:spPr>
      </p:pic>
    </p:spTree>
    <p:custDataLst>
      <p:tags r:id="rId1"/>
    </p:custDataLst>
    <p:extLst>
      <p:ext uri="{BB962C8B-B14F-4D97-AF65-F5344CB8AC3E}">
        <p14:creationId xmlns:p14="http://schemas.microsoft.com/office/powerpoint/2010/main" val="149746883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MA" val="2.1"/>
</p:tagLst>
</file>

<file path=ppt/tags/tag10.xml><?xml version="1.0" encoding="utf-8"?>
<p:tagLst xmlns:a="http://schemas.openxmlformats.org/drawingml/2006/main" xmlns:r="http://schemas.openxmlformats.org/officeDocument/2006/relationships" xmlns:p="http://schemas.openxmlformats.org/presentationml/2006/main">
  <p:tag name="AMA" val="2.1"/>
</p:tagLst>
</file>

<file path=ppt/tags/tag11.xml><?xml version="1.0" encoding="utf-8"?>
<p:tagLst xmlns:a="http://schemas.openxmlformats.org/drawingml/2006/main" xmlns:r="http://schemas.openxmlformats.org/officeDocument/2006/relationships" xmlns:p="http://schemas.openxmlformats.org/presentationml/2006/main">
  <p:tag name="AMA" val="2.1"/>
</p:tagLst>
</file>

<file path=ppt/tags/tag12.xml><?xml version="1.0" encoding="utf-8"?>
<p:tagLst xmlns:a="http://schemas.openxmlformats.org/drawingml/2006/main" xmlns:r="http://schemas.openxmlformats.org/officeDocument/2006/relationships" xmlns:p="http://schemas.openxmlformats.org/presentationml/2006/main">
  <p:tag name="AMA" val="2.1"/>
</p:tagLst>
</file>

<file path=ppt/tags/tag2.xml><?xml version="1.0" encoding="utf-8"?>
<p:tagLst xmlns:a="http://schemas.openxmlformats.org/drawingml/2006/main" xmlns:r="http://schemas.openxmlformats.org/officeDocument/2006/relationships" xmlns:p="http://schemas.openxmlformats.org/presentationml/2006/main">
  <p:tag name="AMA" val="2.1"/>
</p:tagLst>
</file>

<file path=ppt/tags/tag3.xml><?xml version="1.0" encoding="utf-8"?>
<p:tagLst xmlns:a="http://schemas.openxmlformats.org/drawingml/2006/main" xmlns:r="http://schemas.openxmlformats.org/officeDocument/2006/relationships" xmlns:p="http://schemas.openxmlformats.org/presentationml/2006/main">
  <p:tag name="AMA" val="2.1"/>
</p:tagLst>
</file>

<file path=ppt/tags/tag4.xml><?xml version="1.0" encoding="utf-8"?>
<p:tagLst xmlns:a="http://schemas.openxmlformats.org/drawingml/2006/main" xmlns:r="http://schemas.openxmlformats.org/officeDocument/2006/relationships" xmlns:p="http://schemas.openxmlformats.org/presentationml/2006/main">
  <p:tag name="AMA" val="2.1"/>
</p:tagLst>
</file>

<file path=ppt/tags/tag5.xml><?xml version="1.0" encoding="utf-8"?>
<p:tagLst xmlns:a="http://schemas.openxmlformats.org/drawingml/2006/main" xmlns:r="http://schemas.openxmlformats.org/officeDocument/2006/relationships" xmlns:p="http://schemas.openxmlformats.org/presentationml/2006/main">
  <p:tag name="AMA" val="2.1"/>
</p:tagLst>
</file>

<file path=ppt/tags/tag6.xml><?xml version="1.0" encoding="utf-8"?>
<p:tagLst xmlns:a="http://schemas.openxmlformats.org/drawingml/2006/main" xmlns:r="http://schemas.openxmlformats.org/officeDocument/2006/relationships" xmlns:p="http://schemas.openxmlformats.org/presentationml/2006/main">
  <p:tag name="AMA" val="2.1"/>
</p:tagLst>
</file>

<file path=ppt/tags/tag7.xml><?xml version="1.0" encoding="utf-8"?>
<p:tagLst xmlns:a="http://schemas.openxmlformats.org/drawingml/2006/main" xmlns:r="http://schemas.openxmlformats.org/officeDocument/2006/relationships" xmlns:p="http://schemas.openxmlformats.org/presentationml/2006/main">
  <p:tag name="AMA" val="2.1"/>
</p:tagLst>
</file>

<file path=ppt/tags/tag8.xml><?xml version="1.0" encoding="utf-8"?>
<p:tagLst xmlns:a="http://schemas.openxmlformats.org/drawingml/2006/main" xmlns:r="http://schemas.openxmlformats.org/officeDocument/2006/relationships" xmlns:p="http://schemas.openxmlformats.org/presentationml/2006/main">
  <p:tag name="AMA" val="2.1"/>
</p:tagLst>
</file>

<file path=ppt/tags/tag9.xml><?xml version="1.0" encoding="utf-8"?>
<p:tagLst xmlns:a="http://schemas.openxmlformats.org/drawingml/2006/main" xmlns:r="http://schemas.openxmlformats.org/officeDocument/2006/relationships" xmlns:p="http://schemas.openxmlformats.org/presentationml/2006/main">
  <p:tag name="AMA" val="2.1"/>
</p:tagLst>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1120</Words>
  <Application>Microsoft Office PowerPoint</Application>
  <PresentationFormat>寬螢幕</PresentationFormat>
  <Paragraphs>98</Paragraphs>
  <Slides>12</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12</vt:i4>
      </vt:variant>
    </vt:vector>
  </HeadingPairs>
  <TitlesOfParts>
    <vt:vector size="17" baseType="lpstr">
      <vt:lpstr>新細明體</vt:lpstr>
      <vt:lpstr>Arial</vt:lpstr>
      <vt:lpstr>Calibri</vt:lpstr>
      <vt:lpstr>Calibri Light</vt:lpstr>
      <vt:lpstr>Office 佈景主題</vt:lpstr>
      <vt:lpstr>R for NGO 台北大學社會所_吳永健 2023-06-08 </vt:lpstr>
      <vt:lpstr>前言_關於本講義</vt:lpstr>
      <vt:lpstr>R語言 應用性: 高、難度: 中高</vt:lpstr>
      <vt:lpstr>學習目標</vt:lpstr>
      <vt:lpstr>參考資料-講義</vt:lpstr>
      <vt:lpstr>其他學習資源</vt:lpstr>
      <vt:lpstr>資料</vt:lpstr>
      <vt:lpstr>政府公開資料相關資源</vt:lpstr>
      <vt:lpstr>公開調查資料</vt:lpstr>
      <vt:lpstr>SRDA</vt:lpstr>
      <vt:lpstr>講義使用資料</vt:lpstr>
      <vt:lpstr>大綱(教材主題)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for NGO 台北大學社會所_吳永健 2023-06-08 </dc:title>
  <dc:creator>qbie</dc:creator>
  <cp:lastModifiedBy>qbie</cp:lastModifiedBy>
  <cp:revision>3</cp:revision>
  <dcterms:created xsi:type="dcterms:W3CDTF">2023-06-08T06:12:56Z</dcterms:created>
  <dcterms:modified xsi:type="dcterms:W3CDTF">2023-06-08T06:26:30Z</dcterms:modified>
</cp:coreProperties>
</file>