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83" r:id="rId4"/>
    <p:sldId id="311" r:id="rId5"/>
    <p:sldId id="258" r:id="rId6"/>
    <p:sldId id="284" r:id="rId7"/>
    <p:sldId id="310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4" r:id="rId16"/>
    <p:sldId id="292" r:id="rId17"/>
    <p:sldId id="293" r:id="rId18"/>
    <p:sldId id="294" r:id="rId19"/>
    <p:sldId id="295" r:id="rId20"/>
    <p:sldId id="296" r:id="rId21"/>
    <p:sldId id="262" r:id="rId22"/>
    <p:sldId id="275" r:id="rId23"/>
    <p:sldId id="265" r:id="rId24"/>
    <p:sldId id="277" r:id="rId25"/>
    <p:sldId id="297" r:id="rId26"/>
    <p:sldId id="298" r:id="rId27"/>
    <p:sldId id="299" r:id="rId28"/>
    <p:sldId id="300" r:id="rId29"/>
    <p:sldId id="301" r:id="rId30"/>
    <p:sldId id="278" r:id="rId31"/>
    <p:sldId id="302" r:id="rId32"/>
    <p:sldId id="303" r:id="rId33"/>
    <p:sldId id="279" r:id="rId34"/>
    <p:sldId id="280" r:id="rId35"/>
    <p:sldId id="304" r:id="rId36"/>
    <p:sldId id="266" r:id="rId37"/>
    <p:sldId id="267" r:id="rId38"/>
    <p:sldId id="268" r:id="rId39"/>
    <p:sldId id="305" r:id="rId40"/>
    <p:sldId id="281" r:id="rId41"/>
    <p:sldId id="282" r:id="rId42"/>
    <p:sldId id="269" r:id="rId43"/>
    <p:sldId id="270" r:id="rId44"/>
    <p:sldId id="306" r:id="rId45"/>
    <p:sldId id="307" r:id="rId46"/>
    <p:sldId id="308" r:id="rId47"/>
    <p:sldId id="271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5%9F%BA%E7%A4%8E%E7%AF%87_r%E8%AA%9E%E8%A8%80%E7%9A%84%E5%9F%BA%E7%A4%8E%E6%A6%82%E5%BF%B5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pemartin.github.io/NTPU-R-for-Data-Science-EN/operations-on-atomic-vectors.html#pipe-opera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s://www.math.pku.edu.cn/teachers/lidf/docs/Rbook/html/_Rbook/prog-control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</a:t>
            </a:r>
            <a:r>
              <a:rPr lang="zh-TW" altLang="en-US" b="1" dirty="0"/>
              <a:t>語言的基礎概念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FB3C0-37D9-4E29-9BAD-9DC1DA32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 查詢顯示物件與刪除物件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B6586-B8B2-4966-A4BD-9383A37E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056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在我們已經指派了某個變項後，此時他會暫存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語言的環境當中， 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在此我們先重新指派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注意，相同變項名稱，後續指派會取代前面指派的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4193FC-1CE1-438E-AC86-6F932D2B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33" y="1476501"/>
            <a:ext cx="2448624" cy="19524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2E09A9-F9A9-4002-BC40-CEB2E1B8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33" y="3621478"/>
            <a:ext cx="3788229" cy="28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F9072-2AA9-48FA-8278-683F0C8A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0" y="1001660"/>
            <a:ext cx="10265229" cy="1419568"/>
          </a:xfrm>
        </p:spPr>
        <p:txBody>
          <a:bodyPr>
            <a:normAutofit/>
          </a:bodyPr>
          <a:lstStyle/>
          <a:p>
            <a:r>
              <a:rPr lang="zh-TW" altLang="en-US" dirty="0"/>
              <a:t>若是我們想要查看</a:t>
            </a:r>
            <a:r>
              <a:rPr lang="en-US" altLang="zh-TW" dirty="0"/>
              <a:t>/</a:t>
            </a:r>
            <a:r>
              <a:rPr lang="zh-TW" altLang="en-US" dirty="0"/>
              <a:t>輸出「</a:t>
            </a:r>
            <a:r>
              <a:rPr lang="en-US" altLang="zh-TW" dirty="0"/>
              <a:t>a</a:t>
            </a:r>
            <a:r>
              <a:rPr lang="zh-TW" altLang="en-US" dirty="0"/>
              <a:t>」當中的內容，可以直接打物件名稱或著用</a:t>
            </a:r>
            <a:r>
              <a:rPr lang="en-US" altLang="zh-TW" dirty="0"/>
              <a:t>print()</a:t>
            </a:r>
            <a:r>
              <a:rPr lang="zh-TW" altLang="en-US" dirty="0"/>
              <a:t>函數輸出。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物件名稱與變項名稱兩者通用，在本講義中會交替使用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497E8C-2FED-4DD0-B412-A8C65270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1" y="2623756"/>
            <a:ext cx="3151055" cy="34311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009DB5-6537-41BE-B992-4EDD0B84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2" y="2712318"/>
            <a:ext cx="488929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99C33-F804-4831-B0AB-531A5E7A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3" y="1061950"/>
            <a:ext cx="10515600" cy="585979"/>
          </a:xfrm>
        </p:spPr>
        <p:txBody>
          <a:bodyPr/>
          <a:lstStyle/>
          <a:p>
            <a:r>
              <a:rPr lang="zh-TW" altLang="en-US" dirty="0"/>
              <a:t>若是我們想要移除整個變項「</a:t>
            </a:r>
            <a:r>
              <a:rPr lang="en-US" altLang="zh-TW" dirty="0"/>
              <a:t>a</a:t>
            </a:r>
            <a:r>
              <a:rPr lang="zh-TW" altLang="en-US" dirty="0"/>
              <a:t>」，可以用</a:t>
            </a:r>
            <a:r>
              <a:rPr lang="en-US" altLang="zh-TW" dirty="0"/>
              <a:t>rm()</a:t>
            </a:r>
            <a:r>
              <a:rPr lang="zh-TW" altLang="en-US" dirty="0"/>
              <a:t>函數移除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10459E-686C-4525-980F-8307CF99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34" y="2697128"/>
            <a:ext cx="3044585" cy="1463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0F4C48-4155-4C90-A3FC-18092455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68" y="2697128"/>
            <a:ext cx="4268286" cy="28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B2677-1791-4FD7-AFEB-70837C32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5F8A1-5CDC-4FC0-B3FC-2DB6C10B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62"/>
            <a:ext cx="10515600" cy="49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上述的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都是我們自己給予的一個簡單的變項名稱，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R</a:t>
            </a:r>
            <a:r>
              <a:rPr lang="zh-TW" altLang="en-US" dirty="0"/>
              <a:t>語言當中對於變項名稱也有需要遵守的命名規則，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最需要注意的是在</a:t>
            </a:r>
            <a:r>
              <a:rPr lang="en-US" altLang="zh-TW" dirty="0"/>
              <a:t>R</a:t>
            </a:r>
            <a:r>
              <a:rPr lang="zh-TW" altLang="en-US" dirty="0"/>
              <a:t>語言當中英文字母的大小寫是有區分的，另外也針對開頭的強制規定。</a:t>
            </a:r>
          </a:p>
          <a:p>
            <a:endParaRPr lang="zh-TW" altLang="en-US" dirty="0"/>
          </a:p>
          <a:p>
            <a:r>
              <a:rPr lang="zh-TW" altLang="en-US" dirty="0"/>
              <a:t>有效的命名</a:t>
            </a:r>
            <a:endParaRPr lang="en-US" altLang="zh-TW" dirty="0"/>
          </a:p>
          <a:p>
            <a:pPr lvl="1"/>
            <a:r>
              <a:rPr lang="zh-TW" altLang="en-US" dirty="0"/>
              <a:t>以字母</a:t>
            </a:r>
            <a:r>
              <a:rPr lang="en-US" altLang="zh-TW" dirty="0"/>
              <a:t>(</a:t>
            </a:r>
            <a:r>
              <a:rPr lang="zh-TW" altLang="en-US" dirty="0"/>
              <a:t>大小寫都可</a:t>
            </a:r>
            <a:r>
              <a:rPr lang="en-US" altLang="zh-TW" dirty="0"/>
              <a:t>)</a:t>
            </a:r>
            <a:r>
              <a:rPr lang="zh-TW" altLang="en-US" dirty="0"/>
              <a:t>、數字、逗點</a:t>
            </a:r>
            <a:r>
              <a:rPr lang="en-US" altLang="zh-TW" dirty="0"/>
              <a:t>(.)</a:t>
            </a:r>
            <a:r>
              <a:rPr lang="zh-TW" altLang="en-US" dirty="0"/>
              <a:t>、下底線</a:t>
            </a:r>
            <a:r>
              <a:rPr lang="en-US" altLang="zh-TW" dirty="0"/>
              <a:t>(_)</a:t>
            </a:r>
            <a:r>
              <a:rPr lang="zh-TW" altLang="en-US" dirty="0"/>
              <a:t>開頭</a:t>
            </a:r>
          </a:p>
          <a:p>
            <a:pPr lvl="1"/>
            <a:r>
              <a:rPr lang="zh-TW" altLang="en-US" dirty="0"/>
              <a:t>若以</a:t>
            </a:r>
            <a:r>
              <a:rPr lang="en-US" altLang="zh-TW" dirty="0"/>
              <a:t>.</a:t>
            </a:r>
            <a:r>
              <a:rPr lang="zh-TW" altLang="en-US" dirty="0"/>
              <a:t>點開頭，後面不能接數字</a:t>
            </a:r>
          </a:p>
        </p:txBody>
      </p:sp>
    </p:spTree>
    <p:extLst>
      <p:ext uri="{BB962C8B-B14F-4D97-AF65-F5344CB8AC3E}">
        <p14:creationId xmlns:p14="http://schemas.microsoft.com/office/powerpoint/2010/main" val="239797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3CDFE-FAA1-4ACE-9EEC-55DDA639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20" y="2410629"/>
            <a:ext cx="5763568" cy="3630629"/>
          </a:xfrm>
        </p:spPr>
        <p:txBody>
          <a:bodyPr>
            <a:normAutofit/>
          </a:bodyPr>
          <a:lstStyle/>
          <a:p>
            <a:r>
              <a:rPr lang="zh-TW" altLang="en-US" dirty="0"/>
              <a:t>常見命名規則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以小寫字母開頭的一個單詞</a:t>
            </a:r>
            <a:r>
              <a:rPr lang="en-US" altLang="zh-TW" dirty="0"/>
              <a:t>(</a:t>
            </a:r>
            <a:r>
              <a:rPr lang="zh-TW" altLang="en-US" dirty="0"/>
              <a:t>常見多以小寫字母開頭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若為兩個單詞組成，以小寫字母開頭的一個單詞，後面的單詞第一個字母大寫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若為兩個單詞組成，以小寫字母開頭的一個單詞，後面接</a:t>
            </a:r>
            <a:r>
              <a:rPr lang="en-US" altLang="zh-TW" dirty="0"/>
              <a:t>_</a:t>
            </a:r>
            <a:r>
              <a:rPr lang="zh-TW" altLang="en-US" dirty="0"/>
              <a:t>，再接著第二個單詞且第一個字母小寫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963417-B950-4FC6-BB19-B57BE754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13" y="2410629"/>
            <a:ext cx="4983772" cy="3357124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AE738B8-D69D-4815-8C95-6212E52CA0EA}"/>
              </a:ext>
            </a:extLst>
          </p:cNvPr>
          <p:cNvSpPr txBox="1">
            <a:spLocks/>
          </p:cNvSpPr>
          <p:nvPr/>
        </p:nvSpPr>
        <p:spPr>
          <a:xfrm>
            <a:off x="717620" y="737056"/>
            <a:ext cx="10193216" cy="91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而實際在操作上，通常會有兩種常見的命名方式，若是英文單詞太長也可以進行適當縮寫</a:t>
            </a:r>
          </a:p>
        </p:txBody>
      </p:sp>
    </p:spTree>
    <p:extLst>
      <p:ext uri="{BB962C8B-B14F-4D97-AF65-F5344CB8AC3E}">
        <p14:creationId xmlns:p14="http://schemas.microsoft.com/office/powerpoint/2010/main" val="6964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資料型態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48CF548-98C8-49D7-86B0-09D9839E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019"/>
            <a:ext cx="10515600" cy="4351338"/>
          </a:xfrm>
        </p:spPr>
        <p:txBody>
          <a:bodyPr/>
          <a:lstStyle/>
          <a:p>
            <a:r>
              <a:rPr lang="zh-TW" altLang="en-US" dirty="0"/>
              <a:t>不同的物件都會有各自的資料型態，在</a:t>
            </a:r>
            <a:r>
              <a:rPr lang="en-US" altLang="zh-TW" dirty="0"/>
              <a:t>R</a:t>
            </a:r>
            <a:r>
              <a:rPr lang="zh-TW" altLang="en-US" dirty="0"/>
              <a:t>語言當中常用的資料型態包括數值 </a:t>
            </a:r>
            <a:r>
              <a:rPr lang="en-US" altLang="zh-TW" dirty="0"/>
              <a:t>(numeric)</a:t>
            </a:r>
            <a:r>
              <a:rPr lang="zh-TW" altLang="en-US" dirty="0"/>
              <a:t>、字串 </a:t>
            </a:r>
            <a:r>
              <a:rPr lang="en-US" altLang="zh-TW" dirty="0"/>
              <a:t>(character)</a:t>
            </a:r>
            <a:r>
              <a:rPr lang="zh-TW" altLang="en-US" dirty="0"/>
              <a:t>、布林變數 </a:t>
            </a:r>
            <a:r>
              <a:rPr lang="en-US" altLang="zh-TW" dirty="0"/>
              <a:t>(logic)</a:t>
            </a:r>
            <a:r>
              <a:rPr lang="zh-TW" altLang="en-US" dirty="0"/>
              <a:t>以及日期 </a:t>
            </a:r>
            <a:r>
              <a:rPr lang="en-US" altLang="zh-TW" dirty="0"/>
              <a:t>(Date)</a:t>
            </a:r>
            <a:r>
              <a:rPr lang="zh-TW" altLang="en-US" dirty="0"/>
              <a:t>等。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使用函式</a:t>
            </a:r>
            <a:r>
              <a:rPr lang="en-US" altLang="zh-TW" dirty="0"/>
              <a:t>class()</a:t>
            </a:r>
            <a:r>
              <a:rPr lang="zh-TW" altLang="en-US" dirty="0"/>
              <a:t>可以檢視資料型態。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74A62-0377-4978-871D-4993B33C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數字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(numeric):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F561F-6490-4E71-AA74-D8164E50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9119" cy="1603375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numeric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包括整數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integer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（沒有小數點）與浮點數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double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（有小數點）的數值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E4E966-9A5D-405A-AE91-72DBE30B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33" y="791927"/>
            <a:ext cx="4149967" cy="5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9149C-80BA-4726-8489-749E00CF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730354"/>
            <a:ext cx="4678345" cy="1580767"/>
          </a:xfrm>
        </p:spPr>
        <p:txBody>
          <a:bodyPr/>
          <a:lstStyle/>
          <a:p>
            <a:r>
              <a:rPr lang="zh-TW" altLang="en-US" dirty="0"/>
              <a:t>若是在整是數字後面有加上</a:t>
            </a:r>
            <a:r>
              <a:rPr lang="en-US" altLang="zh-TW" dirty="0"/>
              <a:t>L</a:t>
            </a:r>
            <a:r>
              <a:rPr lang="zh-TW" altLang="en-US" dirty="0"/>
              <a:t>就會被認為是純粹的整數，型態會顯示</a:t>
            </a:r>
            <a:r>
              <a:rPr lang="en-US" altLang="zh-TW" dirty="0"/>
              <a:t>integer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D76BD71-5B5B-41FF-988B-7B87874C590B}"/>
              </a:ext>
            </a:extLst>
          </p:cNvPr>
          <p:cNvSpPr txBox="1">
            <a:spLocks/>
          </p:cNvSpPr>
          <p:nvPr/>
        </p:nvSpPr>
        <p:spPr>
          <a:xfrm>
            <a:off x="6096000" y="730354"/>
            <a:ext cx="4678345" cy="158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另外還有複數的數值型態，顯示為</a:t>
            </a:r>
            <a:r>
              <a:rPr lang="en-US" altLang="zh-TW" dirty="0"/>
              <a:t>complex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9530C4-CB21-47DB-8BE1-411C3B6F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0" y="2746614"/>
            <a:ext cx="3736677" cy="25689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653B1FA-F839-4F96-94F3-0F91ADC0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99" y="2746614"/>
            <a:ext cx="4054146" cy="25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6F541-67D5-42FA-A8E3-E080684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333333"/>
                </a:solidFill>
                <a:effectLst/>
                <a:latin typeface="Helvetica Neue"/>
              </a:rPr>
              <a:t>字串</a:t>
            </a:r>
            <a:r>
              <a:rPr lang="en-US" altLang="zh-TW" sz="3200" b="1" i="0" dirty="0">
                <a:solidFill>
                  <a:srgbClr val="333333"/>
                </a:solidFill>
                <a:effectLst/>
                <a:latin typeface="Helvetica Neue"/>
              </a:rPr>
              <a:t>(character):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D9E0D-9EE3-4A05-B4AC-378AF814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26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用雙引號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””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框起的文字會被儲存為字串格式，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若在數字前後加上雙引號，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數字也會被儲存為文字形式，無法進行數值的加減乘除等運算。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DEF60C-676E-428F-A7DF-2A6499F9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48" y="453646"/>
            <a:ext cx="3252519" cy="57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CCC08-E6F4-4AFA-809A-E117E4A6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邏輯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(logical):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7F050-A03A-4764-AB4E-8C3BE495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2455" cy="1520476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邏輯型或布林型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(true or false)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，用於邏輯判斷，可使用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TRUE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代表真，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FALSE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代表假。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86F3F5-FCD5-4E81-92A5-BFE94EFF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10" y="3775693"/>
            <a:ext cx="2366937" cy="21829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AB1AE3-3995-407B-AFEF-704541D1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27" y="3874963"/>
            <a:ext cx="2333973" cy="198444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981E6C1-DCE1-42FF-A2ED-D4774AD2AF66}"/>
              </a:ext>
            </a:extLst>
          </p:cNvPr>
          <p:cNvSpPr txBox="1">
            <a:spLocks/>
          </p:cNvSpPr>
          <p:nvPr/>
        </p:nvSpPr>
        <p:spPr>
          <a:xfrm>
            <a:off x="6903218" y="1814914"/>
            <a:ext cx="4834932" cy="152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有時 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可以分別代表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TW" b="0" i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TW" altLang="en-US" b="0" i="0">
                <a:solidFill>
                  <a:srgbClr val="333333"/>
                </a:solidFill>
                <a:effectLst/>
                <a:latin typeface="Helvetica Neue"/>
              </a:rPr>
              <a:t>整數。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4316DA6-0CD6-44EE-95C5-24D6094D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778" y="2847138"/>
            <a:ext cx="2975988" cy="185710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E70F0FA-31AC-4A7D-8B6C-4323450E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778" y="4825219"/>
            <a:ext cx="2975988" cy="1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D5E49AE-1C38-4F10-9A44-CBE31EBF10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hlinkClick r:id="rId2"/>
              </a:rPr>
              <a:t>基礎篇</a:t>
            </a:r>
            <a:r>
              <a:rPr lang="en-US" altLang="zh-TW" dirty="0">
                <a:hlinkClick r:id="rId2"/>
              </a:rPr>
              <a:t>_R</a:t>
            </a:r>
            <a:r>
              <a:rPr lang="zh-TW" altLang="en-US" dirty="0">
                <a:hlinkClick r:id="rId2"/>
              </a:rPr>
              <a:t>語言的基礎概念</a:t>
            </a:r>
            <a:endParaRPr lang="zh-TW" altLang="en-US" dirty="0"/>
          </a:p>
          <a:p>
            <a:r>
              <a:rPr lang="zh-TW" altLang="en-US" dirty="0"/>
              <a:t>物件基礎操作</a:t>
            </a:r>
          </a:p>
          <a:p>
            <a:r>
              <a:rPr lang="zh-TW" altLang="en-US" dirty="0"/>
              <a:t>資料型態</a:t>
            </a:r>
            <a:endParaRPr lang="en-US" altLang="zh-TW" dirty="0"/>
          </a:p>
          <a:p>
            <a:r>
              <a:rPr lang="zh-TW" altLang="en-US"/>
              <a:t>基本運算</a:t>
            </a:r>
            <a:endParaRPr lang="zh-TW" altLang="en-US" dirty="0"/>
          </a:p>
          <a:p>
            <a:r>
              <a:rPr lang="zh-TW" altLang="en-US" dirty="0"/>
              <a:t>資料結構</a:t>
            </a:r>
          </a:p>
          <a:p>
            <a:r>
              <a:rPr lang="zh-TW" altLang="en-US" dirty="0"/>
              <a:t>簡單條件判斷式</a:t>
            </a:r>
          </a:p>
          <a:p>
            <a:r>
              <a:rPr lang="zh-TW" altLang="en-US" dirty="0"/>
              <a:t>管道控制</a:t>
            </a:r>
            <a:r>
              <a:rPr lang="en-US" altLang="zh-TW" dirty="0"/>
              <a:t>pipe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E2123A-22F3-4109-8088-1241BBCD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17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7EAAE-0017-4CB5-9736-6C3C9C3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日期</a:t>
            </a:r>
            <a:r>
              <a:rPr lang="en-US" altLang="zh-TW" sz="3600" b="1" i="0" dirty="0">
                <a:solidFill>
                  <a:srgbClr val="333333"/>
                </a:solidFill>
                <a:effectLst/>
                <a:latin typeface="Helvetica Neue"/>
              </a:rPr>
              <a:t>(date):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1481-6FE4-4F64-93AC-92DE53AB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使用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lubridate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套件可更好呈現，其應用範圍很廣在此不多做介紹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FF7A18-BE7B-4221-B535-B94CB830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64" y="3175122"/>
            <a:ext cx="2990429" cy="13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5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基本運算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516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以下介紹簡單的運算方式，另外還有很多其他函數可以做基礎或進階的數學換算或運算，若有需要使用到可自行查找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3600" b="1" dirty="0"/>
              <a:t>數學基本運算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E8FD5B-EF5A-4729-B449-0D06F3A5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89" y="4736788"/>
            <a:ext cx="3479930" cy="16511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951E9B-98CA-415B-8C68-54B30A69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48" y="745366"/>
            <a:ext cx="3697794" cy="57475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547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06" y="842915"/>
            <a:ext cx="2148131" cy="825112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邏輯運算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1DF17E-3166-4ED6-ADA4-09B1B1F9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71" y="3211664"/>
            <a:ext cx="3479930" cy="165119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8EB2520-98D6-4745-81BA-C47DBB94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792" y="316267"/>
            <a:ext cx="5729927" cy="33758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5B319D-226B-42C8-BAF8-D9DDBDAA5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792" y="3891480"/>
            <a:ext cx="3284010" cy="26502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813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向量</a:t>
            </a:r>
            <a:r>
              <a:rPr lang="en-US" altLang="zh-TW" b="1" dirty="0"/>
              <a:t>(vectors):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單維的資料，單一類型</a:t>
            </a:r>
            <a:br>
              <a:rPr lang="zh-TW" altLang="en-US" dirty="0"/>
            </a:br>
            <a:r>
              <a:rPr lang="en-US" altLang="zh-TW" dirty="0"/>
              <a:t>concatenate(</a:t>
            </a:r>
            <a:r>
              <a:rPr lang="zh-TW" altLang="en-US" dirty="0"/>
              <a:t>堆疊</a:t>
            </a:r>
            <a:r>
              <a:rPr lang="en-US" altLang="zh-TW" dirty="0"/>
              <a:t>):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c(…)</a:t>
            </a:r>
            <a:r>
              <a:rPr lang="zh-TW" altLang="en-US" dirty="0"/>
              <a:t>將「</a:t>
            </a:r>
            <a:r>
              <a:rPr lang="zh-TW" altLang="en-US" b="1" dirty="0"/>
              <a:t>相同類型</a:t>
            </a:r>
            <a:r>
              <a:rPr lang="zh-TW" altLang="en-US" dirty="0"/>
              <a:t>」值以「逗點」分隔而形成的向量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E8C22B-92AF-41EF-8BE2-DF1A88ED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78" y="1825625"/>
            <a:ext cx="6020135" cy="3954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因子</a:t>
            </a:r>
            <a:r>
              <a:rPr lang="en-US" altLang="zh-TW" b="1" dirty="0"/>
              <a:t>(factor):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518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因子是由向量轉換而成，多用於表示「類別資料</a:t>
            </a:r>
            <a:r>
              <a:rPr lang="en-US" altLang="zh-TW" dirty="0"/>
              <a:t>(categorical data)｣</a:t>
            </a:r>
            <a:r>
              <a:rPr lang="zh-TW" altLang="en-US" dirty="0"/>
              <a:t>，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例如有三種收入等級的類別，分別是低收入、中等收入、高收入， 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簡單的使用方法為</a:t>
            </a:r>
            <a:r>
              <a:rPr lang="en-US" altLang="zh-TW" dirty="0"/>
              <a:t>factor(</a:t>
            </a:r>
            <a:r>
              <a:rPr lang="zh-TW" altLang="en-US" dirty="0"/>
              <a:t>資料向量</a:t>
            </a:r>
            <a:r>
              <a:rPr lang="en-US" altLang="zh-TW" dirty="0"/>
              <a:t>,levels=</a:t>
            </a:r>
            <a:r>
              <a:rPr lang="zh-TW" altLang="en-US" dirty="0"/>
              <a:t>類別次序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levels</a:t>
            </a:r>
            <a:r>
              <a:rPr lang="zh-TW" altLang="en-US" dirty="0"/>
              <a:t>參數可設定各類別的次序， 另外還有其他的參數可以進行設定。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28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FF3FA-B04A-4271-A898-EB17040B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712"/>
            <a:ext cx="10515600" cy="4351338"/>
          </a:xfrm>
        </p:spPr>
        <p:txBody>
          <a:bodyPr/>
          <a:lstStyle/>
          <a:p>
            <a:r>
              <a:rPr lang="zh-TW" altLang="en-US" dirty="0"/>
              <a:t>以下範例將</a:t>
            </a:r>
            <a:r>
              <a:rPr lang="en-US" altLang="zh-TW" dirty="0"/>
              <a:t>income_1</a:t>
            </a:r>
            <a:r>
              <a:rPr lang="zh-TW" altLang="en-US" dirty="0"/>
              <a:t>設定為由不同的四個收入所組成的向量，此時資料的格式是顯示為文字</a:t>
            </a:r>
            <a:r>
              <a:rPr lang="en-US" altLang="zh-TW" dirty="0"/>
              <a:t>(character)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若查看次數分配會發現順序是中等收入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低收入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高收入。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53D690-5C67-4CFA-95D8-70FBB363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9" y="1342742"/>
            <a:ext cx="4927260" cy="17816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7A492D-81F9-4FC4-9D98-835F7C53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79" y="4078380"/>
            <a:ext cx="3610692" cy="25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0E1FE-B1D9-4144-B20E-8781499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58" y="599725"/>
            <a:ext cx="11454284" cy="435133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接著我們將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income_1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轉成類別變項，而類別的順序是設定為低收入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中等收入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高收入，此時資料的格式也會轉變為為因子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(factor)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若查看次數分配會發現順序改成我們設定的低收入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中等收入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高收入。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FBB210-132B-43ED-98C9-010F6AC1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64" y="1530706"/>
            <a:ext cx="4903657" cy="230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C989DF-E04F-4E6C-B04B-5B55F6F9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51" y="4670332"/>
            <a:ext cx="2937531" cy="20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7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27751-5C19-4C10-8205-5241FB44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7" y="4590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在統計模型當中使用類別資料時，有時會需要針對類別資料設定參考組別，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而若是沒有特別設定，</a:t>
            </a:r>
            <a:r>
              <a:rPr lang="en-US" altLang="zh-TW" dirty="0"/>
              <a:t>R</a:t>
            </a:r>
            <a:r>
              <a:rPr lang="zh-TW" altLang="en-US" dirty="0"/>
              <a:t>語言會自動把最低順序的當作參考組</a:t>
            </a:r>
            <a:r>
              <a:rPr lang="en-US" altLang="zh-TW" dirty="0"/>
              <a:t>(</a:t>
            </a:r>
            <a:r>
              <a:rPr lang="zh-TW" altLang="en-US" dirty="0"/>
              <a:t>以上述為例</a:t>
            </a:r>
            <a:r>
              <a:rPr lang="en-US" altLang="zh-TW" dirty="0"/>
              <a:t>:</a:t>
            </a:r>
            <a:r>
              <a:rPr lang="zh-TW" altLang="en-US" dirty="0"/>
              <a:t>低收入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這時我們可以使用</a:t>
            </a:r>
            <a:r>
              <a:rPr lang="en-US" altLang="zh-TW" dirty="0"/>
              <a:t>relevel()</a:t>
            </a:r>
            <a:r>
              <a:rPr lang="zh-TW" altLang="en-US" dirty="0"/>
              <a:t>改變參考組別</a:t>
            </a:r>
            <a:r>
              <a:rPr lang="en-US" altLang="zh-TW" dirty="0"/>
              <a:t>(</a:t>
            </a:r>
            <a:r>
              <a:rPr lang="zh-TW" altLang="en-US" dirty="0"/>
              <a:t>改成中等收入為參考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1DD51F-255B-41DF-9A8F-1D3ABB96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73" y="4146436"/>
            <a:ext cx="5394429" cy="24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2DE61-64E9-4059-81C3-715FE99D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830838"/>
            <a:ext cx="10515600" cy="111854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數字資料也是類似，可以再另外設定標籤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FA51DA-D56C-474A-9CE4-4E215748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45" y="1775490"/>
            <a:ext cx="6808596" cy="4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E4E691-A340-4CA7-A22D-9C420D50E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40" y="2682485"/>
            <a:ext cx="6563571" cy="3637503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B8D7D34-798D-41A5-98D3-F57E4DBB7667}"/>
              </a:ext>
            </a:extLst>
          </p:cNvPr>
          <p:cNvSpPr txBox="1">
            <a:spLocks/>
          </p:cNvSpPr>
          <p:nvPr/>
        </p:nvSpPr>
        <p:spPr>
          <a:xfrm>
            <a:off x="556846" y="830838"/>
            <a:ext cx="10515600" cy="173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若是資料多了一個數字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範例是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沒有被設定成類別，那麼轉成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factor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時被自動當成缺失值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語言當中，缺失值通常以「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NA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」作為標記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24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090CD-0680-4F90-ADD0-ED60E8F3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物件基礎操作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3C9A5-BE78-472F-A528-725297C4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語言是以「物件導向」為主的程式語言，可以簡單想成在</a:t>
            </a:r>
            <a:r>
              <a:rPr lang="en-US" altLang="zh-TW" dirty="0"/>
              <a:t>R</a:t>
            </a:r>
            <a:r>
              <a:rPr lang="zh-TW" altLang="en-US" dirty="0"/>
              <a:t>語言當中，每一個東西都可以視為一個物件</a:t>
            </a:r>
            <a:r>
              <a:rPr lang="en-US" altLang="zh-TW" dirty="0"/>
              <a:t>(object)</a:t>
            </a:r>
            <a:r>
              <a:rPr lang="zh-TW" altLang="en-US" dirty="0"/>
              <a:t>，或著可以暫時先將物件想像成「資料」，這樣的資料內容可以是由一個或多個文字、數字或其他形式所組成的。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接著我們會介紹，在</a:t>
            </a:r>
            <a:r>
              <a:rPr lang="en-US" altLang="zh-TW" dirty="0"/>
              <a:t>R</a:t>
            </a:r>
            <a:r>
              <a:rPr lang="zh-TW" altLang="en-US" dirty="0"/>
              <a:t>語言當中可以根據創建出來的物件進行各種操作，像是指派、命名或數學運算，而物件也可能是由不同的結構所組成，也有可能會儲存成不同的形態。</a:t>
            </a:r>
          </a:p>
        </p:txBody>
      </p:sp>
    </p:spTree>
    <p:extLst>
      <p:ext uri="{BB962C8B-B14F-4D97-AF65-F5344CB8AC3E}">
        <p14:creationId xmlns:p14="http://schemas.microsoft.com/office/powerpoint/2010/main" val="2920073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清單</a:t>
            </a:r>
            <a:r>
              <a:rPr lang="en-US" altLang="zh-TW" b="1" dirty="0"/>
              <a:t>(list):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可以包含向量、矩陣、不同的清單，可以包含「</a:t>
            </a:r>
            <a:r>
              <a:rPr lang="zh-TW" altLang="en-US" b="1" dirty="0"/>
              <a:t>不同的資料類型</a:t>
            </a:r>
            <a:r>
              <a:rPr lang="zh-TW" altLang="en-US" dirty="0"/>
              <a:t>」。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通常統計跑完後，結果會儲存在清單之中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890B0B-992F-42FE-9A7B-CB1B9727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1" y="270980"/>
            <a:ext cx="5112737" cy="6587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918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FF9C0B-E55F-4B53-8DA0-90B67F8D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94" y="457840"/>
            <a:ext cx="5943272" cy="2831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DF7322-64C2-4416-B3E5-F8951FB5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94" y="3720402"/>
            <a:ext cx="6735879" cy="28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8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D1EA2-6378-476D-BAFA-55521037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8" y="1051902"/>
            <a:ext cx="10515600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另外列表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(list)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也可以包含其他列表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(list)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 以剛剛創建的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out_list_3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為例，我們還可以再套上一層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130605-C06E-4512-9A23-72050047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2" y="2605567"/>
            <a:ext cx="3859365" cy="20468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EBDE44-E5EE-4CCE-8CFC-4514FC27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59" y="2605567"/>
            <a:ext cx="6674492" cy="38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1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矩陣</a:t>
            </a:r>
            <a:r>
              <a:rPr lang="en-US" altLang="zh-TW" b="1" dirty="0"/>
              <a:t>(matrices):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926540"/>
          </a:xfrm>
        </p:spPr>
        <p:txBody>
          <a:bodyPr/>
          <a:lstStyle/>
          <a:p>
            <a:r>
              <a:rPr lang="zh-TW" altLang="en-US" dirty="0"/>
              <a:t>二維的資料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3E8792A9-3D55-4BB3-B2F2-976D9372D0A5}"/>
              </a:ext>
            </a:extLst>
          </p:cNvPr>
          <p:cNvSpPr txBox="1">
            <a:spLocks/>
          </p:cNvSpPr>
          <p:nvPr/>
        </p:nvSpPr>
        <p:spPr>
          <a:xfrm>
            <a:off x="838200" y="3707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陣列</a:t>
            </a:r>
            <a:r>
              <a:rPr lang="en-US" altLang="zh-TW" b="1" dirty="0"/>
              <a:t>(array):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DBC7774-B202-43FD-838D-388EE6185A12}"/>
              </a:ext>
            </a:extLst>
          </p:cNvPr>
          <p:cNvSpPr txBox="1">
            <a:spLocks/>
          </p:cNvSpPr>
          <p:nvPr/>
        </p:nvSpPr>
        <p:spPr>
          <a:xfrm>
            <a:off x="838200" y="5061364"/>
            <a:ext cx="4356798" cy="92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多維度的資料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AFF119-1EB8-48D2-A187-005EF7A4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48" y="1690688"/>
            <a:ext cx="6764166" cy="16746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1F45FC-9280-4EB3-BAD7-070D9F63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48" y="4978634"/>
            <a:ext cx="6470136" cy="1674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3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資料結構</a:t>
            </a:r>
            <a:r>
              <a:rPr lang="en-US" altLang="zh-TW" b="1" dirty="0"/>
              <a:t>-</a:t>
            </a:r>
            <a:r>
              <a:rPr lang="zh-TW" altLang="en-US" b="1" dirty="0"/>
              <a:t>資料架構</a:t>
            </a:r>
            <a:r>
              <a:rPr lang="en-US" altLang="zh-TW" b="1" dirty="0"/>
              <a:t>(</a:t>
            </a:r>
            <a:r>
              <a:rPr lang="en-US" altLang="zh-TW" b="1" dirty="0" err="1"/>
              <a:t>data.frame</a:t>
            </a:r>
            <a:r>
              <a:rPr lang="en-US" altLang="zh-TW" b="1" dirty="0"/>
              <a:t>)</a:t>
            </a:r>
            <a:r>
              <a:rPr lang="zh-TW" altLang="en-US" b="1" dirty="0"/>
              <a:t>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27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資料框架是列表</a:t>
            </a:r>
            <a:r>
              <a:rPr lang="en-US" altLang="zh-TW" dirty="0"/>
              <a:t>(list)</a:t>
            </a:r>
            <a:r>
              <a:rPr lang="zh-TW" altLang="en-US" dirty="0"/>
              <a:t>的一種特殊的形式，一樣可以包含不同的資料型態，但不同的是每個變數的觀察值都需要有相同數量</a:t>
            </a:r>
            <a:r>
              <a:rPr lang="en-US" altLang="zh-TW" dirty="0"/>
              <a:t>(</a:t>
            </a:r>
            <a:r>
              <a:rPr lang="zh-TW" altLang="en-US" dirty="0"/>
              <a:t>長度</a:t>
            </a:r>
            <a:r>
              <a:rPr lang="en-US" altLang="zh-TW" dirty="0"/>
              <a:t>)</a:t>
            </a:r>
            <a:r>
              <a:rPr lang="zh-TW" altLang="en-US" dirty="0"/>
              <a:t>的資料，更類似一種矩陣形式，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而這樣的形態也更像是我們使用的其他套裝統計軟體（如</a:t>
            </a:r>
            <a:r>
              <a:rPr lang="en-US" altLang="zh-TW" dirty="0"/>
              <a:t>excel, </a:t>
            </a:r>
            <a:r>
              <a:rPr lang="en-US" altLang="zh-TW" dirty="0" err="1"/>
              <a:t>spss</a:t>
            </a:r>
            <a:r>
              <a:rPr lang="en-US" altLang="zh-TW" dirty="0"/>
              <a:t>, </a:t>
            </a:r>
            <a:r>
              <a:rPr lang="en-US" altLang="zh-TW" dirty="0" err="1"/>
              <a:t>stata</a:t>
            </a:r>
            <a:r>
              <a:rPr lang="zh-TW" altLang="en-US" dirty="0"/>
              <a:t>）中資料儲存的方式，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每一行</a:t>
            </a:r>
            <a:r>
              <a:rPr lang="en-US" altLang="zh-TW" dirty="0"/>
              <a:t>(</a:t>
            </a:r>
            <a:r>
              <a:rPr lang="zh-TW" altLang="en-US" dirty="0"/>
              <a:t>欄</a:t>
            </a:r>
            <a:r>
              <a:rPr lang="en-US" altLang="zh-TW" dirty="0"/>
              <a:t>)</a:t>
            </a:r>
            <a:r>
              <a:rPr lang="zh-TW" altLang="en-US" dirty="0"/>
              <a:t>（</a:t>
            </a:r>
            <a:r>
              <a:rPr lang="en-US" altLang="zh-TW" dirty="0"/>
              <a:t>Column</a:t>
            </a:r>
            <a:r>
              <a:rPr lang="zh-TW" altLang="en-US" dirty="0"/>
              <a:t>）儲存不同的資料、每一列（</a:t>
            </a:r>
            <a:r>
              <a:rPr lang="en-US" altLang="zh-TW" dirty="0"/>
              <a:t>Row</a:t>
            </a:r>
            <a:r>
              <a:rPr lang="zh-TW" altLang="en-US" dirty="0"/>
              <a:t>）代表不同的觀察值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341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CAA292-F92B-4A07-9D0D-D0D10062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1" y="784373"/>
            <a:ext cx="5663539" cy="52892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F1E898-D8EE-4FF9-80EB-63672F0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25" y="1199956"/>
            <a:ext cx="5044877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68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查詢資料型態或結構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7861" cy="3956610"/>
          </a:xfrm>
        </p:spPr>
        <p:txBody>
          <a:bodyPr/>
          <a:lstStyle/>
          <a:p>
            <a:r>
              <a:rPr lang="en-US" altLang="zh-TW" dirty="0"/>
              <a:t>Type: </a:t>
            </a:r>
            <a:r>
              <a:rPr lang="zh-TW" altLang="en-US" dirty="0"/>
              <a:t>是查看電腦如何儲存資料，物件的基本型態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Class: </a:t>
            </a:r>
            <a:r>
              <a:rPr lang="zh-TW" altLang="en-US" dirty="0"/>
              <a:t>是查看物件的類別</a:t>
            </a:r>
            <a:r>
              <a:rPr lang="en-US" altLang="zh-TW" dirty="0"/>
              <a:t>(</a:t>
            </a:r>
            <a:r>
              <a:rPr lang="zh-TW" altLang="en-US" dirty="0"/>
              <a:t>螢幕顯示的型態</a:t>
            </a:r>
            <a:r>
              <a:rPr lang="en-US" altLang="zh-TW" dirty="0"/>
              <a:t>)</a:t>
            </a:r>
            <a:r>
              <a:rPr lang="zh-TW" altLang="en-US" dirty="0"/>
              <a:t>，及能對它進行的操作所做的分類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1761F4-FF53-4169-9C6D-E37A70B3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69" y="1825625"/>
            <a:ext cx="5024646" cy="3940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轉換資料型態或結構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as.targetClass</a:t>
            </a:r>
            <a:r>
              <a:rPr lang="zh-TW" altLang="en-US" dirty="0"/>
              <a:t>將值轉換為</a:t>
            </a:r>
            <a:r>
              <a:rPr lang="en-US" altLang="zh-TW" dirty="0" err="1"/>
              <a:t>targetClass</a:t>
            </a:r>
            <a:r>
              <a:rPr lang="zh-TW" altLang="en-US" dirty="0"/>
              <a:t>類。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 err="1"/>
              <a:t>as.numeric</a:t>
            </a:r>
            <a:r>
              <a:rPr lang="en-US" altLang="zh-TW" dirty="0"/>
              <a:t>()</a:t>
            </a:r>
            <a:r>
              <a:rPr lang="zh-TW" altLang="en-US" dirty="0"/>
              <a:t>將值轉換為數字類</a:t>
            </a:r>
          </a:p>
          <a:p>
            <a:r>
              <a:rPr lang="en-US" altLang="zh-TW" dirty="0" err="1"/>
              <a:t>as.character</a:t>
            </a:r>
            <a:r>
              <a:rPr lang="en-US" altLang="zh-TW" dirty="0"/>
              <a:t>()</a:t>
            </a:r>
            <a:r>
              <a:rPr lang="zh-TW" altLang="en-US" dirty="0"/>
              <a:t>將值轉換為字串類</a:t>
            </a:r>
          </a:p>
          <a:p>
            <a:r>
              <a:rPr lang="zh-TW" altLang="en-US" dirty="0"/>
              <a:t>其他轉換</a:t>
            </a:r>
            <a:r>
              <a:rPr lang="en-US" altLang="zh-TW" dirty="0"/>
              <a:t>……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F2E8FA-1219-40D8-9D00-4ADA8B1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93" y="1143547"/>
            <a:ext cx="4190213" cy="4867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616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36"/>
            <a:ext cx="10928420" cy="1510428"/>
          </a:xfrm>
        </p:spPr>
        <p:txBody>
          <a:bodyPr/>
          <a:lstStyle/>
          <a:p>
            <a:r>
              <a:rPr lang="zh-TW" altLang="en-US" dirty="0"/>
              <a:t>邏輯判斷</a:t>
            </a:r>
            <a:r>
              <a:rPr lang="en-US" altLang="zh-TW" dirty="0"/>
              <a:t>: if-else</a:t>
            </a:r>
            <a:r>
              <a:rPr lang="zh-TW" altLang="en-US" dirty="0"/>
              <a:t>敘述 若</a:t>
            </a:r>
            <a:r>
              <a:rPr lang="en-US" altLang="zh-TW" dirty="0"/>
              <a:t>if</a:t>
            </a:r>
            <a:r>
              <a:rPr lang="zh-TW" altLang="en-US" dirty="0"/>
              <a:t>後所接邏輯判斷為真</a:t>
            </a:r>
            <a:r>
              <a:rPr lang="en-US" altLang="zh-TW" dirty="0"/>
              <a:t>(TRUE)</a:t>
            </a:r>
            <a:r>
              <a:rPr lang="zh-TW" altLang="en-US" dirty="0"/>
              <a:t>，就會執行</a:t>
            </a:r>
            <a:r>
              <a:rPr lang="en-US" altLang="zh-TW" dirty="0"/>
              <a:t>if</a:t>
            </a:r>
            <a:r>
              <a:rPr lang="zh-TW" altLang="en-US" dirty="0"/>
              <a:t>下方之程式碼，若為偽</a:t>
            </a:r>
            <a:r>
              <a:rPr lang="en-US" altLang="zh-TW" dirty="0"/>
              <a:t>(FALSE)</a:t>
            </a:r>
            <a:r>
              <a:rPr lang="zh-TW" altLang="en-US" dirty="0"/>
              <a:t>，則執行</a:t>
            </a:r>
            <a:r>
              <a:rPr lang="en-US" altLang="zh-TW" dirty="0"/>
              <a:t>else</a:t>
            </a:r>
            <a:r>
              <a:rPr lang="zh-TW" altLang="en-US" dirty="0"/>
              <a:t>下方之程式碼，若程式中沒有</a:t>
            </a:r>
            <a:r>
              <a:rPr lang="en-US" altLang="zh-TW" dirty="0"/>
              <a:t>else</a:t>
            </a:r>
            <a:r>
              <a:rPr lang="zh-TW" altLang="en-US" dirty="0"/>
              <a:t>片段，則不執行任何程式碼。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533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55CB1C-B63D-4F17-BF80-EE1B6EDE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23" y="3245616"/>
            <a:ext cx="4140796" cy="280568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04CBB3-8CC3-4BD2-A9CC-EA5BD6348AD0}"/>
              </a:ext>
            </a:extLst>
          </p:cNvPr>
          <p:cNvSpPr txBox="1">
            <a:spLocks/>
          </p:cNvSpPr>
          <p:nvPr/>
        </p:nvSpPr>
        <p:spPr>
          <a:xfrm>
            <a:off x="705018" y="783429"/>
            <a:ext cx="5328139" cy="590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以下範例，若考試分數大於等於</a:t>
            </a:r>
            <a:r>
              <a:rPr lang="en-US" altLang="zh-TW" dirty="0"/>
              <a:t>60</a:t>
            </a:r>
            <a:r>
              <a:rPr lang="zh-TW" altLang="en-US" dirty="0"/>
              <a:t>分，則印出及格字樣，小於</a:t>
            </a:r>
            <a:r>
              <a:rPr lang="en-US" altLang="zh-TW" dirty="0"/>
              <a:t>60</a:t>
            </a:r>
            <a:r>
              <a:rPr lang="zh-TW" altLang="en-US" dirty="0"/>
              <a:t>分則印出不及格字樣。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上述只有設定考試分數大於等於</a:t>
            </a:r>
            <a:r>
              <a:rPr lang="en-US" altLang="zh-TW" dirty="0"/>
              <a:t>60</a:t>
            </a:r>
            <a:r>
              <a:rPr lang="zh-TW" altLang="en-US" dirty="0"/>
              <a:t>分並沒有設定其他的條件，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因此小於</a:t>
            </a:r>
            <a:r>
              <a:rPr lang="en-US" altLang="zh-TW" dirty="0"/>
              <a:t>60</a:t>
            </a:r>
            <a:r>
              <a:rPr lang="zh-TW" altLang="en-US" dirty="0"/>
              <a:t>分不會有輸出結果，此時我們加上一個</a:t>
            </a:r>
            <a:r>
              <a:rPr lang="en-US" altLang="zh-TW" dirty="0"/>
              <a:t>else</a:t>
            </a:r>
            <a:r>
              <a:rPr lang="zh-TW" altLang="en-US" dirty="0"/>
              <a:t>的判斷，如果「非上述的條件</a:t>
            </a:r>
            <a:r>
              <a:rPr lang="en-US" altLang="zh-TW" dirty="0"/>
              <a:t>(</a:t>
            </a:r>
            <a:r>
              <a:rPr lang="zh-TW" altLang="en-US" dirty="0"/>
              <a:t>考試分數大於等於</a:t>
            </a:r>
            <a:r>
              <a:rPr lang="en-US" altLang="zh-TW" dirty="0"/>
              <a:t>60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」，那麼就輸出不及格。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E69F4F-825C-4B53-8D5F-0C05F6D5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23" y="565618"/>
            <a:ext cx="3843726" cy="23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指派（</a:t>
            </a:r>
            <a:r>
              <a:rPr lang="en-US" altLang="zh-TW" b="1" dirty="0"/>
              <a:t>assignment</a:t>
            </a:r>
            <a:r>
              <a:rPr lang="zh-TW" altLang="en-US" b="1" dirty="0"/>
              <a:t>）：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4793" cy="4351338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我們可以簡單的將指派理解為一種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「變項的設定」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，也就是將不管是一個或多個物件視為某一個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「變項的內容」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而指派就是將這些物件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組合成的變項內容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指派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設定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一個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物件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名稱」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TW" altLang="en-US" dirty="0"/>
              <a:t>「變項的設定」可以更簡單理解為，我們建立了一個新變項或去更改既有變項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118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多重邏輯判斷</a:t>
            </a:r>
            <a:r>
              <a:rPr lang="en-US" altLang="zh-TW" dirty="0"/>
              <a:t>: if-else </a:t>
            </a:r>
            <a:r>
              <a:rPr lang="en-US" altLang="zh-TW" dirty="0" err="1"/>
              <a:t>if-else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同時若有多個條件也可以開頭用</a:t>
            </a:r>
            <a:r>
              <a:rPr lang="en-US" altLang="zh-TW" dirty="0"/>
              <a:t>if</a:t>
            </a:r>
            <a:r>
              <a:rPr lang="zh-TW" altLang="en-US" dirty="0"/>
              <a:t>中間設定多個</a:t>
            </a:r>
            <a:r>
              <a:rPr lang="en-US" altLang="zh-TW" dirty="0"/>
              <a:t>else if</a:t>
            </a:r>
            <a:r>
              <a:rPr lang="zh-TW" altLang="en-US" dirty="0"/>
              <a:t>，最後結果用</a:t>
            </a:r>
            <a:r>
              <a:rPr lang="en-US" altLang="zh-TW" dirty="0"/>
              <a:t>else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AE102-5579-4385-828A-211F32AA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13" y="1499770"/>
            <a:ext cx="4033285" cy="5167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67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簡單條件判斷式</a:t>
            </a:r>
            <a:r>
              <a:rPr lang="en-US" altLang="zh-TW" b="1" dirty="0"/>
              <a:t>-if-else</a:t>
            </a:r>
            <a:r>
              <a:rPr lang="zh-TW" altLang="en-US" b="1" dirty="0"/>
              <a:t>敘述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064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邏輯判斷簡化</a:t>
            </a:r>
            <a:r>
              <a:rPr lang="en-US" altLang="zh-TW" dirty="0"/>
              <a:t>: ifelse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ifelse()</a:t>
            </a:r>
            <a:r>
              <a:rPr lang="zh-TW" altLang="en-US" dirty="0"/>
              <a:t>函數可用最短的方式取代</a:t>
            </a:r>
            <a:r>
              <a:rPr lang="en-US" altLang="zh-TW" dirty="0"/>
              <a:t>if-else</a:t>
            </a:r>
            <a:r>
              <a:rPr lang="zh-TW" altLang="en-US" dirty="0"/>
              <a:t>敘述</a:t>
            </a:r>
            <a:r>
              <a:rPr lang="en-US" altLang="zh-TW" dirty="0"/>
              <a:t>(</a:t>
            </a:r>
            <a:r>
              <a:rPr lang="zh-TW" altLang="en-US" dirty="0"/>
              <a:t>類似</a:t>
            </a:r>
            <a:r>
              <a:rPr lang="en-US" altLang="zh-TW" dirty="0"/>
              <a:t>excel</a:t>
            </a:r>
            <a:r>
              <a:rPr lang="zh-TW" altLang="en-US" dirty="0"/>
              <a:t>當中的</a:t>
            </a:r>
            <a:r>
              <a:rPr lang="en-US" altLang="zh-TW" dirty="0"/>
              <a:t>if</a:t>
            </a:r>
            <a:r>
              <a:rPr lang="zh-TW" altLang="en-US" dirty="0"/>
              <a:t>函數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使用方法為</a:t>
            </a:r>
            <a:r>
              <a:rPr lang="en-US" altLang="zh-TW" dirty="0"/>
              <a:t>ifelse(</a:t>
            </a:r>
            <a:r>
              <a:rPr lang="zh-TW" altLang="en-US" dirty="0"/>
              <a:t>邏輯判斷</a:t>
            </a:r>
            <a:r>
              <a:rPr lang="en-US" altLang="zh-TW" dirty="0"/>
              <a:t>, </a:t>
            </a:r>
            <a:r>
              <a:rPr lang="zh-TW" altLang="en-US" dirty="0"/>
              <a:t>判斷為真要執行的程式碼</a:t>
            </a:r>
            <a:r>
              <a:rPr lang="en-US" altLang="zh-TW" dirty="0"/>
              <a:t>, </a:t>
            </a:r>
            <a:r>
              <a:rPr lang="zh-TW" altLang="en-US" dirty="0"/>
              <a:t>判斷為偽要執行的程式碼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97E483-BB3F-4EE9-A5F8-1DCF2AE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0" y="1589558"/>
            <a:ext cx="5174262" cy="4405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8335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管道控制</a:t>
            </a:r>
            <a:r>
              <a:rPr lang="en-US" altLang="zh-TW" b="1" dirty="0"/>
              <a:t>pipe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在語法操作上，很常需要對於同一個變項進行重複操作，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在此</a:t>
            </a:r>
            <a:r>
              <a:rPr lang="en-US" altLang="zh-TW" dirty="0" err="1"/>
              <a:t>magrittr</a:t>
            </a:r>
            <a:r>
              <a:rPr lang="zh-TW" altLang="en-US" dirty="0"/>
              <a:t>套件提供了一些可以讓程式更容易查看、理解的語法，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</a:t>
            </a:r>
            <a:r>
              <a:rPr lang="en-US" altLang="zh-TW" dirty="0"/>
              <a:t>R</a:t>
            </a:r>
            <a:r>
              <a:rPr lang="zh-TW" altLang="en-US" dirty="0"/>
              <a:t>版本</a:t>
            </a:r>
            <a:r>
              <a:rPr lang="en-US" altLang="zh-TW" dirty="0"/>
              <a:t>4.1.0</a:t>
            </a:r>
            <a:r>
              <a:rPr lang="zh-TW" altLang="en-US" dirty="0"/>
              <a:t>後也有提後一個內建的符號來進行，以下對此作簡單介紹，後續資料處理的章節會較常使用到 </a:t>
            </a:r>
            <a:r>
              <a:rPr lang="zh-TW" altLang="en-US" b="0" i="0" u="sng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sng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2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406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管道控制</a:t>
            </a:r>
            <a:r>
              <a:rPr lang="en-US" altLang="zh-TW" b="1" dirty="0"/>
              <a:t>pipe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|&gt; &amp; %&gt;%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4987" cy="4351338"/>
          </a:xfrm>
        </p:spPr>
        <p:txBody>
          <a:bodyPr/>
          <a:lstStyle/>
          <a:p>
            <a:r>
              <a:rPr lang="en-US" altLang="zh-TW" dirty="0"/>
              <a:t>|&gt;</a:t>
            </a:r>
            <a:r>
              <a:rPr lang="zh-TW" altLang="en-US" dirty="0"/>
              <a:t>為內建的連結符號，目的是要將符號左側的變項連結</a:t>
            </a:r>
            <a:r>
              <a:rPr lang="en-US" altLang="zh-TW" dirty="0"/>
              <a:t>(</a:t>
            </a:r>
            <a:r>
              <a:rPr lang="zh-TW" altLang="en-US" dirty="0"/>
              <a:t>放入使用</a:t>
            </a:r>
            <a:r>
              <a:rPr lang="en-US" altLang="zh-TW" dirty="0"/>
              <a:t>)</a:t>
            </a:r>
            <a:r>
              <a:rPr lang="zh-TW" altLang="en-US" dirty="0"/>
              <a:t>到符號右邊的函數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%&gt;%</a:t>
            </a:r>
            <a:r>
              <a:rPr lang="zh-TW" altLang="en-US" dirty="0"/>
              <a:t>是</a:t>
            </a:r>
            <a:r>
              <a:rPr lang="en-US" altLang="zh-TW" dirty="0" err="1"/>
              <a:t>magrittr</a:t>
            </a:r>
            <a:r>
              <a:rPr lang="zh-TW" altLang="en-US" dirty="0"/>
              <a:t>套件中的其中一個管道，其使用方法大致與</a:t>
            </a:r>
            <a:r>
              <a:rPr lang="en-US" altLang="zh-TW" dirty="0"/>
              <a:t>|&gt;</a:t>
            </a:r>
            <a:r>
              <a:rPr lang="zh-TW" altLang="en-US" dirty="0"/>
              <a:t>一模一樣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首先先載入</a:t>
            </a:r>
            <a:r>
              <a:rPr lang="en-US" altLang="zh-TW" dirty="0" err="1"/>
              <a:t>magrittr</a:t>
            </a:r>
            <a:r>
              <a:rPr lang="zh-TW" altLang="en-US" dirty="0"/>
              <a:t>套件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15F2EB-14D4-4A97-9FDB-D5816361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5" y="5331676"/>
            <a:ext cx="3592413" cy="106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065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4BA1A-9B9F-47D6-975F-2AA4851B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2" y="871031"/>
            <a:ext cx="6597580" cy="5437407"/>
          </a:xfrm>
        </p:spPr>
        <p:txBody>
          <a:bodyPr>
            <a:normAutofit/>
          </a:bodyPr>
          <a:lstStyle/>
          <a:p>
            <a:r>
              <a:rPr lang="zh-TW" altLang="en-US" dirty="0"/>
              <a:t>假設此時有個向量</a:t>
            </a:r>
            <a:r>
              <a:rPr lang="en-US" altLang="zh-TW" dirty="0"/>
              <a:t>x</a:t>
            </a:r>
            <a:r>
              <a:rPr lang="zh-TW" altLang="en-US" dirty="0"/>
              <a:t>，內容為數值</a:t>
            </a:r>
            <a:r>
              <a:rPr lang="en-US" altLang="zh-TW" dirty="0"/>
              <a:t>1-4</a:t>
            </a:r>
            <a:r>
              <a:rPr lang="zh-TW" altLang="en-US" dirty="0"/>
              <a:t>，另外有個函數</a:t>
            </a:r>
            <a:r>
              <a:rPr lang="en-US" altLang="zh-TW" dirty="0"/>
              <a:t>sum()(</a:t>
            </a:r>
            <a:r>
              <a:rPr lang="zh-TW" altLang="en-US" dirty="0"/>
              <a:t>用來加總數值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而我們想在函數當中放入</a:t>
            </a:r>
            <a:r>
              <a:rPr lang="en-US" altLang="zh-TW" dirty="0"/>
              <a:t>x</a:t>
            </a:r>
            <a:r>
              <a:rPr lang="zh-TW" altLang="en-US" dirty="0"/>
              <a:t>，可以有以下方法</a:t>
            </a:r>
            <a:r>
              <a:rPr lang="en-US" altLang="zh-TW" dirty="0"/>
              <a:t>1</a:t>
            </a:r>
            <a:r>
              <a:rPr lang="zh-TW" altLang="en-US" dirty="0"/>
              <a:t>和方法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方法</a:t>
            </a:r>
            <a:r>
              <a:rPr lang="en-US" altLang="zh-TW" dirty="0"/>
              <a:t>1</a:t>
            </a:r>
            <a:r>
              <a:rPr lang="zh-TW" altLang="en-US" dirty="0"/>
              <a:t>是直接放入函數內，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/>
              <a:t>是使用管道控制符號，可以在讀程式時更直觀的看到</a:t>
            </a:r>
            <a:r>
              <a:rPr lang="en-US" altLang="zh-TW" dirty="0"/>
              <a:t>x</a:t>
            </a:r>
            <a:r>
              <a:rPr lang="zh-TW" altLang="en-US" dirty="0"/>
              <a:t>被用於</a:t>
            </a:r>
            <a:r>
              <a:rPr lang="en-US" altLang="zh-TW" dirty="0"/>
              <a:t>f()</a:t>
            </a:r>
            <a:r>
              <a:rPr lang="zh-TW" altLang="en-US" dirty="0"/>
              <a:t>函數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6E2328-85D7-403D-BC71-18793EDA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11" y="298352"/>
            <a:ext cx="3825289" cy="62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89325-39D0-4D76-ABDA-F692E6E0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427"/>
            <a:ext cx="10515600" cy="4351338"/>
          </a:xfrm>
        </p:spPr>
        <p:txBody>
          <a:bodyPr/>
          <a:lstStyle/>
          <a:p>
            <a:r>
              <a:rPr lang="en-US" altLang="zh-TW" dirty="0"/>
              <a:t>sum()</a:t>
            </a:r>
            <a:r>
              <a:rPr lang="zh-TW" altLang="en-US" dirty="0"/>
              <a:t>函數也可以同時放入兩個參數，我們想在函數當中放入向量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0D8C7B-EE38-447D-8FF9-8AE3A256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4" y="2607433"/>
            <a:ext cx="2723799" cy="33881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7011F7C-8DC0-4251-9D47-EF934B80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8" y="1954981"/>
            <a:ext cx="2365194" cy="46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93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5F0C8-4942-44E7-87F3-5EEE8A50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6"/>
            <a:ext cx="10515600" cy="4351338"/>
          </a:xfrm>
        </p:spPr>
        <p:txBody>
          <a:bodyPr/>
          <a:lstStyle/>
          <a:p>
            <a:r>
              <a:rPr lang="zh-TW" altLang="en-US" dirty="0"/>
              <a:t>另外管道也可以連續使用</a:t>
            </a:r>
          </a:p>
          <a:p>
            <a:pPr marL="0" indent="0">
              <a:buNone/>
            </a:pPr>
            <a:r>
              <a:rPr lang="zh-TW" altLang="en-US" dirty="0"/>
              <a:t>若想先加總向量</a:t>
            </a:r>
            <a:r>
              <a:rPr lang="en-US" altLang="zh-TW" dirty="0"/>
              <a:t>x</a:t>
            </a:r>
            <a:r>
              <a:rPr lang="zh-TW" altLang="en-US" dirty="0"/>
              <a:t>再取平方根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ED5B82-3B4A-4853-9280-9104A516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270"/>
            <a:ext cx="2841081" cy="26053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4E406F-6EDF-4046-9844-E3D0D3C2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94" y="2179950"/>
            <a:ext cx="2841080" cy="43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 管道控制</a:t>
            </a:r>
            <a:r>
              <a:rPr lang="en-US" altLang="zh-TW" b="1" dirty="0"/>
              <a:t>pipe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其他管道控制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magrittr</a:t>
            </a:r>
            <a:r>
              <a:rPr lang="zh-TW" altLang="en-US" dirty="0"/>
              <a:t>套件中也包含其他讓程式更容易理解的管道，可以做為參考就好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%T%</a:t>
            </a:r>
            <a:r>
              <a:rPr lang="zh-TW" altLang="en-US" dirty="0"/>
              <a:t>是臨時想查看</a:t>
            </a:r>
            <a:r>
              <a:rPr lang="en-US" altLang="zh-TW" dirty="0"/>
              <a:t>f(x)</a:t>
            </a:r>
            <a:r>
              <a:rPr lang="zh-TW" altLang="en-US" dirty="0"/>
              <a:t>但最後卻想只返回</a:t>
            </a:r>
            <a:r>
              <a:rPr lang="en-US" altLang="zh-TW" dirty="0"/>
              <a:t>x</a:t>
            </a:r>
            <a:r>
              <a:rPr lang="zh-TW" altLang="en-US" dirty="0"/>
              <a:t>值就可以使用</a:t>
            </a:r>
            <a:r>
              <a:rPr lang="en-US" altLang="zh-TW" dirty="0"/>
              <a:t>x %T% f()</a:t>
            </a:r>
            <a:r>
              <a:rPr lang="zh-TW" altLang="en-US" dirty="0"/>
              <a:t>，如此並不會改變</a:t>
            </a:r>
            <a:r>
              <a:rPr lang="en-US" altLang="zh-TW" dirty="0"/>
              <a:t>x</a:t>
            </a:r>
            <a:r>
              <a:rPr lang="zh-TW" altLang="en-US" dirty="0"/>
              <a:t>的值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%&lt;&gt;%</a:t>
            </a:r>
            <a:r>
              <a:rPr lang="zh-TW" altLang="en-US" dirty="0"/>
              <a:t>如同</a:t>
            </a:r>
            <a:r>
              <a:rPr lang="en-US" altLang="zh-TW" dirty="0"/>
              <a:t>%&gt;%</a:t>
            </a:r>
            <a:r>
              <a:rPr lang="zh-TW" altLang="en-US" dirty="0"/>
              <a:t>，但是將原先</a:t>
            </a:r>
            <a:r>
              <a:rPr lang="en-US" altLang="zh-TW" dirty="0"/>
              <a:t>x</a:t>
            </a:r>
            <a:r>
              <a:rPr lang="zh-TW" altLang="en-US" dirty="0"/>
              <a:t>的值變為</a:t>
            </a:r>
            <a:r>
              <a:rPr lang="en-US" altLang="zh-TW" dirty="0"/>
              <a:t>f(x)</a:t>
            </a:r>
            <a:r>
              <a:rPr lang="zh-TW" altLang="en-US" dirty="0"/>
              <a:t>，使用</a:t>
            </a:r>
            <a:r>
              <a:rPr lang="en-US" altLang="zh-TW" dirty="0"/>
              <a:t>x %&gt;% f()</a:t>
            </a:r>
            <a:r>
              <a:rPr lang="zh-TW" altLang="en-US" dirty="0"/>
              <a:t>，可以將</a:t>
            </a:r>
            <a:r>
              <a:rPr lang="en-US" altLang="zh-TW" dirty="0"/>
              <a:t>x</a:t>
            </a:r>
            <a:r>
              <a:rPr lang="zh-TW" altLang="en-US" dirty="0"/>
              <a:t>變成</a:t>
            </a:r>
            <a:r>
              <a:rPr lang="en-US" altLang="zh-TW" dirty="0"/>
              <a:t>f(x)</a:t>
            </a:r>
          </a:p>
          <a:p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5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指派（</a:t>
            </a:r>
            <a:r>
              <a:rPr lang="en-US" altLang="zh-TW" b="1" dirty="0"/>
              <a:t>assignment</a:t>
            </a:r>
            <a:r>
              <a:rPr lang="zh-TW" altLang="en-US" b="1" dirty="0"/>
              <a:t>）：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47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而若是要將資料儲存至一個代號（變項）內，也就是做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「變項的設定」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可以用”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&lt;-”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，但使用”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&lt;-“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好過”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=“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，另外也可以換個方向指派”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-&gt;“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，但通常由左至右較易閱讀因此較少使用。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&lt;-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Windows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快捷鍵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Alt+-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D7485-679B-485C-8E1C-3598FEA2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14" y="519234"/>
            <a:ext cx="6898371" cy="3771412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若我們沒有指派成為某個變項，那麼這個物件會直接的顯示在視窗 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若是我們有指派物件，那麼這個變項就會暫存在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語言的環境當中，可隨時拿來使用 以下範例將「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變項名稱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1CAE3-65C5-4436-B323-81D6E11B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68" y="927241"/>
            <a:ext cx="1695560" cy="15864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0C5635-D321-4675-B866-5ADB6523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81" y="2819203"/>
            <a:ext cx="2931507" cy="35353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0960EFE-FE26-4EFF-996A-89FC1406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2" y="4496438"/>
            <a:ext cx="6250222" cy="207743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75DDBD-11B3-4D4B-AD8B-CB5FA0D7744A}"/>
              </a:ext>
            </a:extLst>
          </p:cNvPr>
          <p:cNvSpPr txBox="1"/>
          <p:nvPr/>
        </p:nvSpPr>
        <p:spPr>
          <a:xfrm>
            <a:off x="7810181" y="409768"/>
            <a:ext cx="282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以下範例單獨顯示「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9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D7485-679B-485C-8E1C-3598FEA2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56" y="1433634"/>
            <a:ext cx="6898371" cy="377141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我們可以用「代數」的方式來做簡單的理解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a &lt;- 24</a:t>
            </a:r>
            <a:r>
              <a:rPr lang="zh-TW" altLang="en-US" dirty="0"/>
              <a:t> 就是告訴</a:t>
            </a:r>
            <a:r>
              <a:rPr lang="en-US" altLang="zh-TW" dirty="0"/>
              <a:t>R</a:t>
            </a:r>
            <a:r>
              <a:rPr lang="zh-TW" altLang="en-US" dirty="0"/>
              <a:t>語言，現在我要用</a:t>
            </a:r>
            <a:r>
              <a:rPr lang="en-US" altLang="zh-TW" dirty="0"/>
              <a:t>a</a:t>
            </a:r>
            <a:r>
              <a:rPr lang="zh-TW" altLang="en-US" dirty="0"/>
              <a:t>來代表</a:t>
            </a:r>
            <a:r>
              <a:rPr lang="en-US" altLang="zh-TW" dirty="0"/>
              <a:t>24</a:t>
            </a:r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1CAE3-65C5-4436-B323-81D6E11B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68" y="927241"/>
            <a:ext cx="1695560" cy="15864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0C5635-D321-4675-B866-5ADB6523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81" y="2819203"/>
            <a:ext cx="2931507" cy="353533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75DDBD-11B3-4D4B-AD8B-CB5FA0D7744A}"/>
              </a:ext>
            </a:extLst>
          </p:cNvPr>
          <p:cNvSpPr txBox="1"/>
          <p:nvPr/>
        </p:nvSpPr>
        <p:spPr>
          <a:xfrm>
            <a:off x="7810181" y="409768"/>
            <a:ext cx="282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以下範例單獨顯示「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927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154029-7422-43C8-8AD2-E6255548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51" y="509291"/>
            <a:ext cx="10515600" cy="596027"/>
          </a:xfrm>
        </p:spPr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一個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已經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被指派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設定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的變項，也可以當作另一個變項的內容，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7027A7E-FAB6-416F-A8E0-BA5918073B6D}"/>
              </a:ext>
            </a:extLst>
          </p:cNvPr>
          <p:cNvSpPr txBox="1">
            <a:spLocks/>
          </p:cNvSpPr>
          <p:nvPr/>
        </p:nvSpPr>
        <p:spPr>
          <a:xfrm>
            <a:off x="638908" y="1887590"/>
            <a:ext cx="5148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 - 10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TW" dirty="0"/>
              <a:t>a &lt;- 24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就是告訴</a:t>
            </a:r>
            <a:r>
              <a:rPr lang="en-US" altLang="zh-TW" dirty="0"/>
              <a:t>R</a:t>
            </a:r>
            <a:r>
              <a:rPr lang="zh-TW" altLang="en-US" dirty="0"/>
              <a:t>語言，現在我要用</a:t>
            </a:r>
            <a:r>
              <a:rPr lang="en-US" altLang="zh-TW" dirty="0"/>
              <a:t>a</a:t>
            </a:r>
            <a:r>
              <a:rPr lang="zh-TW" altLang="en-US" dirty="0"/>
              <a:t>來代表</a:t>
            </a:r>
            <a:r>
              <a:rPr lang="en-US" altLang="zh-TW" dirty="0"/>
              <a:t>24</a:t>
            </a:r>
          </a:p>
          <a:p>
            <a:pPr marL="0" indent="0">
              <a:buNone/>
            </a:pPr>
            <a:r>
              <a:rPr lang="en-US" altLang="zh-TW" dirty="0"/>
              <a:t>b &lt;- a - 24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因為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是代表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，因此「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」就會是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24-10 = 14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BE5917-6C06-4D85-AC5C-39C16ADD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01" y="1583637"/>
            <a:ext cx="4819210" cy="46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BBAA-2B5E-49E6-BE2E-41AC356A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94" y="800693"/>
            <a:ext cx="10515600" cy="837188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如果不同的物件都指派到相同的變項名稱，那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較後面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指派會取代較早指派的物件，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216FAE9-85CD-4A10-ADF0-FE4925309D1F}"/>
              </a:ext>
            </a:extLst>
          </p:cNvPr>
          <p:cNvSpPr txBox="1">
            <a:spLocks/>
          </p:cNvSpPr>
          <p:nvPr/>
        </p:nvSpPr>
        <p:spPr>
          <a:xfrm>
            <a:off x="789634" y="2400055"/>
            <a:ext cx="5500635" cy="358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以下範例先將「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」，再將「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」作為一個物件，並同樣指派為「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此時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所代表的是後面所指派的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8C6C4D-F71D-48C9-8F13-F9E942D7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105" y="1487156"/>
            <a:ext cx="3365563" cy="4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5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3398</Words>
  <Application>Microsoft Office PowerPoint</Application>
  <PresentationFormat>寬螢幕</PresentationFormat>
  <Paragraphs>192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Helvetica Neue</vt:lpstr>
      <vt:lpstr>Arial</vt:lpstr>
      <vt:lpstr>Calibri</vt:lpstr>
      <vt:lpstr>Calibri Light</vt:lpstr>
      <vt:lpstr>Office 佈景主題</vt:lpstr>
      <vt:lpstr>基礎篇_R語言的基礎概念</vt:lpstr>
      <vt:lpstr>大綱(教材主題)</vt:lpstr>
      <vt:lpstr>物件基礎操作</vt:lpstr>
      <vt:lpstr>指派（assignment）：</vt:lpstr>
      <vt:lpstr>指派（assignment）：</vt:lpstr>
      <vt:lpstr>PowerPoint 簡報</vt:lpstr>
      <vt:lpstr>PowerPoint 簡報</vt:lpstr>
      <vt:lpstr>PowerPoint 簡報</vt:lpstr>
      <vt:lpstr>PowerPoint 簡報</vt:lpstr>
      <vt:lpstr> 查詢顯示物件與刪除物件</vt:lpstr>
      <vt:lpstr>PowerPoint 簡報</vt:lpstr>
      <vt:lpstr>PowerPoint 簡報</vt:lpstr>
      <vt:lpstr>命名</vt:lpstr>
      <vt:lpstr>PowerPoint 簡報</vt:lpstr>
      <vt:lpstr>資料型態</vt:lpstr>
      <vt:lpstr>數字(numeric):</vt:lpstr>
      <vt:lpstr>PowerPoint 簡報</vt:lpstr>
      <vt:lpstr>字串(character):</vt:lpstr>
      <vt:lpstr>邏輯(logical):</vt:lpstr>
      <vt:lpstr>日期(date):</vt:lpstr>
      <vt:lpstr>基本運算</vt:lpstr>
      <vt:lpstr>邏輯運算</vt:lpstr>
      <vt:lpstr>資料結構-向量(vectors):</vt:lpstr>
      <vt:lpstr>資料結構-因子(factor):</vt:lpstr>
      <vt:lpstr>PowerPoint 簡報</vt:lpstr>
      <vt:lpstr>PowerPoint 簡報</vt:lpstr>
      <vt:lpstr>PowerPoint 簡報</vt:lpstr>
      <vt:lpstr>PowerPoint 簡報</vt:lpstr>
      <vt:lpstr>PowerPoint 簡報</vt:lpstr>
      <vt:lpstr>資料結構-清單(list):</vt:lpstr>
      <vt:lpstr>PowerPoint 簡報</vt:lpstr>
      <vt:lpstr>PowerPoint 簡報</vt:lpstr>
      <vt:lpstr>資料結構-矩陣(matrices):</vt:lpstr>
      <vt:lpstr>資料結構-資料架構(data.frame)：</vt:lpstr>
      <vt:lpstr>PowerPoint 簡報</vt:lpstr>
      <vt:lpstr>查詢資料型態或結構</vt:lpstr>
      <vt:lpstr> 轉換資料型態或結構</vt:lpstr>
      <vt:lpstr>簡單條件判斷式-if-else敘述</vt:lpstr>
      <vt:lpstr>PowerPoint 簡報</vt:lpstr>
      <vt:lpstr>簡單條件判斷式-if-else敘述</vt:lpstr>
      <vt:lpstr>簡單條件判斷式-if-else敘述</vt:lpstr>
      <vt:lpstr>管道控制pipe</vt:lpstr>
      <vt:lpstr> 管道控制pipe - |&gt; &amp; %&gt;%</vt:lpstr>
      <vt:lpstr>PowerPoint 簡報</vt:lpstr>
      <vt:lpstr>PowerPoint 簡報</vt:lpstr>
      <vt:lpstr>PowerPoint 簡報</vt:lpstr>
      <vt:lpstr> 管道控制pipe -其他管道控制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19</cp:revision>
  <dcterms:created xsi:type="dcterms:W3CDTF">2023-06-13T04:45:03Z</dcterms:created>
  <dcterms:modified xsi:type="dcterms:W3CDTF">2023-09-20T15:11:22Z</dcterms:modified>
</cp:coreProperties>
</file>