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1" r:id="rId4"/>
    <p:sldId id="260" r:id="rId5"/>
    <p:sldId id="261" r:id="rId6"/>
    <p:sldId id="279" r:id="rId7"/>
    <p:sldId id="282" r:id="rId8"/>
    <p:sldId id="299" r:id="rId9"/>
    <p:sldId id="283" r:id="rId10"/>
    <p:sldId id="284" r:id="rId11"/>
    <p:sldId id="285" r:id="rId12"/>
    <p:sldId id="291" r:id="rId13"/>
    <p:sldId id="292" r:id="rId14"/>
    <p:sldId id="287" r:id="rId15"/>
    <p:sldId id="293" r:id="rId16"/>
    <p:sldId id="294" r:id="rId17"/>
    <p:sldId id="288" r:id="rId18"/>
    <p:sldId id="289" r:id="rId19"/>
    <p:sldId id="290" r:id="rId20"/>
    <p:sldId id="295" r:id="rId21"/>
    <p:sldId id="296" r:id="rId22"/>
    <p:sldId id="297" r:id="rId23"/>
    <p:sldId id="298" r:id="rId24"/>
    <p:sldId id="275" r:id="rId25"/>
    <p:sldId id="276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10C37-0A62-47CD-823F-7249C773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EB0598-C28E-47F0-AC88-7E3F83A83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6A2E4-4DF4-4531-9A0B-8764BEB1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095DA-5860-452A-8BD5-9146065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7EDD4-5DB4-4100-B16C-D8E71C0B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19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DF370-E1DE-4B73-9F57-1A87B37D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920CCD-9DF4-4BB0-85C5-16195CB48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8756D-978D-4EBE-842F-1734FB90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F1032-A39C-46F3-B5D6-4526F224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0E14B-DCA3-40BB-80BE-CBF7F98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17FDF3-240F-4D0E-B0BA-E7A061133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7755CE-9051-4000-97D4-4A9107FA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F122B-8EE0-44D1-801E-299C758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8EE24-FFD1-47EC-983F-2F197FD4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B946D-5632-4E06-8E7A-6BCDC389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1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66817-345A-4602-9784-FE1EA58B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C95F-14C0-4980-8F86-4006314D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D437E-F17D-4168-9244-03047B55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5766C-D448-4549-8946-48CF2E8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3F17C-3EB2-484A-819E-9A9E5900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5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BB9AD-15F0-4597-AAF9-FB14F576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C30B1C-275F-466B-9E70-94BECBEB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7619E-B581-4E00-B6E5-5987FDB5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13612D-9029-41D8-A419-0DAE8A0F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A825D-7C7B-4B9A-A6DA-4361FC14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B1001-EA3B-4E52-A7AB-D6A2A22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C937F-72FF-44CC-8160-4120B757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72E3A-A9AC-495A-B3CD-E8DF8300F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F00295-3B00-460B-A263-7C854ACF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A9AE92-EBCD-41EF-9156-007C2E34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8CECEB-3019-4A59-A76B-3DC7110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1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AE117-C2FE-487C-B955-9AD1FB51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6F61E-48FF-435C-BBB3-C7B42D1F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C36B0-E7B9-4429-817F-650D0003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269B5C-D9F9-4032-9D34-6863591DC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3D3AA5-02D1-4DD9-AE80-4E7B4158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F32111-E2C4-4815-B2AD-F5E3C0D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82024D-9F01-4A75-9B93-259C5D19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3A8328-C251-424C-BE66-21811D27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9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75C49-275F-4A49-9D3A-347C14C0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274AC8-5037-48CD-8D44-F47604A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33BA56-BAD3-4A62-AC16-137A23A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C33494-508D-4CF3-B7A0-E1A84113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10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F59BC0-F6AC-435D-884E-44F59914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5AB79E-8B4B-40D6-AFAC-82718456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BEAF1F-AB8C-4A12-BF35-941B907D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E177A-4360-4785-86AC-4017CE5D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F1190-9AE7-45FD-B36A-A207C34B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924CF-EFA7-4761-8EBD-6CCEE5B6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3908D0-4868-4E0A-BAA0-2E81E73A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B8948A-6A44-405A-9B14-3F9FB8D6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D1908E-AEDC-4B06-8407-38AEEFD5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17866-8E57-414B-B053-60DE9D47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B6C56D-9D82-4FD7-886B-C7F10A2DE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E7827A-01AE-4025-8AD8-B76576F3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35C0A-9B23-4C9E-A3F2-49F44065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31D94B-2DB2-408E-BA4D-DC774142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BAD1A6-13F8-4AA8-A3C1-AA734431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2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3C18FC-3884-4C8C-9CC1-13B34B12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263BE-5119-463D-B2BB-90FE991A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DD503-8720-4726-9120-21E1836D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D47F-9350-4D75-8BE7-C25999CDD34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BB155-65A1-4CBA-B9A9-1EA68E53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863C0-C114-41D6-938A-4A419BB2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2867-2156-4DB1-A0FD-61170A3460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qbiexyz.github.io/R-for-NGO/%E6%87%89%E7%94%A8%E7%AF%87_%E5%AF%A6%E4%BD%9C%E7%B0%A1%E5%96%AE%E8%B3%87%E6%96%99%E8%99%95%E7%90%86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ijutseng.github.io/DataScienceRBook/manipulation.html#%E6%96%87%E5%AD%97%E5%AD%97%E4%B8%B2%E8%99%95%E7%90%86" TargetMode="External"/><Relationship Id="rId2" Type="http://schemas.openxmlformats.org/officeDocument/2006/relationships/hyperlink" Target="https://tpemartin.github.io/NTPU-R-for-Data-Science/operationonvectorandlist.html#on-character-cla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idyverse/lubridate" TargetMode="External"/><Relationship Id="rId4" Type="http://schemas.openxmlformats.org/officeDocument/2006/relationships/hyperlink" Target="https://github.com/tidyverse/stringr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verse.tidyverse.org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309FA-0BB5-4B75-9C6C-4F2C6DD2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應用篇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_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實作簡單資料處理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C46B97-E7D8-47EF-8A5B-FD32757D1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2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9DC2C-43BF-436E-B016-337D8DBA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設定不合理值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5D8E5-A5FE-4C33-958B-4A625866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資料可能會有一些不合理的值，或是像上述「性別變項中回答</a:t>
            </a:r>
            <a:r>
              <a:rPr lang="en-US" altLang="zh-TW" dirty="0"/>
              <a:t>22</a:t>
            </a:r>
            <a:r>
              <a:rPr lang="zh-TW" altLang="en-US" dirty="0"/>
              <a:t>」，在分析上會當作遺漏值處理</a:t>
            </a:r>
          </a:p>
          <a:p>
            <a:pPr marL="0" indent="0">
              <a:buNone/>
            </a:pPr>
            <a:r>
              <a:rPr lang="en-US" altLang="zh-TW" dirty="0"/>
              <a:t>R</a:t>
            </a:r>
            <a:r>
              <a:rPr lang="zh-TW" altLang="en-US" dirty="0"/>
              <a:t>語言的遺漏值是以</a:t>
            </a:r>
            <a:r>
              <a:rPr lang="en-US" altLang="zh-TW" dirty="0"/>
              <a:t>NA</a:t>
            </a:r>
            <a:r>
              <a:rPr lang="zh-TW" altLang="en-US" dirty="0"/>
              <a:t>表示，但可以進一部細分成數值型的遺漏值</a:t>
            </a:r>
            <a:r>
              <a:rPr lang="en-US" altLang="zh-TW" dirty="0" err="1"/>
              <a:t>NA_integer</a:t>
            </a:r>
            <a:r>
              <a:rPr lang="en-US" altLang="zh-TW" dirty="0"/>
              <a:t>_</a:t>
            </a:r>
            <a:r>
              <a:rPr lang="zh-TW" altLang="en-US" dirty="0"/>
              <a:t>或是字串型的遺漏值</a:t>
            </a:r>
            <a:r>
              <a:rPr lang="en-US" altLang="zh-TW" dirty="0" err="1"/>
              <a:t>NA_character</a:t>
            </a:r>
            <a:r>
              <a:rPr lang="en-US" altLang="zh-TW" dirty="0"/>
              <a:t>_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以下僅列出部分方式，但同樣也有其他套件可以做到相同的設定遺漏值</a:t>
            </a:r>
          </a:p>
          <a:p>
            <a:pPr marL="0" indent="0">
              <a:buNone/>
            </a:pPr>
            <a:r>
              <a:rPr lang="zh-TW" altLang="en-US" dirty="0"/>
              <a:t>目標是按照瀏覽檔案的覺得是不合理的值，將這些值的都當</a:t>
            </a:r>
            <a:r>
              <a:rPr lang="en-US" altLang="zh-TW" dirty="0"/>
              <a:t>NA</a:t>
            </a:r>
            <a:r>
              <a:rPr lang="zh-TW" altLang="en-US" dirty="0"/>
              <a:t>處理，並回傳到新的</a:t>
            </a:r>
            <a:r>
              <a:rPr lang="en-US" altLang="zh-TW" dirty="0"/>
              <a:t>data frameR_practice_row2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56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C1C115D-647C-46B4-85A1-E5C5A70F2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33" y="1114427"/>
            <a:ext cx="11502336" cy="4629145"/>
          </a:xfrm>
        </p:spPr>
      </p:pic>
    </p:spTree>
    <p:extLst>
      <p:ext uri="{BB962C8B-B14F-4D97-AF65-F5344CB8AC3E}">
        <p14:creationId xmlns:p14="http://schemas.microsoft.com/office/powerpoint/2010/main" val="184828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D2E99A-B20F-4C4E-8524-EA529408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新建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修改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轉換變項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FEE93-5DC6-4B0F-804B-BB5EB24E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42" y="1547446"/>
            <a:ext cx="11123524" cy="4712677"/>
          </a:xfrm>
        </p:spPr>
        <p:txBody>
          <a:bodyPr>
            <a:normAutofit/>
          </a:bodyPr>
          <a:lstStyle/>
          <a:p>
            <a:r>
              <a:rPr lang="zh-TW" altLang="en-US" dirty="0"/>
              <a:t>接著我們可以對變項進行一些修改，</a:t>
            </a:r>
          </a:p>
          <a:p>
            <a:r>
              <a:rPr lang="zh-TW" altLang="en-US" dirty="0"/>
              <a:t>以下僅列出部分方式，但同樣也有其他套件可以做到相同的資料清理</a:t>
            </a:r>
          </a:p>
          <a:p>
            <a:endParaRPr lang="zh-TW" altLang="en-US" dirty="0"/>
          </a:p>
          <a:p>
            <a:r>
              <a:rPr lang="zh-TW" altLang="en-US" dirty="0"/>
              <a:t>性別 </a:t>
            </a:r>
            <a:r>
              <a:rPr lang="en-US" altLang="zh-TW" dirty="0"/>
              <a:t>= sex</a:t>
            </a:r>
          </a:p>
          <a:p>
            <a:pPr lvl="1"/>
            <a:r>
              <a:rPr lang="zh-TW" altLang="en-US" dirty="0"/>
              <a:t> 原先</a:t>
            </a:r>
            <a:r>
              <a:rPr lang="en-US" altLang="zh-TW" dirty="0"/>
              <a:t>: 1 = </a:t>
            </a:r>
            <a:r>
              <a:rPr lang="zh-TW" altLang="en-US" dirty="0"/>
              <a:t>女 </a:t>
            </a:r>
            <a:r>
              <a:rPr lang="en-US" altLang="zh-TW" dirty="0"/>
              <a:t>2 = </a:t>
            </a:r>
            <a:r>
              <a:rPr lang="zh-TW" altLang="en-US" dirty="0"/>
              <a:t>男</a:t>
            </a:r>
          </a:p>
          <a:p>
            <a:pPr lvl="1"/>
            <a:r>
              <a:rPr lang="zh-TW" altLang="en-US" dirty="0"/>
              <a:t>修改成</a:t>
            </a:r>
            <a:r>
              <a:rPr lang="en-US" altLang="zh-TW" dirty="0"/>
              <a:t>: 0 = </a:t>
            </a:r>
            <a:r>
              <a:rPr lang="zh-TW" altLang="en-US" dirty="0"/>
              <a:t>男 </a:t>
            </a:r>
            <a:r>
              <a:rPr lang="en-US" altLang="zh-TW" dirty="0"/>
              <a:t>1 = </a:t>
            </a:r>
            <a:r>
              <a:rPr lang="zh-TW" altLang="en-US" dirty="0"/>
              <a:t>女</a:t>
            </a:r>
            <a:endParaRPr lang="en-US" altLang="zh-TW" dirty="0"/>
          </a:p>
          <a:p>
            <a:pPr lvl="1"/>
            <a:r>
              <a:rPr lang="zh-TW" altLang="en-US" dirty="0">
                <a:latin typeface="+mn-ea"/>
              </a:rPr>
              <a:t>轉成類別變項</a:t>
            </a:r>
            <a:r>
              <a:rPr lang="en-US" altLang="zh-TW" dirty="0">
                <a:latin typeface="+mn-ea"/>
              </a:rPr>
              <a:t>(factor)</a:t>
            </a:r>
            <a:r>
              <a:rPr lang="zh-TW" altLang="en-US" dirty="0">
                <a:latin typeface="+mn-ea"/>
              </a:rPr>
              <a:t>並命名為</a:t>
            </a:r>
            <a:r>
              <a:rPr lang="en-US" altLang="zh-TW" dirty="0">
                <a:latin typeface="+mn-ea"/>
              </a:rPr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195151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50F947D-10EE-418A-9059-7A59A82A74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%&gt;%: </a:t>
            </a:r>
            <a:r>
              <a:rPr lang="zh-TW" altLang="en-US" dirty="0"/>
              <a:t>管道控制</a:t>
            </a:r>
            <a:r>
              <a:rPr lang="en-US" altLang="zh-TW" dirty="0"/>
              <a:t>(pipe)</a:t>
            </a:r>
            <a:r>
              <a:rPr lang="zh-TW" altLang="en-US" dirty="0"/>
              <a:t>，將</a:t>
            </a:r>
            <a:r>
              <a:rPr lang="en-US" altLang="zh-TW" dirty="0"/>
              <a:t>R_practice_row2(</a:t>
            </a:r>
            <a:r>
              <a:rPr lang="zh-TW" altLang="en-US" dirty="0"/>
              <a:t>資料</a:t>
            </a:r>
            <a:r>
              <a:rPr lang="en-US" altLang="zh-TW" dirty="0"/>
              <a:t>)</a:t>
            </a:r>
            <a:r>
              <a:rPr lang="zh-TW" altLang="en-US" dirty="0"/>
              <a:t>連結到</a:t>
            </a:r>
            <a:r>
              <a:rPr lang="en-US" altLang="zh-TW" dirty="0"/>
              <a:t>mutate()</a:t>
            </a:r>
            <a:r>
              <a:rPr lang="zh-TW" altLang="en-US" dirty="0"/>
              <a:t>函數</a:t>
            </a:r>
          </a:p>
          <a:p>
            <a:r>
              <a:rPr lang="en-US" altLang="zh-TW" dirty="0"/>
              <a:t>mutate(): </a:t>
            </a:r>
            <a:r>
              <a:rPr lang="en-US" altLang="zh-TW" dirty="0" err="1"/>
              <a:t>dplyr</a:t>
            </a:r>
            <a:r>
              <a:rPr lang="zh-TW" altLang="en-US" dirty="0"/>
              <a:t>套件中的</a:t>
            </a:r>
            <a:r>
              <a:rPr lang="en-US" altLang="zh-TW" dirty="0"/>
              <a:t>mutate()</a:t>
            </a:r>
            <a:r>
              <a:rPr lang="zh-TW" altLang="en-US" dirty="0"/>
              <a:t>代表創建</a:t>
            </a:r>
            <a:r>
              <a:rPr lang="en-US" altLang="zh-TW" dirty="0"/>
              <a:t>/</a:t>
            </a:r>
            <a:r>
              <a:rPr lang="zh-TW" altLang="en-US" dirty="0"/>
              <a:t>修改變項</a:t>
            </a:r>
          </a:p>
          <a:p>
            <a:r>
              <a:rPr lang="en-US" altLang="zh-TW" dirty="0" err="1"/>
              <a:t>case_match</a:t>
            </a:r>
            <a:r>
              <a:rPr lang="en-US" altLang="zh-TW" dirty="0"/>
              <a:t>: </a:t>
            </a:r>
            <a:r>
              <a:rPr lang="zh-TW" altLang="en-US" dirty="0"/>
              <a:t>將變項值重新編碼</a:t>
            </a:r>
          </a:p>
          <a:p>
            <a:r>
              <a:rPr lang="en-US" altLang="zh-TW" dirty="0"/>
              <a:t>transform: </a:t>
            </a:r>
            <a:r>
              <a:rPr lang="zh-TW" altLang="en-US" dirty="0"/>
              <a:t>轉換資料型態</a:t>
            </a:r>
          </a:p>
          <a:p>
            <a:r>
              <a:rPr lang="en-US" altLang="zh-TW" dirty="0"/>
              <a:t>factor: </a:t>
            </a:r>
            <a:r>
              <a:rPr lang="zh-TW" altLang="en-US" dirty="0"/>
              <a:t>將資料型態轉變成類別變項</a:t>
            </a:r>
            <a:r>
              <a:rPr lang="en-US" altLang="zh-TW" dirty="0"/>
              <a:t>(factor)</a:t>
            </a:r>
          </a:p>
        </p:txBody>
      </p:sp>
    </p:spTree>
    <p:extLst>
      <p:ext uri="{BB962C8B-B14F-4D97-AF65-F5344CB8AC3E}">
        <p14:creationId xmlns:p14="http://schemas.microsoft.com/office/powerpoint/2010/main" val="263550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9DC2C-43BF-436E-B016-337D8DBA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2A5887-E609-40E3-A613-9DDDD441B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822" y="326939"/>
            <a:ext cx="10801978" cy="6165936"/>
          </a:xfrm>
        </p:spPr>
      </p:pic>
    </p:spTree>
    <p:extLst>
      <p:ext uri="{BB962C8B-B14F-4D97-AF65-F5344CB8AC3E}">
        <p14:creationId xmlns:p14="http://schemas.microsoft.com/office/powerpoint/2010/main" val="93562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91C95-EBC2-4165-80D6-47A4AB91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674" y="308324"/>
            <a:ext cx="10184842" cy="4323966"/>
          </a:xfrm>
        </p:spPr>
        <p:txBody>
          <a:bodyPr/>
          <a:lstStyle/>
          <a:p>
            <a:r>
              <a:rPr lang="zh-TW" altLang="en-US" dirty="0"/>
              <a:t>居住地區 </a:t>
            </a:r>
            <a:r>
              <a:rPr lang="en-US" altLang="zh-TW" dirty="0"/>
              <a:t>= area</a:t>
            </a:r>
          </a:p>
          <a:p>
            <a:pPr lvl="1"/>
            <a:r>
              <a:rPr lang="zh-TW" altLang="en-US" dirty="0"/>
              <a:t>原先</a:t>
            </a:r>
            <a:r>
              <a:rPr lang="en-US" altLang="zh-TW" dirty="0"/>
              <a:t>: </a:t>
            </a:r>
            <a:r>
              <a:rPr lang="zh-TW" altLang="en-US" dirty="0"/>
              <a:t>文字變項</a:t>
            </a:r>
          </a:p>
          <a:p>
            <a:pPr lvl="1"/>
            <a:r>
              <a:rPr lang="zh-TW" altLang="en-US" dirty="0"/>
              <a:t>修改成數值變項</a:t>
            </a:r>
            <a:r>
              <a:rPr lang="en-US" altLang="zh-TW" dirty="0"/>
              <a:t>: 1 = </a:t>
            </a:r>
            <a:r>
              <a:rPr lang="zh-TW" altLang="en-US" dirty="0"/>
              <a:t>北區、</a:t>
            </a:r>
            <a:r>
              <a:rPr lang="en-US" altLang="zh-TW" dirty="0"/>
              <a:t>2 = </a:t>
            </a:r>
            <a:r>
              <a:rPr lang="zh-TW" altLang="en-US" dirty="0"/>
              <a:t>中區、</a:t>
            </a:r>
            <a:r>
              <a:rPr lang="en-US" altLang="zh-TW" dirty="0"/>
              <a:t>3 = </a:t>
            </a:r>
            <a:r>
              <a:rPr lang="zh-TW" altLang="en-US" dirty="0"/>
              <a:t>南區、</a:t>
            </a:r>
            <a:r>
              <a:rPr lang="en-US" altLang="zh-TW" dirty="0"/>
              <a:t>4 = </a:t>
            </a:r>
            <a:r>
              <a:rPr lang="zh-TW" altLang="en-US" dirty="0"/>
              <a:t>東區，並轉成類別變項</a:t>
            </a:r>
            <a:r>
              <a:rPr lang="en-US" altLang="zh-TW" dirty="0"/>
              <a:t>(factor)</a:t>
            </a:r>
            <a:r>
              <a:rPr lang="zh-TW" altLang="en-US" dirty="0"/>
              <a:t>並命名為</a:t>
            </a:r>
            <a:r>
              <a:rPr lang="en-US" altLang="zh-TW" dirty="0"/>
              <a:t>area_g4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964570-8A94-4266-A402-E358BB2D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68" y="1907974"/>
            <a:ext cx="8091823" cy="47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5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545C5-2CE2-4FF9-B39E-B952D695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216" y="1031805"/>
            <a:ext cx="10515600" cy="1430041"/>
          </a:xfrm>
        </p:spPr>
        <p:txBody>
          <a:bodyPr/>
          <a:lstStyle/>
          <a:p>
            <a:r>
              <a:rPr lang="en-US" altLang="zh-TW" dirty="0"/>
              <a:t>bmi = bmi</a:t>
            </a:r>
          </a:p>
          <a:p>
            <a:pPr lvl="1"/>
            <a:r>
              <a:rPr lang="en-US" altLang="zh-TW" dirty="0"/>
              <a:t>bmi</a:t>
            </a:r>
            <a:r>
              <a:rPr lang="zh-TW" altLang="en-US" dirty="0"/>
              <a:t>計算方式</a:t>
            </a:r>
            <a:r>
              <a:rPr lang="en-US" altLang="zh-TW" dirty="0"/>
              <a:t>: </a:t>
            </a:r>
            <a:r>
              <a:rPr lang="zh-TW" altLang="en-US" dirty="0"/>
              <a:t>體重</a:t>
            </a:r>
            <a:r>
              <a:rPr lang="en-US" altLang="zh-TW" dirty="0"/>
              <a:t>(</a:t>
            </a:r>
            <a:r>
              <a:rPr lang="zh-TW" altLang="en-US" dirty="0"/>
              <a:t>公斤</a:t>
            </a:r>
            <a:r>
              <a:rPr lang="en-US" altLang="zh-TW" dirty="0"/>
              <a:t>)/</a:t>
            </a:r>
            <a:r>
              <a:rPr lang="zh-TW" altLang="en-US" dirty="0"/>
              <a:t>身高平方</a:t>
            </a:r>
            <a:r>
              <a:rPr lang="en-US" altLang="zh-TW" dirty="0"/>
              <a:t>(</a:t>
            </a:r>
            <a:r>
              <a:rPr lang="zh-TW" altLang="en-US" dirty="0"/>
              <a:t>公尺平方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根據</a:t>
            </a:r>
            <a:r>
              <a:rPr lang="en-US" altLang="zh-TW" dirty="0"/>
              <a:t>bmi</a:t>
            </a:r>
            <a:r>
              <a:rPr lang="zh-TW" altLang="en-US" dirty="0"/>
              <a:t>計算公式建立新變項</a:t>
            </a:r>
            <a:r>
              <a:rPr lang="en-US" altLang="zh-TW" dirty="0"/>
              <a:t>bmi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BB6BE4-878F-4FD4-868E-65E2F4A48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31" y="3206794"/>
            <a:ext cx="10921025" cy="23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1B15A11-BD37-49B9-8F68-2A8327FBD299}"/>
              </a:ext>
            </a:extLst>
          </p:cNvPr>
          <p:cNvSpPr txBox="1">
            <a:spLocks/>
          </p:cNvSpPr>
          <p:nvPr/>
        </p:nvSpPr>
        <p:spPr>
          <a:xfrm>
            <a:off x="838200" y="733793"/>
            <a:ext cx="10515600" cy="102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塑身意願 </a:t>
            </a:r>
            <a:r>
              <a:rPr lang="en-US" altLang="zh-TW" dirty="0"/>
              <a:t>= fitness</a:t>
            </a:r>
          </a:p>
          <a:p>
            <a:pPr lvl="1"/>
            <a:r>
              <a:rPr lang="zh-TW" altLang="en-US" dirty="0"/>
              <a:t>原先是數值變項，轉成類別變項</a:t>
            </a:r>
            <a:r>
              <a:rPr lang="en-US" altLang="zh-TW" dirty="0"/>
              <a:t>(factor)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51E5C73-F7E2-4AF7-ABDF-9526E1F6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8463"/>
            <a:ext cx="7793209" cy="235803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8057D3-3EF7-4567-B75A-F0068D37393F}"/>
              </a:ext>
            </a:extLst>
          </p:cNvPr>
          <p:cNvSpPr txBox="1"/>
          <p:nvPr/>
        </p:nvSpPr>
        <p:spPr>
          <a:xfrm>
            <a:off x="838200" y="4382310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0" i="0" dirty="0">
                <a:solidFill>
                  <a:srgbClr val="333333"/>
                </a:solidFill>
                <a:effectLst/>
                <a:latin typeface="Helvetica Neue"/>
              </a:rPr>
              <a:t>將不需要的欄位刪除</a:t>
            </a:r>
            <a:endParaRPr lang="zh-TW" altLang="en-US" sz="36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0110751-FAC4-4523-9DC9-EE5FC2396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28171"/>
            <a:ext cx="8859308" cy="119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12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9DC2C-43BF-436E-B016-337D8DBA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將資料上標籤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5D8E5-A5FE-4C33-958B-4A625866E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7114" cy="4351338"/>
          </a:xfrm>
        </p:spPr>
        <p:txBody>
          <a:bodyPr/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另外除了剛剛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factor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有上值標籤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(labels)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，其實也有其他套件可以幫助數值變項上標籤，可以在呈現時更容易了解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可以先查看次數分配，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此時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fitness(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塑身意願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是沒有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值標籤的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19FB11-AB3E-4C13-A23A-22AC9F2CB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06591"/>
            <a:ext cx="4753021" cy="358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3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5D8E5-A5FE-4C33-958B-4A625866E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62" y="479145"/>
            <a:ext cx="4567813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 err="1"/>
              <a:t>set_label</a:t>
            </a:r>
            <a:r>
              <a:rPr lang="en-US" altLang="zh-TW" dirty="0"/>
              <a:t>()</a:t>
            </a:r>
            <a:r>
              <a:rPr lang="zh-TW" altLang="en-US" dirty="0"/>
              <a:t>函數，貼上變項標籤</a:t>
            </a:r>
            <a:r>
              <a:rPr lang="en-US" altLang="zh-TW" dirty="0"/>
              <a:t>variable labels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08EB1E-82A6-424D-BC2B-2B8567C7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28" y="1860864"/>
            <a:ext cx="5196618" cy="4610275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AA8961-EF95-45E0-92F9-F3E7C2FD6796}"/>
              </a:ext>
            </a:extLst>
          </p:cNvPr>
          <p:cNvSpPr txBox="1">
            <a:spLocks/>
          </p:cNvSpPr>
          <p:nvPr/>
        </p:nvSpPr>
        <p:spPr>
          <a:xfrm>
            <a:off x="6085951" y="479145"/>
            <a:ext cx="45678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使用</a:t>
            </a:r>
            <a:r>
              <a:rPr lang="en-US" altLang="zh-TW" dirty="0" err="1"/>
              <a:t>set_labels</a:t>
            </a:r>
            <a:r>
              <a:rPr lang="en-US" altLang="zh-TW" dirty="0"/>
              <a:t>()</a:t>
            </a:r>
            <a:r>
              <a:rPr lang="zh-TW" altLang="en-US" dirty="0"/>
              <a:t>函數，貼上變項值標籤</a:t>
            </a:r>
            <a:r>
              <a:rPr lang="en-US" altLang="zh-TW" dirty="0"/>
              <a:t>value labels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F6BDC42-8FCE-4FA4-B169-CA25E97D9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85" y="2339231"/>
            <a:ext cx="6172562" cy="18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531B3-E46A-4D09-BDF3-072D2E16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hlinkClick r:id="rId2"/>
              </a:rPr>
              <a:t>應用篇</a:t>
            </a:r>
            <a:r>
              <a:rPr lang="en-US" altLang="zh-TW" dirty="0">
                <a:hlinkClick r:id="rId2"/>
              </a:rPr>
              <a:t>_</a:t>
            </a:r>
            <a:r>
              <a:rPr lang="zh-TW" altLang="en-US" dirty="0">
                <a:hlinkClick r:id="rId2"/>
              </a:rPr>
              <a:t>實作簡單資料處理</a:t>
            </a:r>
            <a:endParaRPr lang="zh-TW" altLang="en-US" dirty="0"/>
          </a:p>
          <a:p>
            <a:r>
              <a:rPr lang="zh-TW" altLang="en-US" dirty="0"/>
              <a:t>前置準備</a:t>
            </a:r>
          </a:p>
          <a:p>
            <a:r>
              <a:rPr lang="zh-TW" altLang="en-US" dirty="0"/>
              <a:t>設定不合理值</a:t>
            </a:r>
          </a:p>
          <a:p>
            <a:r>
              <a:rPr lang="zh-TW" altLang="en-US" dirty="0"/>
              <a:t>新建</a:t>
            </a:r>
            <a:r>
              <a:rPr lang="en-US" altLang="zh-TW" dirty="0"/>
              <a:t>/</a:t>
            </a:r>
            <a:r>
              <a:rPr lang="zh-TW" altLang="en-US" dirty="0"/>
              <a:t>修改</a:t>
            </a:r>
            <a:r>
              <a:rPr lang="en-US" altLang="zh-TW" dirty="0"/>
              <a:t>/</a:t>
            </a:r>
            <a:r>
              <a:rPr lang="zh-TW" altLang="en-US" dirty="0"/>
              <a:t>轉換變項</a:t>
            </a:r>
          </a:p>
          <a:p>
            <a:r>
              <a:rPr lang="zh-TW" altLang="en-US" dirty="0"/>
              <a:t>遺漏值處理</a:t>
            </a:r>
          </a:p>
          <a:p>
            <a:r>
              <a:rPr lang="zh-TW" altLang="en-US" dirty="0"/>
              <a:t>其他處理</a:t>
            </a:r>
          </a:p>
          <a:p>
            <a:r>
              <a:rPr lang="zh-TW" altLang="en-US" dirty="0"/>
              <a:t>匯出資料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91BAD2-01F7-48B8-8E85-DC6EB46E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b="1" dirty="0"/>
              <a:t>大綱</a:t>
            </a:r>
            <a:r>
              <a:rPr lang="en-US" altLang="zh-TW" b="1" dirty="0"/>
              <a:t>(</a:t>
            </a:r>
            <a:r>
              <a:rPr lang="zh-TW" altLang="en-US" b="1" dirty="0"/>
              <a:t>教材主題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783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A1A116-A5DA-4D4B-A530-70312E383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12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再次查看次數分配可以看到有值標籤了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3F56C1-013E-492A-9E58-EE2733F7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6589"/>
            <a:ext cx="5488493" cy="42519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7DA9D2-2B27-4A3D-9C23-8854C30F3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55" y="2005688"/>
            <a:ext cx="5452100" cy="41137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49116AE-0E3C-4709-A471-5FC3CCC8B066}"/>
              </a:ext>
            </a:extLst>
          </p:cNvPr>
          <p:cNvSpPr/>
          <p:nvPr/>
        </p:nvSpPr>
        <p:spPr>
          <a:xfrm>
            <a:off x="7425731" y="4210259"/>
            <a:ext cx="713433" cy="1507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75B00D-25F4-4089-9FF0-7ACFFF169FE0}"/>
              </a:ext>
            </a:extLst>
          </p:cNvPr>
          <p:cNvSpPr/>
          <p:nvPr/>
        </p:nvSpPr>
        <p:spPr>
          <a:xfrm>
            <a:off x="6561574" y="3165232"/>
            <a:ext cx="864157" cy="341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113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37B82-CCA4-4D5D-B501-EE9EF7CD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遺漏值處理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DF0B5-A2F7-4092-A285-3394524E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若將需要分析的變項都清理、創建</a:t>
            </a:r>
            <a:r>
              <a:rPr lang="en-US" altLang="zh-TW" dirty="0"/>
              <a:t>/</a:t>
            </a:r>
            <a:r>
              <a:rPr lang="zh-TW" altLang="en-US" dirty="0"/>
              <a:t>修改整理好後，不同的變項可能有不同數量的遺漏值，在此這些缺失值可能就會導致在分析上樣本數的差距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對於這些缺失值有很多種處理方式，在此只會介紹其中一種，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以下將所有有缺失的資料在分析時用</a:t>
            </a:r>
            <a:r>
              <a:rPr lang="en-US" altLang="zh-TW" dirty="0" err="1"/>
              <a:t>complete.cases</a:t>
            </a:r>
            <a:r>
              <a:rPr lang="zh-TW" altLang="en-US" dirty="0"/>
              <a:t>一併排除</a:t>
            </a:r>
          </a:p>
        </p:txBody>
      </p:sp>
    </p:spTree>
    <p:extLst>
      <p:ext uri="{BB962C8B-B14F-4D97-AF65-F5344CB8AC3E}">
        <p14:creationId xmlns:p14="http://schemas.microsoft.com/office/powerpoint/2010/main" val="2834473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74DFA-EB06-431B-90E1-842CC3F7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9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600" dirty="0"/>
              <a:t>查看遺漏值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is.na(): </a:t>
            </a:r>
            <a:r>
              <a:rPr lang="zh-TW" altLang="en-US" dirty="0"/>
              <a:t>遺漏值的位置會顯示成</a:t>
            </a:r>
            <a:r>
              <a:rPr lang="en-US" altLang="zh-TW" dirty="0"/>
              <a:t>TRUE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7A5365-6E2C-4CB1-A564-39507E843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5132"/>
            <a:ext cx="7200481" cy="39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03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8E2204-CC1B-4E1B-AA53-83C1AD87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048"/>
            <a:ext cx="10515600" cy="639895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sum(is.na()): </a:t>
            </a:r>
            <a:r>
              <a:rPr lang="zh-TW" altLang="en-US" dirty="0"/>
              <a:t>計算遺漏值的數量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3600" dirty="0"/>
              <a:t>排除遺漏值</a:t>
            </a:r>
          </a:p>
          <a:p>
            <a:pPr marL="0" indent="0">
              <a:buNone/>
            </a:pPr>
            <a:r>
              <a:rPr lang="en-US" altLang="zh-TW" dirty="0" err="1"/>
              <a:t>complete.cases</a:t>
            </a:r>
            <a:r>
              <a:rPr lang="en-US" altLang="zh-TW" dirty="0"/>
              <a:t>: </a:t>
            </a:r>
            <a:r>
              <a:rPr lang="zh-TW" altLang="en-US" dirty="0"/>
              <a:t>將有遺</a:t>
            </a:r>
            <a:r>
              <a:rPr lang="zh-TW" altLang="en-US"/>
              <a:t>漏的觀察值直</a:t>
            </a:r>
            <a:r>
              <a:rPr lang="zh-TW" altLang="en-US" dirty="0"/>
              <a:t>接刪除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0C817E-7B12-4318-9855-4FAD3DEF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81" y="1119497"/>
            <a:ext cx="4126523" cy="190454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6719273-418A-4FB3-9528-BC6AACDB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4612"/>
            <a:ext cx="9883391" cy="111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3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7BB24-4377-4612-8AC7-759383DD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其他處理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613BBA-98FC-4082-8725-0D3CD4B3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78" y="1690688"/>
            <a:ext cx="10902461" cy="4876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除了上述所說的清理方式，實務上可能還會碰到其他類型需要較複雜處理的資料，以及其他方式的清理，以下列出兩個常見處理的資料型態，有需要者可再進一步查看，當然也有蠻多部分可能是講義所沒有列出，若有碰到再自行上網查找相關方法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字串處理</a:t>
            </a:r>
            <a:endParaRPr lang="en-US" altLang="zh-TW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除了上述簡單介紹的對於「數值」資料的處理，另外也有針對「字串」資料的處理，但這部分較複雜，有興趣者至以下連結參考，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2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2"/>
              </a:rPr>
              <a:t>1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3"/>
              </a:rPr>
              <a:t>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TW" altLang="en-US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參考</a:t>
            </a:r>
            <a:r>
              <a:rPr lang="en-US" altLang="zh-TW" b="0" i="0" u="none" strike="noStrike" dirty="0">
                <a:solidFill>
                  <a:srgbClr val="4183C4"/>
                </a:solidFill>
                <a:effectLst/>
                <a:latin typeface="Helvetica Neue"/>
                <a:hlinkClick r:id="rId4"/>
              </a:rPr>
              <a:t>3</a:t>
            </a:r>
            <a:endParaRPr lang="en-US" altLang="zh-TW" b="0" i="0" u="none" strike="noStrike" dirty="0">
              <a:solidFill>
                <a:srgbClr val="4183C4"/>
              </a:solidFill>
              <a:effectLst/>
              <a:latin typeface="Helvetica Neue"/>
            </a:endParaRPr>
          </a:p>
          <a:p>
            <a:pPr lvl="1"/>
            <a:endParaRPr lang="en-US" altLang="zh-TW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 時間資料處理</a:t>
            </a:r>
            <a:endParaRPr lang="en-US" altLang="zh-TW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有時資料也會包括時間形式的數據，而</a:t>
            </a:r>
            <a:r>
              <a:rPr lang="en-US" altLang="zh-TW" b="0" i="0" u="none" strike="noStrike" dirty="0" err="1">
                <a:solidFill>
                  <a:srgbClr val="4183C4"/>
                </a:solidFill>
                <a:effectLst/>
                <a:latin typeface="Helvetica Neue"/>
                <a:hlinkClick r:id="rId5"/>
              </a:rPr>
              <a:t>lubridate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就是專門處理時間數據的套件，有興趣者有可以自行參考</a:t>
            </a:r>
            <a:endParaRPr lang="zh-TW" alt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zh-TW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37919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CFAEF-397B-4BEE-A79F-5375A5FA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匯出資料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99E3A-40F8-499E-9D53-51086B25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最後我們需要將資料輸出以便後續分析或保存，前一章節有介紹過如何輸出資料</a:t>
            </a: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在此，當我們資料清理好後，可能之後還需要做進一步的分析，但若並不是在同一時間來做或需換個檔案來寫分析時，可以將處理好的檔案先暫時存成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rds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檔案，以便之後繼續在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語言使用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若整理好也可以存成其他格式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DEC5B9-4E9D-46C3-AD06-6478E15A4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28397"/>
            <a:ext cx="7740013" cy="148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7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FE929-1567-4D99-A3AF-CA944FFB9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4" y="403598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接下來會使用「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R_practice_row.csv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」的檔案，來繼續示範資料的初步清理與整理，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(R_practice_row.csv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是尚未清理的檔案，存在不合理值</a:t>
            </a:r>
            <a:b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R_practice_new.csv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是已經清理好的檔案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以下為檔案簡略的變項描述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A5C9ED-29FE-45D5-822F-FD82A39D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5" y="3429000"/>
            <a:ext cx="6447079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9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15561-863C-411A-8729-EB16B122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前置準備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B16F87-3638-4DC9-9F86-A0F9A3AB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8333" cy="5032375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讀取需要使用套件</a:t>
            </a: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以下為資處常使用的套件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大部分的資處會使用到一個整合性的套件</a:t>
            </a:r>
            <a:r>
              <a:rPr lang="en-US" altLang="zh-TW" b="0" i="0" u="none" strike="noStrike" dirty="0" err="1">
                <a:solidFill>
                  <a:srgbClr val="4183C4"/>
                </a:solidFill>
                <a:effectLst/>
                <a:latin typeface="Helvetica Neue"/>
                <a:hlinkClick r:id="rId3"/>
              </a:rPr>
              <a:t>tidyverse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上述連結點進去後，可以根據不同套件的連結查看套件的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Helvetica Neue"/>
              </a:rPr>
              <a:t>cheatsheet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其功能非常強大，在此只會簡單介紹關於資處的部分內容，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8B51C6-714B-4208-8A28-DC30BB777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533" y="1742675"/>
            <a:ext cx="5301014" cy="3955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044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70206-CA7A-4F44-8BB2-6BB67757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75" y="398759"/>
            <a:ext cx="10515600" cy="1008010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在接續下面分析前請先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library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以下套件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F8092B6-28DB-4702-A95B-46F7E058B305}"/>
              </a:ext>
            </a:extLst>
          </p:cNvPr>
          <p:cNvSpPr txBox="1">
            <a:spLocks/>
          </p:cNvSpPr>
          <p:nvPr/>
        </p:nvSpPr>
        <p:spPr>
          <a:xfrm>
            <a:off x="687475" y="4344145"/>
            <a:ext cx="10515600" cy="2214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接下來關於資料清理的部分，並不會特別單一仔細的講解，而是會使用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簡單的實際例子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來呈現，並適時補充一點額外的解釋，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當然由於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語言的功能強大有很多套件，也持續在整合並強化，下面介紹的資料清理可能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不會是唯一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的方式，也不一定是最有效率方式，但仍可以稍微參考。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C752C9-ABBB-4DF8-9F0F-9D79E4001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25" y="988832"/>
            <a:ext cx="7059805" cy="30500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09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FE929-1567-4D99-A3AF-CA944FFB9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1" y="599726"/>
            <a:ext cx="4447234" cy="3469856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設定工作路徑</a:t>
            </a:r>
            <a:endParaRPr lang="en-US" altLang="zh-TW" sz="36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sz="3600" b="1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US" altLang="zh-TW" sz="36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讀取檔案</a:t>
            </a:r>
          </a:p>
          <a:p>
            <a:pPr marL="0" indent="0">
              <a:buNone/>
            </a:pP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讀取</a:t>
            </a:r>
            <a:r>
              <a:rPr lang="en-US" altLang="zh-TW" sz="2400" b="0" i="0" dirty="0" err="1">
                <a:solidFill>
                  <a:srgbClr val="333333"/>
                </a:solidFill>
                <a:effectLst/>
                <a:latin typeface="Helvetica Neue"/>
              </a:rPr>
              <a:t>R_practice_row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r>
              <a:rPr lang="en-US" altLang="zh-TW" sz="2400" b="0" i="0" dirty="0" err="1">
                <a:solidFill>
                  <a:srgbClr val="333333"/>
                </a:solidFill>
                <a:effectLst/>
                <a:latin typeface="Helvetica Neue"/>
              </a:rPr>
              <a:t>cvs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檔案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或用點選方式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zh-TW" altLang="en-US" sz="36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C98F56-EE31-4519-BB33-3783A5553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984" y="430169"/>
            <a:ext cx="3502441" cy="8057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2D3B13-5720-42BB-BBA6-1DFA1F9F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984" y="1822286"/>
            <a:ext cx="6645699" cy="22472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869DDA5-720B-40A6-BA62-FE835A851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02" y="5538691"/>
            <a:ext cx="10369996" cy="116785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65EF73E-EF55-4DCD-9406-5E8F366E8287}"/>
              </a:ext>
            </a:extLst>
          </p:cNvPr>
          <p:cNvSpPr txBox="1"/>
          <p:nvPr/>
        </p:nvSpPr>
        <p:spPr>
          <a:xfrm>
            <a:off x="767861" y="4084049"/>
            <a:ext cx="4175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選取需要的變項到「新」的資料檔中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DF81EC-7F20-41B9-B848-EF34895C6E14}"/>
              </a:ext>
            </a:extLst>
          </p:cNvPr>
          <p:cNvSpPr txBox="1"/>
          <p:nvPr/>
        </p:nvSpPr>
        <p:spPr>
          <a:xfrm>
            <a:off x="4785527" y="4480971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在此因為都要分析，但為了示範，因此全部都列上去，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複製到新的資料檔是為了不更改最初的資料。</a:t>
            </a:r>
            <a:endParaRPr lang="en-US" altLang="zh-TW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8650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53438-65CB-4E92-B148-70E3EDC9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瀏覽資料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FE929-1567-4D99-A3AF-CA944FFB9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817"/>
            <a:ext cx="10868696" cy="3512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查看變項初步分配，來檢查是否有不合理值或缺失值</a:t>
            </a:r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以下指令都還有各自呈現的細節可以調整，可自行查看該指令的</a:t>
            </a:r>
            <a:r>
              <a:rPr lang="en-US" altLang="zh-TW" dirty="0"/>
              <a:t>help)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若是我們想查看資料當中性別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(sex)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的資訊，需要先將此變項從資料裡取出，可以使用前面講義所教方法，用「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$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」選取，將有關性別欄位的每個數值取出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387247-CA97-41A1-A207-CFC67A23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908" y="4374875"/>
            <a:ext cx="6846194" cy="22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53438-65CB-4E92-B148-70E3EDC9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i="0" dirty="0">
                <a:solidFill>
                  <a:srgbClr val="333333"/>
                </a:solidFill>
                <a:effectLst/>
                <a:latin typeface="Helvetica Neue"/>
              </a:rPr>
              <a:t>瀏覽資料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36F337-E594-4EE4-BE55-D631A93B0B48}"/>
              </a:ext>
            </a:extLst>
          </p:cNvPr>
          <p:cNvSpPr txBox="1"/>
          <p:nvPr/>
        </p:nvSpPr>
        <p:spPr>
          <a:xfrm>
            <a:off x="693600" y="2044005"/>
            <a:ext cx="47403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800" dirty="0"/>
              <a:t>使用</a:t>
            </a:r>
            <a:r>
              <a:rPr lang="en-US" altLang="zh-TW" sz="2800" dirty="0"/>
              <a:t>table()</a:t>
            </a:r>
            <a:r>
              <a:rPr lang="zh-TW" altLang="en-US" sz="2800" dirty="0"/>
              <a:t>函數初步查看次數分配</a:t>
            </a:r>
            <a:r>
              <a:rPr lang="en-US" altLang="zh-TW" sz="2800" dirty="0"/>
              <a:t>(</a:t>
            </a:r>
            <a:r>
              <a:rPr lang="zh-TW" altLang="en-US" sz="2800" dirty="0"/>
              <a:t>以</a:t>
            </a:r>
            <a:r>
              <a:rPr lang="en-US" altLang="zh-TW" sz="2800" dirty="0"/>
              <a:t>sex</a:t>
            </a:r>
            <a:r>
              <a:rPr lang="zh-TW" altLang="en-US" sz="2800" dirty="0"/>
              <a:t>性別為例</a:t>
            </a:r>
            <a:r>
              <a:rPr lang="en-US" altLang="zh-TW" sz="2800" dirty="0"/>
              <a:t>)</a:t>
            </a:r>
          </a:p>
          <a:p>
            <a:pPr marL="0" indent="0">
              <a:buNone/>
            </a:pPr>
            <a:r>
              <a:rPr lang="en-US" altLang="zh-TW" sz="2800" dirty="0"/>
              <a:t>(</a:t>
            </a:r>
            <a:r>
              <a:rPr lang="en-US" altLang="zh-TW" sz="2800" dirty="0" err="1"/>
              <a:t>useNA</a:t>
            </a:r>
            <a:r>
              <a:rPr lang="en-US" altLang="zh-TW" sz="2800" dirty="0"/>
              <a:t> </a:t>
            </a:r>
            <a:r>
              <a:rPr lang="zh-TW" altLang="en-US" sz="2800" dirty="0"/>
              <a:t>是設定列出是否有</a:t>
            </a:r>
            <a:r>
              <a:rPr lang="en-US" altLang="zh-TW" sz="2800" dirty="0"/>
              <a:t>NA)</a:t>
            </a:r>
            <a:endParaRPr lang="zh-TW" alt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10836B-AE96-4B7A-A537-86E37B7B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00" y="4468544"/>
            <a:ext cx="5494590" cy="195733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8C8A585-A8EE-4F3C-AE24-9253C0020F7D}"/>
              </a:ext>
            </a:extLst>
          </p:cNvPr>
          <p:cNvSpPr txBox="1"/>
          <p:nvPr/>
        </p:nvSpPr>
        <p:spPr>
          <a:xfrm>
            <a:off x="6613491" y="2044005"/>
            <a:ext cx="47403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使用</a:t>
            </a:r>
            <a:r>
              <a:rPr lang="en-US" altLang="zh-TW" sz="2800" dirty="0" err="1"/>
              <a:t>frq</a:t>
            </a:r>
            <a:r>
              <a:rPr lang="en-US" altLang="zh-TW" sz="2800" dirty="0"/>
              <a:t>()</a:t>
            </a:r>
            <a:r>
              <a:rPr lang="zh-TW" altLang="en-US" sz="2800" dirty="0"/>
              <a:t>函數呈現更多內容的次數分配表與簡單描述統計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FAF522F-6743-4DEA-898C-6C125F9B8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044" y="3116688"/>
            <a:ext cx="4173201" cy="3509855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2576511D-01DE-4FCE-9828-BBB05DBC3BBB}"/>
              </a:ext>
            </a:extLst>
          </p:cNvPr>
          <p:cNvSpPr/>
          <p:nvPr/>
        </p:nvSpPr>
        <p:spPr>
          <a:xfrm>
            <a:off x="2039815" y="5777802"/>
            <a:ext cx="261258" cy="231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2F5AFD4-F2B1-4F67-8B35-614652BC7CCC}"/>
              </a:ext>
            </a:extLst>
          </p:cNvPr>
          <p:cNvSpPr/>
          <p:nvPr/>
        </p:nvSpPr>
        <p:spPr>
          <a:xfrm>
            <a:off x="7495863" y="6008914"/>
            <a:ext cx="261258" cy="231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20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FE929-1567-4D99-A3AF-CA944FFB9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13" y="850934"/>
            <a:ext cx="10515600" cy="480628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上述結果我們可以得知，選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女生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的總共有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57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人，佔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51.82%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、選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2(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男生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的總共有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52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人，佔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47.27%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，顯示這份資料女生稍微點一點，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但另外可以看到，還有一個「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」的值，回去看一開始的變項描述也沒有出現這個值，因此可以判斷「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22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」很有可能是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不合理的值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，不應該出現在性別的變項當中，下一步則是要來處理這個不合理值。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TW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我們可以看到，瀏覽資料的其中一個重要的目的，就是查看資料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是否有不合理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的地方。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51525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1999</Words>
  <Application>Microsoft Office PowerPoint</Application>
  <PresentationFormat>寬螢幕</PresentationFormat>
  <Paragraphs>108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Helvetica Neue</vt:lpstr>
      <vt:lpstr>新細明體</vt:lpstr>
      <vt:lpstr>Arial</vt:lpstr>
      <vt:lpstr>Calibri</vt:lpstr>
      <vt:lpstr>Calibri Light</vt:lpstr>
      <vt:lpstr>Office 佈景主題</vt:lpstr>
      <vt:lpstr>應用篇_實作簡單資料處理</vt:lpstr>
      <vt:lpstr>大綱(教材主題)</vt:lpstr>
      <vt:lpstr>PowerPoint 簡報</vt:lpstr>
      <vt:lpstr>前置準備</vt:lpstr>
      <vt:lpstr>PowerPoint 簡報</vt:lpstr>
      <vt:lpstr>PowerPoint 簡報</vt:lpstr>
      <vt:lpstr>瀏覽資料</vt:lpstr>
      <vt:lpstr>瀏覽資料</vt:lpstr>
      <vt:lpstr>PowerPoint 簡報</vt:lpstr>
      <vt:lpstr>設定不合理值</vt:lpstr>
      <vt:lpstr>PowerPoint 簡報</vt:lpstr>
      <vt:lpstr>新建/修改/轉換變項</vt:lpstr>
      <vt:lpstr>PowerPoint 簡報</vt:lpstr>
      <vt:lpstr>PowerPoint 簡報</vt:lpstr>
      <vt:lpstr>PowerPoint 簡報</vt:lpstr>
      <vt:lpstr>PowerPoint 簡報</vt:lpstr>
      <vt:lpstr>PowerPoint 簡報</vt:lpstr>
      <vt:lpstr>將資料上標籤</vt:lpstr>
      <vt:lpstr>PowerPoint 簡報</vt:lpstr>
      <vt:lpstr>PowerPoint 簡報</vt:lpstr>
      <vt:lpstr>遺漏值處理</vt:lpstr>
      <vt:lpstr>PowerPoint 簡報</vt:lpstr>
      <vt:lpstr>PowerPoint 簡報</vt:lpstr>
      <vt:lpstr>其他處理</vt:lpstr>
      <vt:lpstr>匯出資料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qbie</dc:creator>
  <cp:lastModifiedBy>以凡</cp:lastModifiedBy>
  <cp:revision>19</cp:revision>
  <dcterms:created xsi:type="dcterms:W3CDTF">2023-06-13T04:45:03Z</dcterms:created>
  <dcterms:modified xsi:type="dcterms:W3CDTF">2023-09-20T14:46:34Z</dcterms:modified>
</cp:coreProperties>
</file>