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0" r:id="rId6"/>
    <p:sldId id="271" r:id="rId7"/>
    <p:sldId id="259" r:id="rId8"/>
    <p:sldId id="261" r:id="rId9"/>
    <p:sldId id="272" r:id="rId10"/>
    <p:sldId id="262" r:id="rId11"/>
    <p:sldId id="273" r:id="rId12"/>
    <p:sldId id="263" r:id="rId13"/>
    <p:sldId id="274" r:id="rId14"/>
    <p:sldId id="265" r:id="rId15"/>
    <p:sldId id="275" r:id="rId16"/>
    <p:sldId id="266" r:id="rId17"/>
    <p:sldId id="268" r:id="rId18"/>
    <p:sldId id="26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F8A19-0B29-4297-8331-99AFEC8BE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FA24A6-239D-4478-9C3C-E2827FE5E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9C2436-BD0B-450F-9B07-EF549881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846-69C3-41DB-938D-4A80B2703300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47FB41-B73B-49BB-9705-9315F860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372FA2-2848-41C4-B35B-2BDCF608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B1EF-A059-4FF9-86D1-49D8014CF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34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8591A-7968-4BBC-A6EB-89297C98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45851B-59CA-46DD-B1E2-976461C32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250A32-6E5A-4865-9F81-FD471AB2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846-69C3-41DB-938D-4A80B2703300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7F8CE5-6DA0-4AF8-9A98-06CF775A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804F77-3FF7-44D2-918F-1C31DD07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B1EF-A059-4FF9-86D1-49D8014CF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73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CC5BA2-C0A6-4E57-8C8E-F1F18A679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7A08AF-4F81-493F-BF7F-538222F6B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8459A4-3FF6-4949-BEF6-C3ED9144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846-69C3-41DB-938D-4A80B2703300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38F1AC-37C2-42D3-8F31-E3FD5B8C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DFF20B-757B-4FD2-94D4-C575F2E0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B1EF-A059-4FF9-86D1-49D8014CF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4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6D92A-C8B5-4322-B75F-157C22EB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B5A45-470F-4021-94F0-EA804758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B45B73-775B-442F-845B-7DA3992A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846-69C3-41DB-938D-4A80B2703300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A9052E-4D62-46E1-9DA6-215DDD4D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C197A8-6A86-44BA-A69C-B9BF8C84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B1EF-A059-4FF9-86D1-49D8014CF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38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11FB9-6022-40B9-B04A-4A91D14A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75FA0-F3F3-4A57-9013-1EC8D50DC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4377A5-B23B-45DE-BABC-A4E466DC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846-69C3-41DB-938D-4A80B2703300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D4A281-916D-4A78-B1E8-31EBE901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61B520-B2D6-47AB-8D85-7160E02B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B1EF-A059-4FF9-86D1-49D8014CF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52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FFA9D-A78C-4485-89AE-594D4295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FC4AF-416F-4FA6-9D86-8013999B8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3A4942-CAD3-45BC-B85F-271C0589A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6B392D-2389-4FD1-9D2B-5A80D5C5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846-69C3-41DB-938D-4A80B2703300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E3E52-7DC9-4330-AF3F-8463B118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690F86-355A-407F-9E15-90960F52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B1EF-A059-4FF9-86D1-49D8014CF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72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BA187-3404-409A-9E6A-A7432831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CED4D6-F633-464E-8EFF-FBFEA358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81C251-1684-4A14-BAA1-1CEE431B5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05EC50-A3FD-4DCF-932E-5235F9F9A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80B8C9-9E50-4CE4-AFCC-EF06CCA06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74ED56-88AF-40FE-AFD5-2D61ECB0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846-69C3-41DB-938D-4A80B2703300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204381-D6FE-4848-B338-BC209F1C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4203B5-7B24-42F2-9A19-030EEA2C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B1EF-A059-4FF9-86D1-49D8014CF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65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3BAB0-5962-49A3-9E7E-BFE80021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D906D1-41D4-4E1C-90A2-F76C4B93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846-69C3-41DB-938D-4A80B2703300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927E52-EEFE-4316-B29B-14EEBBAE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3967B2-7E34-44A0-B126-50211DEB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B1EF-A059-4FF9-86D1-49D8014CF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79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32022E-5E83-4714-BEC8-5B0B4EE2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846-69C3-41DB-938D-4A80B2703300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EC95B0-0424-4E33-B244-AAFAF397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788CAD-3AAA-449E-A1CE-AB83CEDB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B1EF-A059-4FF9-86D1-49D8014CF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5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66372-D4A2-40D6-8CDD-0D6ABF8C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23FACC-5CE1-4C41-9005-D18AB5991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824C0C-0012-4419-896B-68462A9B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E64019-90EA-48CC-87C9-6673ECC5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846-69C3-41DB-938D-4A80B2703300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4B2CDC-B087-4336-A353-F4331C4A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8D7923-88A6-4A11-B7E9-C1726E5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B1EF-A059-4FF9-86D1-49D8014CF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42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1A66E-D768-44A9-BA2B-F146CD83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67D264-F635-4CF7-8BCD-0A90BECE1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2E3474-A69B-447B-B29E-9FA2DA651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BFC03A-A124-4F3B-8FA2-AB0F6544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22846-69C3-41DB-938D-4A80B2703300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61F2D9-F6DC-49AA-8121-C2C792FC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F2B20C-704A-4C5B-A886-0DB26FFA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B1EF-A059-4FF9-86D1-49D8014CF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35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3DA343-10F2-4594-8517-928D5885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901BC0-9FAC-4D3E-9ED1-B7130E2E3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FB1735-8584-4A09-AE76-5341D8D63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22846-69C3-41DB-938D-4A80B2703300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D0C7D3-8A92-4009-B373-89FD3BF62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7E8B18-0BE4-4B28-885F-5E9730BD1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BB1EF-A059-4FF9-86D1-49D8014CF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26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B4E81-E4DB-49AD-B2D6-C1665A33A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高統期末報告</a:t>
            </a:r>
            <a:r>
              <a:rPr lang="en-US" altLang="zh-TW" dirty="0"/>
              <a:t>-</a:t>
            </a:r>
            <a:br>
              <a:rPr lang="en-US" altLang="zh-TW" dirty="0"/>
            </a:br>
            <a:r>
              <a:rPr lang="zh-TW" altLang="en-US" dirty="0"/>
              <a:t>個案</a:t>
            </a:r>
            <a:r>
              <a:rPr lang="en-US" altLang="zh-TW" dirty="0"/>
              <a:t>5</a:t>
            </a:r>
            <a:r>
              <a:rPr lang="zh-TW" altLang="en-US" dirty="0"/>
              <a:t>：法拍屋拍賣價預測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126E17-098C-449E-BCA4-8E8F9EF14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北大社會所碩一 吳永健</a:t>
            </a:r>
          </a:p>
        </p:txBody>
      </p:sp>
    </p:spTree>
    <p:extLst>
      <p:ext uri="{BB962C8B-B14F-4D97-AF65-F5344CB8AC3E}">
        <p14:creationId xmlns:p14="http://schemas.microsoft.com/office/powerpoint/2010/main" val="40686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63C37-211A-434D-BA70-3BF1795A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:</a:t>
            </a:r>
            <a:r>
              <a:rPr lang="zh-TW" altLang="en-US" dirty="0"/>
              <a:t>迴歸分析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2A7662A-94CB-4C80-AAEF-755A6FB37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027" y="1829707"/>
            <a:ext cx="3977291" cy="449780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46DCB05-323D-4A52-938A-8B4F3CD88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040" y="2972684"/>
            <a:ext cx="1812790" cy="174027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0305A49-2D12-4878-A4C8-8C98E348E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369" y="1829707"/>
            <a:ext cx="5267984" cy="44258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220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E9789-0FB6-475E-A140-529D97A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9C211-24C7-46C5-A115-567B307E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F1A0D3-4156-476F-B8CE-B43C8CAD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30" y="262615"/>
            <a:ext cx="10600339" cy="63327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462087D-3F93-46FC-BBE4-F972CF349A52}"/>
              </a:ext>
            </a:extLst>
          </p:cNvPr>
          <p:cNvSpPr/>
          <p:nvPr/>
        </p:nvSpPr>
        <p:spPr>
          <a:xfrm>
            <a:off x="4159623" y="2823629"/>
            <a:ext cx="3254189" cy="1990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DA957A-6C24-4955-B6BC-AD9CE821AB5A}"/>
              </a:ext>
            </a:extLst>
          </p:cNvPr>
          <p:cNvSpPr/>
          <p:nvPr/>
        </p:nvSpPr>
        <p:spPr>
          <a:xfrm>
            <a:off x="2553714" y="1972235"/>
            <a:ext cx="1426616" cy="977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72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63C37-211A-434D-BA70-3BF1795A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:</a:t>
            </a:r>
            <a:r>
              <a:rPr lang="zh-TW" altLang="en-US" dirty="0"/>
              <a:t> 迴歸樹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A4E01A-A009-4FD8-A090-48F713C0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5424" cy="4351338"/>
          </a:xfrm>
        </p:spPr>
        <p:txBody>
          <a:bodyPr/>
          <a:lstStyle/>
          <a:p>
            <a:r>
              <a:rPr lang="zh-TW" altLang="en-US" dirty="0"/>
              <a:t>迴歸樹用未標準化較好閱讀，分析是用標準化，結果不變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43C8E3D-8C96-4825-B65E-A44911A7C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415" y="246466"/>
            <a:ext cx="5821456" cy="605180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705272-1966-4F3F-BA2E-CD764289E161}"/>
              </a:ext>
            </a:extLst>
          </p:cNvPr>
          <p:cNvSpPr/>
          <p:nvPr/>
        </p:nvSpPr>
        <p:spPr>
          <a:xfrm>
            <a:off x="7918637" y="1462088"/>
            <a:ext cx="1775012" cy="45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C444251-2326-425B-A9B5-2814145F3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876" y="90564"/>
            <a:ext cx="1639150" cy="16001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BE7635B-8251-4F7D-8722-0957046E9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29" y="2831255"/>
            <a:ext cx="5057215" cy="38594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252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E9789-0FB6-475E-A140-529D97A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9C211-24C7-46C5-A115-567B307E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F1A0D3-4156-476F-B8CE-B43C8CAD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30" y="262615"/>
            <a:ext cx="10600339" cy="63327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462087D-3F93-46FC-BBE4-F972CF349A52}"/>
              </a:ext>
            </a:extLst>
          </p:cNvPr>
          <p:cNvSpPr/>
          <p:nvPr/>
        </p:nvSpPr>
        <p:spPr>
          <a:xfrm>
            <a:off x="3074893" y="4706471"/>
            <a:ext cx="5576047" cy="1888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481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63C37-211A-434D-BA70-3BF1795A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:</a:t>
            </a:r>
            <a:r>
              <a:rPr lang="zh-TW" altLang="en-US" dirty="0"/>
              <a:t>神經網路 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3C64427-FC2A-47A0-B97D-A82104262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4718" y="2988034"/>
            <a:ext cx="3505504" cy="34910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742EA1E-5FD9-4423-A1C6-CF7587951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18" y="1690688"/>
            <a:ext cx="3505504" cy="11507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69466EE-593D-4258-8AE3-871CAA1CD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589" y="176401"/>
            <a:ext cx="1912786" cy="18823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205E1CB-F0A0-4548-8B0C-5691FAEE0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056" y="2183325"/>
            <a:ext cx="6031190" cy="43095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A4C7452-4CA4-489C-92E5-BE19CA0C76CC}"/>
              </a:ext>
            </a:extLst>
          </p:cNvPr>
          <p:cNvSpPr/>
          <p:nvPr/>
        </p:nvSpPr>
        <p:spPr>
          <a:xfrm>
            <a:off x="4855827" y="1153071"/>
            <a:ext cx="2805953" cy="645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最佳參數組合：</a:t>
            </a:r>
            <a:br>
              <a:rPr lang="en-US" altLang="zh-TW" dirty="0"/>
            </a:br>
            <a:r>
              <a:rPr lang="en-US" altLang="zh-TW" dirty="0"/>
              <a:t>1</a:t>
            </a:r>
            <a:r>
              <a:rPr lang="zh-TW" altLang="en-US" dirty="0"/>
              <a:t>個隱藏層</a:t>
            </a:r>
            <a:r>
              <a:rPr lang="en-US" altLang="zh-TW" dirty="0"/>
              <a:t>,</a:t>
            </a:r>
            <a:r>
              <a:rPr lang="zh-TW" altLang="en-US" dirty="0"/>
              <a:t>各 </a:t>
            </a:r>
            <a:r>
              <a:rPr lang="en-US" altLang="zh-TW" dirty="0"/>
              <a:t>15</a:t>
            </a:r>
            <a:r>
              <a:rPr lang="zh-TW" altLang="en-US" dirty="0"/>
              <a:t>個神經元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3991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E9789-0FB6-475E-A140-529D97A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9C211-24C7-46C5-A115-567B307E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F1A0D3-4156-476F-B8CE-B43C8CAD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30" y="262615"/>
            <a:ext cx="10600339" cy="63327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462087D-3F93-46FC-BBE4-F972CF349A52}"/>
              </a:ext>
            </a:extLst>
          </p:cNvPr>
          <p:cNvSpPr/>
          <p:nvPr/>
        </p:nvSpPr>
        <p:spPr>
          <a:xfrm>
            <a:off x="7297271" y="2761130"/>
            <a:ext cx="4056529" cy="2725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1318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388850-837B-40CD-9764-9A67E098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en-US" altLang="zh-TW" dirty="0"/>
              <a:t>:</a:t>
            </a:r>
            <a:r>
              <a:rPr lang="zh-TW" altLang="en-US" dirty="0"/>
              <a:t>三種預測之平均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2134ADA-3637-45F5-B79E-845ACADD2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6016" y="2289494"/>
            <a:ext cx="2390183" cy="22790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5507692-FCDC-4ED7-B2C1-3512C557D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529" y="1444331"/>
            <a:ext cx="6364941" cy="5070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1133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1627FD-6CE2-4F81-A00B-5EEF3587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212"/>
            <a:ext cx="10690412" cy="470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迴歸分析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 </a:t>
            </a:r>
            <a:r>
              <a:rPr lang="zh-TW" altLang="en-US" dirty="0"/>
              <a:t>競標數愈多，競爭愈激烈，競標比愈高。 </a:t>
            </a:r>
          </a:p>
          <a:p>
            <a:pPr marL="0" indent="0">
              <a:buNone/>
            </a:pPr>
            <a:r>
              <a:rPr lang="en-US" altLang="zh-TW" dirty="0"/>
              <a:t>2.  </a:t>
            </a:r>
            <a:r>
              <a:rPr lang="zh-TW" altLang="en-US" dirty="0"/>
              <a:t>每坪平均單價愈高，房子的品質愈好，競標比愈高。 </a:t>
            </a:r>
          </a:p>
          <a:p>
            <a:pPr marL="0" indent="0">
              <a:buNone/>
            </a:pPr>
            <a:r>
              <a:rPr lang="en-US" altLang="zh-TW" dirty="0"/>
              <a:t>3.  </a:t>
            </a:r>
            <a:r>
              <a:rPr lang="zh-TW" altLang="en-US" dirty="0"/>
              <a:t>底價愈低，競價的意願愈高，競標比愈高。 </a:t>
            </a:r>
          </a:p>
          <a:p>
            <a:pPr marL="514350" indent="-514350">
              <a:buAutoNum type="arabicPeriod" startAt="4"/>
            </a:pPr>
            <a:r>
              <a:rPr lang="zh-TW" altLang="en-US" dirty="0"/>
              <a:t>建坪愈大，房子的品質愈好，競標比愈高。 </a:t>
            </a:r>
            <a:endParaRPr lang="en-US" altLang="zh-TW" dirty="0"/>
          </a:p>
          <a:p>
            <a:pPr marL="514350" indent="-514350">
              <a:buAutoNum type="arabicPeriod" startAt="4"/>
            </a:pPr>
            <a:r>
              <a:rPr lang="zh-TW" altLang="en-US" dirty="0"/>
              <a:t>標次越多，競標比愈高。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迴歸樹圖 ，可以看出最重要的變數是競標數。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競標數愈多，競標比愈高。 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7273664-F850-49FD-AA98-99787937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結論</a:t>
            </a:r>
            <a:r>
              <a:rPr lang="en-US" altLang="zh-TW" dirty="0"/>
              <a:t>-</a:t>
            </a:r>
            <a:r>
              <a:rPr lang="zh-TW" altLang="en-US" dirty="0"/>
              <a:t>分析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246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388850-837B-40CD-9764-9A67E098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  <a:r>
              <a:rPr lang="en-US" altLang="zh-TW" dirty="0"/>
              <a:t>-</a:t>
            </a:r>
            <a:r>
              <a:rPr lang="zh-TW" altLang="en-US" dirty="0"/>
              <a:t>預測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1627FD-6CE2-4F81-A00B-5EEF3587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1538691"/>
            <a:ext cx="10815918" cy="4700744"/>
          </a:xfrm>
        </p:spPr>
        <p:txBody>
          <a:bodyPr/>
          <a:lstStyle/>
          <a:p>
            <a:r>
              <a:rPr lang="zh-TW" altLang="en-US" dirty="0"/>
              <a:t>四種迴歸探勘方法比較</a:t>
            </a:r>
            <a:endParaRPr lang="en-US" altLang="zh-TW" dirty="0"/>
          </a:p>
          <a:p>
            <a:r>
              <a:rPr lang="en-US" altLang="zh-TW" dirty="0"/>
              <a:t>R</a:t>
            </a:r>
            <a:r>
              <a:rPr lang="zh-TW" altLang="en-US" dirty="0"/>
              <a:t>平方越大、誤差均方根小</a:t>
            </a:r>
            <a:r>
              <a:rPr lang="en-US" altLang="zh-TW" dirty="0"/>
              <a:t>-</a:t>
            </a:r>
            <a:r>
              <a:rPr lang="zh-TW" altLang="en-US" dirty="0"/>
              <a:t>模型預測較好，誤差較少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迴歸                      迴歸樹                   神經網路             三種之平均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E160A2-7AF9-403C-ADF7-A83A467E3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7" y="3617665"/>
            <a:ext cx="2373750" cy="22788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445E82A-1D29-4EBA-BFE2-7E5A4879E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464" y="3617665"/>
            <a:ext cx="2334380" cy="2278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D53B1A9-2EEB-416C-982C-AEFFAC3C1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699" y="3623913"/>
            <a:ext cx="2315704" cy="2278800"/>
          </a:xfrm>
          <a:prstGeom prst="rect">
            <a:avLst/>
          </a:prstGeom>
        </p:spPr>
      </p:pic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C632DFF0-E9EE-4AF9-A334-23C735460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9510" y="3617665"/>
            <a:ext cx="2390183" cy="22790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E5A9A5A-D554-40B9-9926-DD9D159F92EA}"/>
              </a:ext>
            </a:extLst>
          </p:cNvPr>
          <p:cNvSpPr/>
          <p:nvPr/>
        </p:nvSpPr>
        <p:spPr>
          <a:xfrm>
            <a:off x="537882" y="4428089"/>
            <a:ext cx="10815918" cy="233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66681C-944D-4E2E-8616-140DA69C4218}"/>
              </a:ext>
            </a:extLst>
          </p:cNvPr>
          <p:cNvSpPr/>
          <p:nvPr/>
        </p:nvSpPr>
        <p:spPr>
          <a:xfrm>
            <a:off x="516581" y="5162744"/>
            <a:ext cx="10815918" cy="2330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81C58C-63C0-4340-A5FE-EC483C5E6A9B}"/>
              </a:ext>
            </a:extLst>
          </p:cNvPr>
          <p:cNvSpPr/>
          <p:nvPr/>
        </p:nvSpPr>
        <p:spPr>
          <a:xfrm>
            <a:off x="10372166" y="4428089"/>
            <a:ext cx="677528" cy="239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BC63D58-7B5E-427A-8E4B-EE79F07B9240}"/>
              </a:ext>
            </a:extLst>
          </p:cNvPr>
          <p:cNvSpPr/>
          <p:nvPr/>
        </p:nvSpPr>
        <p:spPr>
          <a:xfrm>
            <a:off x="10393466" y="5169071"/>
            <a:ext cx="677528" cy="239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星形: 五角 12">
            <a:extLst>
              <a:ext uri="{FF2B5EF4-FFF2-40B4-BE49-F238E27FC236}">
                <a16:creationId xmlns:a16="http://schemas.microsoft.com/office/drawing/2014/main" id="{C30F1505-B540-44BF-96EF-90BFAE4017ED}"/>
              </a:ext>
            </a:extLst>
          </p:cNvPr>
          <p:cNvSpPr/>
          <p:nvPr/>
        </p:nvSpPr>
        <p:spPr>
          <a:xfrm>
            <a:off x="10904455" y="2864254"/>
            <a:ext cx="749663" cy="6101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565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D08B6-79C9-4BFD-8411-8D6AD923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研究目的</a:t>
            </a:r>
            <a:r>
              <a:rPr lang="en-US" altLang="zh-TW" dirty="0"/>
              <a:t>+</a:t>
            </a:r>
            <a:r>
              <a:rPr lang="zh-TW" altLang="en-US" dirty="0"/>
              <a:t>變項描述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1EFA6-DEC3-417A-BA56-56A9A8F4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11DB71-E0DE-4598-A788-05E72250F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34" y="1825625"/>
            <a:ext cx="8992765" cy="43513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886E7EA-C644-48D4-9C7D-F80EA292BEF6}"/>
              </a:ext>
            </a:extLst>
          </p:cNvPr>
          <p:cNvSpPr/>
          <p:nvPr/>
        </p:nvSpPr>
        <p:spPr>
          <a:xfrm>
            <a:off x="1210235" y="4034118"/>
            <a:ext cx="8723364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77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63C37-211A-434D-BA70-3BF1795A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預測競標比方法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A4E01A-A009-4FD8-A090-48F713C0C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使用</a:t>
            </a:r>
            <a:r>
              <a:rPr lang="en-US" altLang="zh-TW" dirty="0"/>
              <a:t>KNIME</a:t>
            </a:r>
            <a:r>
              <a:rPr lang="zh-TW" altLang="en-US" dirty="0"/>
              <a:t>進行資料回歸探勘，使用</a:t>
            </a:r>
            <a:r>
              <a:rPr lang="en-US" altLang="zh-TW" dirty="0"/>
              <a:t>3+1</a:t>
            </a:r>
            <a:r>
              <a:rPr lang="zh-TW" altLang="en-US" dirty="0"/>
              <a:t>種迴歸探勘方法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迴歸分析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迴歸樹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神經網路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前面預測之平均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(5.</a:t>
            </a:r>
            <a:r>
              <a:rPr lang="zh-TW" altLang="en-US" dirty="0"/>
              <a:t>最近鄰居迴歸 </a:t>
            </a:r>
            <a:r>
              <a:rPr lang="en-US" altLang="zh-TW" dirty="0"/>
              <a:t>KNN regression KNIME</a:t>
            </a:r>
            <a:r>
              <a:rPr lang="zh-TW" altLang="en-US" dirty="0"/>
              <a:t>沒有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528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E9789-0FB6-475E-A140-529D97A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9C211-24C7-46C5-A115-567B307E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F1A0D3-4156-476F-B8CE-B43C8CAD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30" y="262615"/>
            <a:ext cx="10600339" cy="63327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50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63C37-211A-434D-BA70-3BF1795A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篩選與訓練集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A4E01A-A009-4FD8-A090-48F713C0C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直接不看區位變項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80:20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7FEBBF-2769-4A09-984E-0222D691E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273" y="2219605"/>
            <a:ext cx="4953429" cy="40922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144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E9789-0FB6-475E-A140-529D97A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9C211-24C7-46C5-A115-567B307E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F1A0D3-4156-476F-B8CE-B43C8CAD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30" y="262615"/>
            <a:ext cx="10600339" cy="63327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462087D-3F93-46FC-BBE4-F972CF349A52}"/>
              </a:ext>
            </a:extLst>
          </p:cNvPr>
          <p:cNvSpPr/>
          <p:nvPr/>
        </p:nvSpPr>
        <p:spPr>
          <a:xfrm>
            <a:off x="1757082" y="262615"/>
            <a:ext cx="5809130" cy="1325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99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63C37-211A-434D-BA70-3BF1795A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初探</a:t>
            </a:r>
            <a:r>
              <a:rPr lang="en-US" altLang="zh-TW" dirty="0"/>
              <a:t>:</a:t>
            </a:r>
            <a:r>
              <a:rPr lang="zh-TW" altLang="en-US" dirty="0"/>
              <a:t>迴歸分析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471289A-816F-4814-8F9C-42574663C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8932" y="598660"/>
            <a:ext cx="4554620" cy="58942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B99E280-1C0A-48A5-B114-2BDFA160BAE9}"/>
              </a:ext>
            </a:extLst>
          </p:cNvPr>
          <p:cNvSpPr/>
          <p:nvPr/>
        </p:nvSpPr>
        <p:spPr>
          <a:xfrm>
            <a:off x="5576047" y="2644588"/>
            <a:ext cx="4975412" cy="102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A809F1-5BA7-445C-A8C6-812C865F3996}"/>
              </a:ext>
            </a:extLst>
          </p:cNvPr>
          <p:cNvSpPr/>
          <p:nvPr/>
        </p:nvSpPr>
        <p:spPr>
          <a:xfrm>
            <a:off x="5576047" y="4057743"/>
            <a:ext cx="4975412" cy="747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647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63C37-211A-434D-BA70-3BF1795A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篩選與標準化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A4E01A-A009-4FD8-A090-48F713C0C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將沒顯著之地坪（坪）、 增值稅（萬）刪除</a:t>
            </a:r>
            <a:endParaRPr lang="en-US" altLang="zh-TW" dirty="0"/>
          </a:p>
          <a:p>
            <a:r>
              <a:rPr lang="zh-TW" altLang="en-US" dirty="0"/>
              <a:t>剩下進行標準化，以便後續比較</a:t>
            </a:r>
            <a:endParaRPr lang="en-US" altLang="zh-TW" dirty="0"/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560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E9789-0FB6-475E-A140-529D97A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9C211-24C7-46C5-A115-567B307E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F1A0D3-4156-476F-B8CE-B43C8CAD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30" y="262615"/>
            <a:ext cx="10600339" cy="633276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462087D-3F93-46FC-BBE4-F972CF349A52}"/>
              </a:ext>
            </a:extLst>
          </p:cNvPr>
          <p:cNvSpPr/>
          <p:nvPr/>
        </p:nvSpPr>
        <p:spPr>
          <a:xfrm>
            <a:off x="3801035" y="1407205"/>
            <a:ext cx="4437530" cy="1658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77432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438</Words>
  <Application>Microsoft Office PowerPoint</Application>
  <PresentationFormat>寬螢幕</PresentationFormat>
  <Paragraphs>39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高統期末報告- 個案5：法拍屋拍賣價預測</vt:lpstr>
      <vt:lpstr>研究目的+變項描述</vt:lpstr>
      <vt:lpstr>預測競標比方法</vt:lpstr>
      <vt:lpstr>PowerPoint 簡報</vt:lpstr>
      <vt:lpstr>篩選與訓練集</vt:lpstr>
      <vt:lpstr>PowerPoint 簡報</vt:lpstr>
      <vt:lpstr>初探:迴歸分析1</vt:lpstr>
      <vt:lpstr>篩選與標準化</vt:lpstr>
      <vt:lpstr>PowerPoint 簡報</vt:lpstr>
      <vt:lpstr>分析:迴歸分析</vt:lpstr>
      <vt:lpstr>PowerPoint 簡報</vt:lpstr>
      <vt:lpstr>分析: 迴歸樹</vt:lpstr>
      <vt:lpstr>PowerPoint 簡報</vt:lpstr>
      <vt:lpstr>分析:神經網路 </vt:lpstr>
      <vt:lpstr>PowerPoint 簡報</vt:lpstr>
      <vt:lpstr>分析:三種預測之平均</vt:lpstr>
      <vt:lpstr>結論-分析</vt:lpstr>
      <vt:lpstr>結論-預測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以凡</dc:creator>
  <cp:lastModifiedBy>以凡</cp:lastModifiedBy>
  <cp:revision>18</cp:revision>
  <dcterms:created xsi:type="dcterms:W3CDTF">2023-06-20T16:38:46Z</dcterms:created>
  <dcterms:modified xsi:type="dcterms:W3CDTF">2023-06-21T10:05:03Z</dcterms:modified>
</cp:coreProperties>
</file>