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67" r:id="rId5"/>
    <p:sldId id="298" r:id="rId6"/>
    <p:sldId id="268" r:id="rId7"/>
    <p:sldId id="276" r:id="rId8"/>
    <p:sldId id="263" r:id="rId9"/>
    <p:sldId id="269" r:id="rId10"/>
    <p:sldId id="258" r:id="rId11"/>
    <p:sldId id="275" r:id="rId12"/>
    <p:sldId id="299" r:id="rId13"/>
    <p:sldId id="266" r:id="rId14"/>
    <p:sldId id="271" r:id="rId15"/>
    <p:sldId id="274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260" r:id="rId24"/>
    <p:sldId id="261" r:id="rId25"/>
    <p:sldId id="295" r:id="rId26"/>
    <p:sldId id="273" r:id="rId27"/>
    <p:sldId id="296" r:id="rId28"/>
    <p:sldId id="259" r:id="rId29"/>
    <p:sldId id="270" r:id="rId30"/>
    <p:sldId id="300" r:id="rId31"/>
    <p:sldId id="301" r:id="rId32"/>
    <p:sldId id="288" r:id="rId33"/>
    <p:sldId id="289" r:id="rId34"/>
    <p:sldId id="290" r:id="rId35"/>
    <p:sldId id="291" r:id="rId36"/>
    <p:sldId id="279" r:id="rId37"/>
    <p:sldId id="281" r:id="rId38"/>
    <p:sldId id="282" r:id="rId39"/>
    <p:sldId id="293" r:id="rId40"/>
    <p:sldId id="297" r:id="rId41"/>
    <p:sldId id="294" r:id="rId42"/>
    <p:sldId id="287" r:id="rId43"/>
    <p:sldId id="283" r:id="rId44"/>
    <p:sldId id="284" r:id="rId45"/>
    <p:sldId id="286" r:id="rId46"/>
    <p:sldId id="285" r:id="rId47"/>
    <p:sldId id="280" r:id="rId48"/>
    <p:sldId id="264" r:id="rId49"/>
    <p:sldId id="265" r:id="rId50"/>
    <p:sldId id="262" r:id="rId51"/>
    <p:sldId id="278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6"/>
  <c:chart>
    <c:autoTitleDeleted val="1"/>
    <c:plotArea>
      <c:layout/>
      <c:scatterChart>
        <c:scatterStyle val="lineMarker"/>
        <c:ser>
          <c:idx val="1"/>
          <c:order val="0"/>
          <c:tx>
            <c:v>Naujas</c:v>
          </c:tx>
          <c:spPr>
            <a:ln w="28575">
              <a:noFill/>
            </a:ln>
          </c:spPr>
          <c:marker>
            <c:spPr>
              <a:solidFill>
                <a:schemeClr val="accent4"/>
              </a:solidFill>
              <a:ln>
                <a:noFill/>
              </a:ln>
            </c:spPr>
          </c:marker>
          <c:dPt>
            <c:idx val="0"/>
            <c:marker>
              <c:symbol val="circle"/>
              <c:size val="13"/>
            </c:marker>
          </c:dPt>
          <c:xVal>
            <c:numRef>
              <c:f>'Sheet1'!$A$19</c:f>
              <c:numCache>
                <c:formatCode>General</c:formatCode>
                <c:ptCount val="1"/>
                <c:pt idx="0">
                  <c:v>172</c:v>
                </c:pt>
              </c:numCache>
            </c:numRef>
          </c:xVal>
          <c:yVal>
            <c:numRef>
              <c:f>'Sheet1'!$B$19</c:f>
              <c:numCache>
                <c:formatCode>General</c:formatCode>
                <c:ptCount val="1"/>
                <c:pt idx="0">
                  <c:v>10</c:v>
                </c:pt>
              </c:numCache>
            </c:numRef>
          </c:yVal>
        </c:ser>
        <c:ser>
          <c:idx val="0"/>
          <c:order val="1"/>
          <c:tx>
            <c:v>merginos</c:v>
          </c:tx>
          <c:spPr>
            <a:ln w="28575">
              <a:noFill/>
            </a:ln>
          </c:spPr>
          <c:marker>
            <c:symbol val="triangle"/>
            <c:size val="13"/>
            <c:spPr>
              <a:solidFill>
                <a:schemeClr val="accent3"/>
              </a:solidFill>
              <a:ln>
                <a:noFill/>
              </a:ln>
            </c:spPr>
          </c:marker>
          <c:xVal>
            <c:numRef>
              <c:f>'Sheet1'!$A$2:$A$6,'Sheet1'!$A$11</c:f>
              <c:numCache>
                <c:formatCode>General</c:formatCode>
                <c:ptCount val="6"/>
                <c:pt idx="0">
                  <c:v>155</c:v>
                </c:pt>
                <c:pt idx="1">
                  <c:v>160</c:v>
                </c:pt>
                <c:pt idx="2">
                  <c:v>160</c:v>
                </c:pt>
                <c:pt idx="3">
                  <c:v>163</c:v>
                </c:pt>
                <c:pt idx="4">
                  <c:v>164</c:v>
                </c:pt>
                <c:pt idx="5">
                  <c:v>171</c:v>
                </c:pt>
              </c:numCache>
            </c:numRef>
          </c:xVal>
          <c:yVal>
            <c:numRef>
              <c:f>'Sheet1'!$B$2:$B$6,'Sheet1'!$B$11</c:f>
              <c:numCache>
                <c:formatCode>General</c:formatCode>
                <c:ptCount val="6"/>
                <c:pt idx="0">
                  <c:v>20</c:v>
                </c:pt>
                <c:pt idx="1">
                  <c:v>10</c:v>
                </c:pt>
                <c:pt idx="2">
                  <c:v>3</c:v>
                </c:pt>
                <c:pt idx="3">
                  <c:v>30</c:v>
                </c:pt>
                <c:pt idx="4">
                  <c:v>15</c:v>
                </c:pt>
                <c:pt idx="5">
                  <c:v>19</c:v>
                </c:pt>
              </c:numCache>
            </c:numRef>
          </c:yVal>
        </c:ser>
        <c:ser>
          <c:idx val="2"/>
          <c:order val="2"/>
          <c:tx>
            <c:v>vaikinai</c:v>
          </c:tx>
          <c:spPr>
            <a:ln w="28575">
              <a:noFill/>
            </a:ln>
          </c:spPr>
          <c:marker>
            <c:symbol val="diamond"/>
            <c:size val="13"/>
            <c:spPr>
              <a:solidFill>
                <a:schemeClr val="accent1"/>
              </a:solidFill>
              <a:ln>
                <a:noFill/>
              </a:ln>
            </c:spPr>
          </c:marker>
          <c:xVal>
            <c:numRef>
              <c:f>'Sheet1'!$A$7:$A$10,'Sheet1'!$A$12:$A$18</c:f>
              <c:numCache>
                <c:formatCode>General</c:formatCode>
                <c:ptCount val="11"/>
                <c:pt idx="0">
                  <c:v>165</c:v>
                </c:pt>
                <c:pt idx="1">
                  <c:v>167</c:v>
                </c:pt>
                <c:pt idx="2">
                  <c:v>167</c:v>
                </c:pt>
                <c:pt idx="3">
                  <c:v>170</c:v>
                </c:pt>
                <c:pt idx="4">
                  <c:v>172</c:v>
                </c:pt>
                <c:pt idx="5">
                  <c:v>172</c:v>
                </c:pt>
                <c:pt idx="6">
                  <c:v>173</c:v>
                </c:pt>
                <c:pt idx="7">
                  <c:v>175</c:v>
                </c:pt>
                <c:pt idx="8">
                  <c:v>177</c:v>
                </c:pt>
                <c:pt idx="9">
                  <c:v>180</c:v>
                </c:pt>
                <c:pt idx="10">
                  <c:v>190</c:v>
                </c:pt>
              </c:numCache>
            </c:numRef>
          </c:xVal>
          <c:yVal>
            <c:numRef>
              <c:f>'Sheet1'!$B$7:$B$10,'Sheet1'!$B$12:$B$18</c:f>
              <c:numCache>
                <c:formatCode>General</c:formatCode>
                <c:ptCount val="11"/>
                <c:pt idx="0">
                  <c:v>4</c:v>
                </c:pt>
                <c:pt idx="1">
                  <c:v>1</c:v>
                </c:pt>
                <c:pt idx="2">
                  <c:v>2</c:v>
                </c:pt>
                <c:pt idx="3">
                  <c:v>7</c:v>
                </c:pt>
                <c:pt idx="4">
                  <c:v>12</c:v>
                </c:pt>
                <c:pt idx="5">
                  <c:v>2</c:v>
                </c:pt>
                <c:pt idx="6">
                  <c:v>3</c:v>
                </c:pt>
                <c:pt idx="7">
                  <c:v>5</c:v>
                </c:pt>
                <c:pt idx="8">
                  <c:v>10</c:v>
                </c:pt>
                <c:pt idx="9">
                  <c:v>1</c:v>
                </c:pt>
                <c:pt idx="10">
                  <c:v>12</c:v>
                </c:pt>
              </c:numCache>
            </c:numRef>
          </c:yVal>
        </c:ser>
        <c:axId val="59972224"/>
        <c:axId val="60007552"/>
      </c:scatterChart>
      <c:valAx>
        <c:axId val="59972224"/>
        <c:scaling>
          <c:orientation val="minMax"/>
          <c:min val="15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lt-LT" dirty="0" smtClean="0"/>
                  <a:t>Ūgis, cm</a:t>
                </a:r>
                <a:endParaRPr lang="en-US" dirty="0"/>
              </a:p>
            </c:rich>
          </c:tx>
          <c:layout/>
        </c:title>
        <c:numFmt formatCode="General" sourceLinked="1"/>
        <c:majorTickMark val="none"/>
        <c:tickLblPos val="nextTo"/>
        <c:crossAx val="60007552"/>
        <c:crosses val="autoZero"/>
        <c:crossBetween val="midCat"/>
      </c:valAx>
      <c:valAx>
        <c:axId val="60007552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lt-LT" dirty="0" smtClean="0"/>
                  <a:t>Plaukų ilgis, cm</a:t>
                </a:r>
                <a:endParaRPr lang="en-US" dirty="0"/>
              </a:p>
            </c:rich>
          </c:tx>
          <c:layout/>
        </c:title>
        <c:numFmt formatCode="General" sourceLinked="1"/>
        <c:majorTickMark val="none"/>
        <c:tickLblPos val="nextTo"/>
        <c:crossAx val="59972224"/>
        <c:crosses val="autoZero"/>
        <c:crossBetween val="midCat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6"/>
  <c:chart>
    <c:autoTitleDeleted val="1"/>
    <c:plotArea>
      <c:layout/>
      <c:scatterChart>
        <c:scatterStyle val="lineMarker"/>
        <c:ser>
          <c:idx val="1"/>
          <c:order val="0"/>
          <c:tx>
            <c:v>Naujas</c:v>
          </c:tx>
          <c:spPr>
            <a:ln w="28575">
              <a:noFill/>
            </a:ln>
          </c:spPr>
          <c:marker>
            <c:spPr>
              <a:solidFill>
                <a:schemeClr val="accent4"/>
              </a:solidFill>
              <a:ln>
                <a:noFill/>
              </a:ln>
            </c:spPr>
          </c:marker>
          <c:dPt>
            <c:idx val="0"/>
            <c:marker>
              <c:symbol val="circle"/>
              <c:size val="13"/>
            </c:marker>
          </c:dPt>
          <c:xVal>
            <c:numRef>
              <c:f>'Sheet1'!$A$19</c:f>
              <c:numCache>
                <c:formatCode>General</c:formatCode>
                <c:ptCount val="1"/>
                <c:pt idx="0">
                  <c:v>172</c:v>
                </c:pt>
              </c:numCache>
            </c:numRef>
          </c:xVal>
          <c:yVal>
            <c:numRef>
              <c:f>'Sheet1'!$B$19</c:f>
              <c:numCache>
                <c:formatCode>General</c:formatCode>
                <c:ptCount val="1"/>
                <c:pt idx="0">
                  <c:v>10</c:v>
                </c:pt>
              </c:numCache>
            </c:numRef>
          </c:yVal>
        </c:ser>
        <c:ser>
          <c:idx val="0"/>
          <c:order val="1"/>
          <c:tx>
            <c:v>merginos</c:v>
          </c:tx>
          <c:spPr>
            <a:ln w="28575">
              <a:noFill/>
            </a:ln>
          </c:spPr>
          <c:marker>
            <c:symbol val="triangle"/>
            <c:size val="13"/>
            <c:spPr>
              <a:solidFill>
                <a:schemeClr val="accent3"/>
              </a:solidFill>
              <a:ln>
                <a:noFill/>
              </a:ln>
            </c:spPr>
          </c:marker>
          <c:xVal>
            <c:numRef>
              <c:f>'Sheet1'!$A$2:$A$6,'Sheet1'!$A$11</c:f>
              <c:numCache>
                <c:formatCode>General</c:formatCode>
                <c:ptCount val="6"/>
                <c:pt idx="0">
                  <c:v>155</c:v>
                </c:pt>
                <c:pt idx="1">
                  <c:v>160</c:v>
                </c:pt>
                <c:pt idx="2">
                  <c:v>160</c:v>
                </c:pt>
                <c:pt idx="3">
                  <c:v>163</c:v>
                </c:pt>
                <c:pt idx="4">
                  <c:v>164</c:v>
                </c:pt>
                <c:pt idx="5">
                  <c:v>171</c:v>
                </c:pt>
              </c:numCache>
            </c:numRef>
          </c:xVal>
          <c:yVal>
            <c:numRef>
              <c:f>'Sheet1'!$B$2:$B$6,'Sheet1'!$B$11</c:f>
              <c:numCache>
                <c:formatCode>General</c:formatCode>
                <c:ptCount val="6"/>
                <c:pt idx="0">
                  <c:v>20</c:v>
                </c:pt>
                <c:pt idx="1">
                  <c:v>10</c:v>
                </c:pt>
                <c:pt idx="2">
                  <c:v>3</c:v>
                </c:pt>
                <c:pt idx="3">
                  <c:v>30</c:v>
                </c:pt>
                <c:pt idx="4">
                  <c:v>15</c:v>
                </c:pt>
                <c:pt idx="5">
                  <c:v>19</c:v>
                </c:pt>
              </c:numCache>
            </c:numRef>
          </c:yVal>
        </c:ser>
        <c:ser>
          <c:idx val="2"/>
          <c:order val="2"/>
          <c:tx>
            <c:v>vaikinai</c:v>
          </c:tx>
          <c:spPr>
            <a:ln w="28575">
              <a:noFill/>
            </a:ln>
          </c:spPr>
          <c:marker>
            <c:symbol val="diamond"/>
            <c:size val="13"/>
            <c:spPr>
              <a:solidFill>
                <a:schemeClr val="accent1"/>
              </a:solidFill>
              <a:ln>
                <a:noFill/>
              </a:ln>
            </c:spPr>
          </c:marker>
          <c:xVal>
            <c:numRef>
              <c:f>'Sheet1'!$A$7:$A$10,'Sheet1'!$A$12:$A$18</c:f>
              <c:numCache>
                <c:formatCode>General</c:formatCode>
                <c:ptCount val="11"/>
                <c:pt idx="0">
                  <c:v>165</c:v>
                </c:pt>
                <c:pt idx="1">
                  <c:v>167</c:v>
                </c:pt>
                <c:pt idx="2">
                  <c:v>167</c:v>
                </c:pt>
                <c:pt idx="3">
                  <c:v>170</c:v>
                </c:pt>
                <c:pt idx="4">
                  <c:v>172</c:v>
                </c:pt>
                <c:pt idx="5">
                  <c:v>172</c:v>
                </c:pt>
                <c:pt idx="6">
                  <c:v>173</c:v>
                </c:pt>
                <c:pt idx="7">
                  <c:v>175</c:v>
                </c:pt>
                <c:pt idx="8">
                  <c:v>177</c:v>
                </c:pt>
                <c:pt idx="9">
                  <c:v>180</c:v>
                </c:pt>
                <c:pt idx="10">
                  <c:v>190</c:v>
                </c:pt>
              </c:numCache>
            </c:numRef>
          </c:xVal>
          <c:yVal>
            <c:numRef>
              <c:f>'Sheet1'!$B$7:$B$10,'Sheet1'!$B$12:$B$18</c:f>
              <c:numCache>
                <c:formatCode>General</c:formatCode>
                <c:ptCount val="11"/>
                <c:pt idx="0">
                  <c:v>4</c:v>
                </c:pt>
                <c:pt idx="1">
                  <c:v>1</c:v>
                </c:pt>
                <c:pt idx="2">
                  <c:v>2</c:v>
                </c:pt>
                <c:pt idx="3">
                  <c:v>7</c:v>
                </c:pt>
                <c:pt idx="4">
                  <c:v>12</c:v>
                </c:pt>
                <c:pt idx="5">
                  <c:v>2</c:v>
                </c:pt>
                <c:pt idx="6">
                  <c:v>3</c:v>
                </c:pt>
                <c:pt idx="7">
                  <c:v>5</c:v>
                </c:pt>
                <c:pt idx="8">
                  <c:v>10</c:v>
                </c:pt>
                <c:pt idx="9">
                  <c:v>1</c:v>
                </c:pt>
                <c:pt idx="10">
                  <c:v>12</c:v>
                </c:pt>
              </c:numCache>
            </c:numRef>
          </c:yVal>
        </c:ser>
        <c:axId val="54503296"/>
        <c:axId val="54583680"/>
      </c:scatterChart>
      <c:valAx>
        <c:axId val="54503296"/>
        <c:scaling>
          <c:orientation val="minMax"/>
          <c:min val="15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lt-LT" dirty="0" smtClean="0"/>
                  <a:t>Ūgis, cm</a:t>
                </a:r>
                <a:endParaRPr lang="en-US" dirty="0"/>
              </a:p>
            </c:rich>
          </c:tx>
          <c:layout/>
        </c:title>
        <c:numFmt formatCode="General" sourceLinked="1"/>
        <c:majorTickMark val="none"/>
        <c:tickLblPos val="nextTo"/>
        <c:crossAx val="54583680"/>
        <c:crosses val="autoZero"/>
        <c:crossBetween val="midCat"/>
      </c:valAx>
      <c:valAx>
        <c:axId val="54583680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lt-LT" dirty="0" smtClean="0"/>
                  <a:t>Plaukų ilgis, cm</a:t>
                </a:r>
                <a:endParaRPr lang="en-US" dirty="0"/>
              </a:p>
            </c:rich>
          </c:tx>
          <c:layout/>
        </c:title>
        <c:numFmt formatCode="General" sourceLinked="1"/>
        <c:majorTickMark val="none"/>
        <c:tickLblPos val="nextTo"/>
        <c:crossAx val="54503296"/>
        <c:crosses val="autoZero"/>
        <c:crossBetween val="midCat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6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Pavyzdžiai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13"/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lt-LT" dirty="0" smtClean="0">
                        <a:solidFill>
                          <a:schemeClr val="tx1"/>
                        </a:solidFill>
                      </a:rPr>
                      <a:t>-67,5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lt-LT" smtClean="0">
                        <a:solidFill>
                          <a:schemeClr val="tx1"/>
                        </a:solidFill>
                      </a:rPr>
                      <a:t>-75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howVal val="1"/>
            </c:dLbl>
            <c:dLbl>
              <c:idx val="2"/>
              <c:layout>
                <c:manualLayout>
                  <c:x val="-0.13541666666666671"/>
                  <c:y val="-2.8124999999999994E-2"/>
                </c:manualLayout>
              </c:layout>
              <c:tx>
                <c:rich>
                  <a:bodyPr/>
                  <a:lstStyle/>
                  <a:p>
                    <a:r>
                      <a:rPr lang="lt-LT" dirty="0" smtClean="0">
                        <a:solidFill>
                          <a:schemeClr val="tx1"/>
                        </a:solidFill>
                      </a:rPr>
                      <a:t>-78,5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howVal val="1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lt-LT" smtClean="0">
                        <a:solidFill>
                          <a:schemeClr val="tx1"/>
                        </a:solidFill>
                      </a:rPr>
                      <a:t>-66,5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howVal val="1"/>
            </c:dLbl>
            <c:dLbl>
              <c:idx val="4"/>
              <c:layout>
                <c:manualLayout>
                  <c:x val="-0.13958333333333342"/>
                  <c:y val="3.1250000000000592E-3"/>
                </c:manualLayout>
              </c:layout>
              <c:tx>
                <c:rich>
                  <a:bodyPr/>
                  <a:lstStyle/>
                  <a:p>
                    <a:r>
                      <a:rPr lang="lt-LT" smtClean="0">
                        <a:solidFill>
                          <a:schemeClr val="tx1"/>
                        </a:solidFill>
                      </a:rPr>
                      <a:t>-74,5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howVal val="1"/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lt-LT" smtClean="0">
                        <a:solidFill>
                          <a:schemeClr val="tx1"/>
                        </a:solidFill>
                      </a:rPr>
                      <a:t>-80,5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howVal val="1"/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lt-LT" smtClean="0">
                        <a:solidFill>
                          <a:schemeClr val="tx1"/>
                        </a:solidFill>
                      </a:rPr>
                      <a:t>-83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howVal val="1"/>
            </c:dLbl>
            <c:dLbl>
              <c:idx val="7"/>
              <c:delete val="1"/>
            </c:dLbl>
            <c:dLbl>
              <c:idx val="8"/>
              <c:layout/>
              <c:tx>
                <c:rich>
                  <a:bodyPr/>
                  <a:lstStyle/>
                  <a:p>
                    <a:r>
                      <a:rPr lang="lt-LT" smtClean="0">
                        <a:solidFill>
                          <a:schemeClr val="tx1"/>
                        </a:solidFill>
                      </a:rPr>
                      <a:t>-81,5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howVal val="1"/>
            </c:dLbl>
            <c:dLbl>
              <c:idx val="9"/>
              <c:layout>
                <c:manualLayout>
                  <c:x val="-2.7083333333333348E-2"/>
                  <c:y val="-5.3124999999999999E-2"/>
                </c:manualLayout>
              </c:layout>
              <c:tx>
                <c:rich>
                  <a:bodyPr/>
                  <a:lstStyle/>
                  <a:p>
                    <a:r>
                      <a:rPr lang="lt-LT" smtClean="0">
                        <a:solidFill>
                          <a:schemeClr val="tx1"/>
                        </a:solidFill>
                      </a:rPr>
                      <a:t>-76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howVal val="1"/>
            </c:dLbl>
            <c:dLbl>
              <c:idx val="10"/>
              <c:layout/>
              <c:tx>
                <c:rich>
                  <a:bodyPr/>
                  <a:lstStyle/>
                  <a:p>
                    <a:r>
                      <a:rPr lang="lt-LT" smtClean="0">
                        <a:solidFill>
                          <a:schemeClr val="tx1"/>
                        </a:solidFill>
                      </a:rPr>
                      <a:t>-80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howVal val="1"/>
            </c:dLbl>
            <c:dLbl>
              <c:idx val="11"/>
              <c:delete val="1"/>
            </c:dLbl>
            <c:dLbl>
              <c:idx val="12"/>
              <c:layout/>
              <c:tx>
                <c:rich>
                  <a:bodyPr/>
                  <a:lstStyle/>
                  <a:p>
                    <a:r>
                      <a:rPr lang="lt-LT" smtClean="0">
                        <a:solidFill>
                          <a:schemeClr val="tx1"/>
                        </a:solidFill>
                      </a:rPr>
                      <a:t>-85</a:t>
                    </a:r>
                    <a:endParaRPr lang="en-US">
                      <a:solidFill>
                        <a:schemeClr val="tx1"/>
                      </a:solidFill>
                    </a:endParaRPr>
                  </a:p>
                </c:rich>
              </c:tx>
              <c:showVal val="1"/>
            </c:dLbl>
            <c:dLbl>
              <c:idx val="13"/>
              <c:layout/>
              <c:tx>
                <c:rich>
                  <a:bodyPr/>
                  <a:lstStyle/>
                  <a:p>
                    <a:r>
                      <a:rPr lang="lt-LT" smtClean="0">
                        <a:solidFill>
                          <a:schemeClr val="tx1"/>
                        </a:solidFill>
                      </a:rPr>
                      <a:t>-85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howVal val="1"/>
            </c:dLbl>
            <c:dLbl>
              <c:idx val="14"/>
              <c:layout/>
              <c:tx>
                <c:rich>
                  <a:bodyPr/>
                  <a:lstStyle/>
                  <a:p>
                    <a:r>
                      <a:rPr lang="lt-LT" smtClean="0">
                        <a:solidFill>
                          <a:schemeClr val="tx1"/>
                        </a:solidFill>
                      </a:rPr>
                      <a:t>-81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howVal val="1"/>
            </c:dLbl>
            <c:dLbl>
              <c:idx val="15"/>
              <c:layout>
                <c:manualLayout>
                  <c:x val="4.1666666666666683E-3"/>
                  <c:y val="-1.5625E-2"/>
                </c:manualLayout>
              </c:layout>
              <c:tx>
                <c:rich>
                  <a:bodyPr/>
                  <a:lstStyle/>
                  <a:p>
                    <a:r>
                      <a:rPr lang="lt-LT" smtClean="0">
                        <a:solidFill>
                          <a:schemeClr val="tx1"/>
                        </a:solidFill>
                      </a:rPr>
                      <a:t>-89,5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howVal val="1"/>
            </c:dLbl>
            <c:dLbl>
              <c:idx val="16"/>
              <c:layout/>
              <c:tx>
                <c:rich>
                  <a:bodyPr/>
                  <a:lstStyle/>
                  <a:p>
                    <a:r>
                      <a:rPr lang="lt-LT" smtClean="0">
                        <a:solidFill>
                          <a:schemeClr val="tx1"/>
                        </a:solidFill>
                      </a:rPr>
                      <a:t>-89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howVal val="1"/>
            </c:dLbl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Val val="1"/>
          </c:dLbls>
          <c:xVal>
            <c:numRef>
              <c:f>Sheet1!$A$2:$A$18</c:f>
              <c:numCache>
                <c:formatCode>General</c:formatCode>
                <c:ptCount val="17"/>
                <c:pt idx="0">
                  <c:v>155</c:v>
                </c:pt>
                <c:pt idx="1">
                  <c:v>160</c:v>
                </c:pt>
                <c:pt idx="2">
                  <c:v>160</c:v>
                </c:pt>
                <c:pt idx="3">
                  <c:v>163</c:v>
                </c:pt>
                <c:pt idx="4">
                  <c:v>164</c:v>
                </c:pt>
                <c:pt idx="5">
                  <c:v>165</c:v>
                </c:pt>
                <c:pt idx="6">
                  <c:v>167</c:v>
                </c:pt>
                <c:pt idx="7">
                  <c:v>167</c:v>
                </c:pt>
                <c:pt idx="8">
                  <c:v>170</c:v>
                </c:pt>
                <c:pt idx="9">
                  <c:v>171</c:v>
                </c:pt>
                <c:pt idx="10">
                  <c:v>172</c:v>
                </c:pt>
                <c:pt idx="11">
                  <c:v>172</c:v>
                </c:pt>
                <c:pt idx="12">
                  <c:v>173</c:v>
                </c:pt>
                <c:pt idx="13">
                  <c:v>175</c:v>
                </c:pt>
                <c:pt idx="14">
                  <c:v>177</c:v>
                </c:pt>
                <c:pt idx="15">
                  <c:v>180</c:v>
                </c:pt>
                <c:pt idx="16">
                  <c:v>190</c:v>
                </c:pt>
              </c:numCache>
            </c:numRef>
          </c:xVal>
          <c:yVal>
            <c:numRef>
              <c:f>Sheet1!$B$2:$B$18</c:f>
              <c:numCache>
                <c:formatCode>General</c:formatCode>
                <c:ptCount val="17"/>
                <c:pt idx="0">
                  <c:v>20</c:v>
                </c:pt>
                <c:pt idx="1">
                  <c:v>10</c:v>
                </c:pt>
                <c:pt idx="2">
                  <c:v>3</c:v>
                </c:pt>
                <c:pt idx="3">
                  <c:v>30</c:v>
                </c:pt>
                <c:pt idx="4">
                  <c:v>15</c:v>
                </c:pt>
                <c:pt idx="5">
                  <c:v>4</c:v>
                </c:pt>
                <c:pt idx="6">
                  <c:v>1</c:v>
                </c:pt>
                <c:pt idx="7">
                  <c:v>2</c:v>
                </c:pt>
                <c:pt idx="8">
                  <c:v>7</c:v>
                </c:pt>
                <c:pt idx="9">
                  <c:v>19</c:v>
                </c:pt>
                <c:pt idx="10">
                  <c:v>12</c:v>
                </c:pt>
                <c:pt idx="11">
                  <c:v>2</c:v>
                </c:pt>
                <c:pt idx="12">
                  <c:v>3</c:v>
                </c:pt>
                <c:pt idx="13">
                  <c:v>5</c:v>
                </c:pt>
                <c:pt idx="14">
                  <c:v>10</c:v>
                </c:pt>
                <c:pt idx="15">
                  <c:v>1</c:v>
                </c:pt>
                <c:pt idx="16">
                  <c:v>12</c:v>
                </c:pt>
              </c:numCache>
            </c:numRef>
          </c:yVal>
        </c:ser>
        <c:ser>
          <c:idx val="1"/>
          <c:order val="1"/>
          <c:tx>
            <c:v>Naujas</c:v>
          </c:tx>
          <c:spPr>
            <a:ln w="28575">
              <a:noFill/>
            </a:ln>
          </c:spPr>
          <c:marker>
            <c:spPr>
              <a:ln>
                <a:noFill/>
              </a:ln>
            </c:spPr>
          </c:marker>
          <c:dPt>
            <c:idx val="0"/>
            <c:marker>
              <c:symbol val="circle"/>
              <c:size val="13"/>
              <c:spPr>
                <a:solidFill>
                  <a:schemeClr val="accent3"/>
                </a:solidFill>
                <a:ln>
                  <a:noFill/>
                </a:ln>
              </c:spPr>
            </c:marker>
          </c:dPt>
          <c:xVal>
            <c:numRef>
              <c:f>Sheet1!$A$19</c:f>
              <c:numCache>
                <c:formatCode>General</c:formatCode>
                <c:ptCount val="1"/>
                <c:pt idx="0">
                  <c:v>172</c:v>
                </c:pt>
              </c:numCache>
            </c:numRef>
          </c:xVal>
          <c:yVal>
            <c:numRef>
              <c:f>Sheet1!$B$19</c:f>
              <c:numCache>
                <c:formatCode>General</c:formatCode>
                <c:ptCount val="1"/>
                <c:pt idx="0">
                  <c:v>10</c:v>
                </c:pt>
              </c:numCache>
            </c:numRef>
          </c:yVal>
        </c:ser>
        <c:axId val="62089088"/>
        <c:axId val="61997056"/>
      </c:scatterChart>
      <c:valAx>
        <c:axId val="62089088"/>
        <c:scaling>
          <c:orientation val="minMax"/>
          <c:min val="15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lt-LT" b="0" i="1" dirty="0" smtClean="0"/>
                  <a:t>x</a:t>
                </a:r>
                <a:r>
                  <a:rPr lang="lt-LT" b="0" i="0" baseline="-25000" dirty="0" smtClean="0"/>
                  <a:t>1</a:t>
                </a:r>
                <a:endParaRPr lang="en-US" b="0" i="0" dirty="0"/>
              </a:p>
            </c:rich>
          </c:tx>
          <c:layout/>
        </c:title>
        <c:numFmt formatCode="General" sourceLinked="1"/>
        <c:majorTickMark val="none"/>
        <c:tickLblPos val="nextTo"/>
        <c:crossAx val="61997056"/>
        <c:crosses val="autoZero"/>
        <c:crossBetween val="midCat"/>
      </c:valAx>
      <c:valAx>
        <c:axId val="61997056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lt-LT" b="0" i="1" dirty="0" smtClean="0"/>
                  <a:t>x</a:t>
                </a:r>
                <a:r>
                  <a:rPr lang="lt-LT" b="0" i="0" baseline="-25000" dirty="0" smtClean="0"/>
                  <a:t>2</a:t>
                </a:r>
                <a:endParaRPr lang="en-US" b="0" i="0" dirty="0"/>
              </a:p>
            </c:rich>
          </c:tx>
          <c:layout/>
        </c:title>
        <c:numFmt formatCode="General" sourceLinked="1"/>
        <c:majorTickMark val="none"/>
        <c:tickLblPos val="nextTo"/>
        <c:crossAx val="62089088"/>
        <c:crosses val="autoZero"/>
        <c:crossBetween val="midCat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6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Pavyzdžiai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13"/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lt-LT" dirty="0" smtClean="0">
                        <a:solidFill>
                          <a:schemeClr val="tx1"/>
                        </a:solidFill>
                      </a:rPr>
                      <a:t>-67,5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lt-LT" smtClean="0">
                        <a:solidFill>
                          <a:schemeClr val="tx1"/>
                        </a:solidFill>
                      </a:rPr>
                      <a:t>-75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howVal val="1"/>
            </c:dLbl>
            <c:dLbl>
              <c:idx val="2"/>
              <c:layout>
                <c:manualLayout>
                  <c:x val="-0.13541666666666671"/>
                  <c:y val="-2.8124999999999987E-2"/>
                </c:manualLayout>
              </c:layout>
              <c:tx>
                <c:rich>
                  <a:bodyPr/>
                  <a:lstStyle/>
                  <a:p>
                    <a:r>
                      <a:rPr lang="lt-LT" dirty="0" smtClean="0">
                        <a:solidFill>
                          <a:schemeClr val="tx1"/>
                        </a:solidFill>
                      </a:rPr>
                      <a:t>-78,5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howVal val="1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lt-LT" smtClean="0">
                        <a:solidFill>
                          <a:schemeClr val="tx1"/>
                        </a:solidFill>
                      </a:rPr>
                      <a:t>-66,5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howVal val="1"/>
            </c:dLbl>
            <c:dLbl>
              <c:idx val="4"/>
              <c:layout>
                <c:manualLayout>
                  <c:x val="-0.13958333333333348"/>
                  <c:y val="3.12500000000006E-3"/>
                </c:manualLayout>
              </c:layout>
              <c:tx>
                <c:rich>
                  <a:bodyPr/>
                  <a:lstStyle/>
                  <a:p>
                    <a:r>
                      <a:rPr lang="lt-LT" smtClean="0">
                        <a:solidFill>
                          <a:schemeClr val="tx1"/>
                        </a:solidFill>
                      </a:rPr>
                      <a:t>-74,5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howVal val="1"/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lt-LT" smtClean="0">
                        <a:solidFill>
                          <a:schemeClr val="tx1"/>
                        </a:solidFill>
                      </a:rPr>
                      <a:t>-80,5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howVal val="1"/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lt-LT" smtClean="0">
                        <a:solidFill>
                          <a:schemeClr val="tx1"/>
                        </a:solidFill>
                      </a:rPr>
                      <a:t>-83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howVal val="1"/>
            </c:dLbl>
            <c:dLbl>
              <c:idx val="7"/>
              <c:delete val="1"/>
            </c:dLbl>
            <c:dLbl>
              <c:idx val="8"/>
              <c:layout/>
              <c:tx>
                <c:rich>
                  <a:bodyPr/>
                  <a:lstStyle/>
                  <a:p>
                    <a:r>
                      <a:rPr lang="lt-LT" smtClean="0">
                        <a:solidFill>
                          <a:schemeClr val="tx1"/>
                        </a:solidFill>
                      </a:rPr>
                      <a:t>-81,5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howVal val="1"/>
            </c:dLbl>
            <c:dLbl>
              <c:idx val="9"/>
              <c:layout>
                <c:manualLayout>
                  <c:x val="-2.7083333333333359E-2"/>
                  <c:y val="-5.3124999999999999E-2"/>
                </c:manualLayout>
              </c:layout>
              <c:tx>
                <c:rich>
                  <a:bodyPr/>
                  <a:lstStyle/>
                  <a:p>
                    <a:r>
                      <a:rPr lang="lt-LT" smtClean="0">
                        <a:solidFill>
                          <a:schemeClr val="tx1"/>
                        </a:solidFill>
                      </a:rPr>
                      <a:t>-76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howVal val="1"/>
            </c:dLbl>
            <c:dLbl>
              <c:idx val="10"/>
              <c:layout/>
              <c:tx>
                <c:rich>
                  <a:bodyPr/>
                  <a:lstStyle/>
                  <a:p>
                    <a:r>
                      <a:rPr lang="lt-LT" smtClean="0">
                        <a:solidFill>
                          <a:schemeClr val="tx1"/>
                        </a:solidFill>
                      </a:rPr>
                      <a:t>-80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howVal val="1"/>
            </c:dLbl>
            <c:dLbl>
              <c:idx val="11"/>
              <c:delete val="1"/>
            </c:dLbl>
            <c:dLbl>
              <c:idx val="12"/>
              <c:layout/>
              <c:tx>
                <c:rich>
                  <a:bodyPr/>
                  <a:lstStyle/>
                  <a:p>
                    <a:r>
                      <a:rPr lang="lt-LT" smtClean="0">
                        <a:solidFill>
                          <a:schemeClr val="tx1"/>
                        </a:solidFill>
                      </a:rPr>
                      <a:t>-85</a:t>
                    </a:r>
                    <a:endParaRPr lang="en-US">
                      <a:solidFill>
                        <a:schemeClr val="tx1"/>
                      </a:solidFill>
                    </a:endParaRPr>
                  </a:p>
                </c:rich>
              </c:tx>
              <c:showVal val="1"/>
            </c:dLbl>
            <c:dLbl>
              <c:idx val="13"/>
              <c:layout/>
              <c:tx>
                <c:rich>
                  <a:bodyPr/>
                  <a:lstStyle/>
                  <a:p>
                    <a:r>
                      <a:rPr lang="lt-LT" smtClean="0">
                        <a:solidFill>
                          <a:schemeClr val="tx1"/>
                        </a:solidFill>
                      </a:rPr>
                      <a:t>-85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howVal val="1"/>
            </c:dLbl>
            <c:dLbl>
              <c:idx val="14"/>
              <c:layout/>
              <c:tx>
                <c:rich>
                  <a:bodyPr/>
                  <a:lstStyle/>
                  <a:p>
                    <a:r>
                      <a:rPr lang="lt-LT" smtClean="0">
                        <a:solidFill>
                          <a:schemeClr val="tx1"/>
                        </a:solidFill>
                      </a:rPr>
                      <a:t>-81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howVal val="1"/>
            </c:dLbl>
            <c:dLbl>
              <c:idx val="15"/>
              <c:layout>
                <c:manualLayout>
                  <c:x val="4.1666666666666683E-3"/>
                  <c:y val="-1.5625E-2"/>
                </c:manualLayout>
              </c:layout>
              <c:tx>
                <c:rich>
                  <a:bodyPr/>
                  <a:lstStyle/>
                  <a:p>
                    <a:r>
                      <a:rPr lang="lt-LT" smtClean="0">
                        <a:solidFill>
                          <a:schemeClr val="tx1"/>
                        </a:solidFill>
                      </a:rPr>
                      <a:t>-89,5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howVal val="1"/>
            </c:dLbl>
            <c:dLbl>
              <c:idx val="16"/>
              <c:layout/>
              <c:tx>
                <c:rich>
                  <a:bodyPr/>
                  <a:lstStyle/>
                  <a:p>
                    <a:r>
                      <a:rPr lang="lt-LT" smtClean="0">
                        <a:solidFill>
                          <a:schemeClr val="tx1"/>
                        </a:solidFill>
                      </a:rPr>
                      <a:t>-89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howVal val="1"/>
            </c:dLbl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Val val="1"/>
          </c:dLbls>
          <c:xVal>
            <c:numRef>
              <c:f>Sheet1!$A$2:$A$18</c:f>
              <c:numCache>
                <c:formatCode>General</c:formatCode>
                <c:ptCount val="17"/>
                <c:pt idx="0">
                  <c:v>155</c:v>
                </c:pt>
                <c:pt idx="1">
                  <c:v>160</c:v>
                </c:pt>
                <c:pt idx="2">
                  <c:v>160</c:v>
                </c:pt>
                <c:pt idx="3">
                  <c:v>163</c:v>
                </c:pt>
                <c:pt idx="4">
                  <c:v>164</c:v>
                </c:pt>
                <c:pt idx="5">
                  <c:v>165</c:v>
                </c:pt>
                <c:pt idx="6">
                  <c:v>167</c:v>
                </c:pt>
                <c:pt idx="7">
                  <c:v>167</c:v>
                </c:pt>
                <c:pt idx="8">
                  <c:v>170</c:v>
                </c:pt>
                <c:pt idx="9">
                  <c:v>171</c:v>
                </c:pt>
                <c:pt idx="10">
                  <c:v>172</c:v>
                </c:pt>
                <c:pt idx="11">
                  <c:v>172</c:v>
                </c:pt>
                <c:pt idx="12">
                  <c:v>173</c:v>
                </c:pt>
                <c:pt idx="13">
                  <c:v>175</c:v>
                </c:pt>
                <c:pt idx="14">
                  <c:v>177</c:v>
                </c:pt>
                <c:pt idx="15">
                  <c:v>180</c:v>
                </c:pt>
                <c:pt idx="16">
                  <c:v>190</c:v>
                </c:pt>
              </c:numCache>
            </c:numRef>
          </c:xVal>
          <c:yVal>
            <c:numRef>
              <c:f>Sheet1!$B$2:$B$18</c:f>
              <c:numCache>
                <c:formatCode>General</c:formatCode>
                <c:ptCount val="17"/>
                <c:pt idx="0">
                  <c:v>20</c:v>
                </c:pt>
                <c:pt idx="1">
                  <c:v>10</c:v>
                </c:pt>
                <c:pt idx="2">
                  <c:v>3</c:v>
                </c:pt>
                <c:pt idx="3">
                  <c:v>30</c:v>
                </c:pt>
                <c:pt idx="4">
                  <c:v>15</c:v>
                </c:pt>
                <c:pt idx="5">
                  <c:v>4</c:v>
                </c:pt>
                <c:pt idx="6">
                  <c:v>1</c:v>
                </c:pt>
                <c:pt idx="7">
                  <c:v>2</c:v>
                </c:pt>
                <c:pt idx="8">
                  <c:v>7</c:v>
                </c:pt>
                <c:pt idx="9">
                  <c:v>19</c:v>
                </c:pt>
                <c:pt idx="10">
                  <c:v>12</c:v>
                </c:pt>
                <c:pt idx="11">
                  <c:v>2</c:v>
                </c:pt>
                <c:pt idx="12">
                  <c:v>3</c:v>
                </c:pt>
                <c:pt idx="13">
                  <c:v>5</c:v>
                </c:pt>
                <c:pt idx="14">
                  <c:v>10</c:v>
                </c:pt>
                <c:pt idx="15">
                  <c:v>1</c:v>
                </c:pt>
                <c:pt idx="16">
                  <c:v>12</c:v>
                </c:pt>
              </c:numCache>
            </c:numRef>
          </c:yVal>
        </c:ser>
        <c:ser>
          <c:idx val="1"/>
          <c:order val="1"/>
          <c:tx>
            <c:v>Naujas</c:v>
          </c:tx>
          <c:spPr>
            <a:ln w="28575">
              <a:noFill/>
            </a:ln>
          </c:spPr>
          <c:marker>
            <c:spPr>
              <a:ln>
                <a:noFill/>
              </a:ln>
            </c:spPr>
          </c:marker>
          <c:dPt>
            <c:idx val="0"/>
            <c:marker>
              <c:symbol val="circle"/>
              <c:size val="13"/>
              <c:spPr>
                <a:solidFill>
                  <a:schemeClr val="accent3"/>
                </a:solidFill>
                <a:ln>
                  <a:noFill/>
                </a:ln>
              </c:spPr>
            </c:marker>
          </c:dPt>
          <c:xVal>
            <c:numRef>
              <c:f>Sheet1!$A$19</c:f>
              <c:numCache>
                <c:formatCode>General</c:formatCode>
                <c:ptCount val="1"/>
                <c:pt idx="0">
                  <c:v>172</c:v>
                </c:pt>
              </c:numCache>
            </c:numRef>
          </c:xVal>
          <c:yVal>
            <c:numRef>
              <c:f>Sheet1!$B$19</c:f>
              <c:numCache>
                <c:formatCode>General</c:formatCode>
                <c:ptCount val="1"/>
                <c:pt idx="0">
                  <c:v>10</c:v>
                </c:pt>
              </c:numCache>
            </c:numRef>
          </c:yVal>
        </c:ser>
        <c:axId val="54049792"/>
        <c:axId val="54219904"/>
      </c:scatterChart>
      <c:valAx>
        <c:axId val="54049792"/>
        <c:scaling>
          <c:orientation val="minMax"/>
          <c:min val="15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lt-LT" b="0" i="1" dirty="0" smtClean="0"/>
                  <a:t>x</a:t>
                </a:r>
                <a:r>
                  <a:rPr lang="lt-LT" b="0" i="0" baseline="-25000" dirty="0" smtClean="0"/>
                  <a:t>1</a:t>
                </a:r>
                <a:endParaRPr lang="en-US" b="0" i="0" dirty="0"/>
              </a:p>
            </c:rich>
          </c:tx>
          <c:layout/>
        </c:title>
        <c:numFmt formatCode="General" sourceLinked="1"/>
        <c:majorTickMark val="none"/>
        <c:tickLblPos val="nextTo"/>
        <c:crossAx val="54219904"/>
        <c:crosses val="autoZero"/>
        <c:crossBetween val="midCat"/>
      </c:valAx>
      <c:valAx>
        <c:axId val="54219904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lt-LT" b="0" i="1" dirty="0" smtClean="0"/>
                  <a:t>x</a:t>
                </a:r>
                <a:r>
                  <a:rPr lang="lt-LT" b="0" i="0" baseline="-25000" dirty="0" smtClean="0"/>
                  <a:t>2</a:t>
                </a:r>
                <a:endParaRPr lang="en-US" b="0" i="0" dirty="0"/>
              </a:p>
            </c:rich>
          </c:tx>
          <c:layout/>
        </c:title>
        <c:numFmt formatCode="General" sourceLinked="1"/>
        <c:majorTickMark val="none"/>
        <c:tickLblPos val="nextTo"/>
        <c:crossAx val="54049792"/>
        <c:crosses val="autoZero"/>
        <c:crossBetween val="midCat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C6491-8E5A-4347-B25C-400D13505EE3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0FBAB-E176-490B-9307-06845C1EFA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" TargetMode="External"/><Relationship Id="rId2" Type="http://schemas.openxmlformats.org/officeDocument/2006/relationships/hyperlink" Target="http://jonaskubilius.mp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books.google.com/books?id=9a_SyUG-A24C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books.google.com/books?id=9a_SyUG-A24C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books.google.com/books?id=9a_SyUG-A24C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books.google.com/books?id=9a_SyUG-A24C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books.google.com/books?id=9a_SyUG-A24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books.google.com/books?id=9a_SyUG-A24C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books.google.com/books?id=9a_SyUG-A24C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books.google.com/books?id=9a_SyUG-A24C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Neural_network_example.sv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Neural_network_example.sv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mmons.wikimedia.org/wiki/File:Svm_separating_hyperplanes.png" TargetMode="External"/><Relationship Id="rId4" Type="http://schemas.openxmlformats.org/officeDocument/2006/relationships/hyperlink" Target="http://commons.wikimedia.org/wiki/File:Svm_max_sep_hyperplane_with_margin.png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dx.doi.org/10.1126/science.1165893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26/science.1165893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dx.doi.org/10.1126/science.1165893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mitpress.mit.edu/books/flaoh/cbnhtml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Mandel_zoom_00_mandelbrot_set.jpg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books.google.com/books?id=9a0Abe51EigC&amp;lpg=PP1&amp;ots=z_PO46kNs5&amp;dq=john%20heil%20philosophy%20of%20mind&amp;hl=lt&amp;pg=PP1#v=onepage&amp;q&amp;f=false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dx.doi.org/10.1016/j.tics.2007.06.010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16/j.tics.2007.06.010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dsia.ch/~juerge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microsoft.com/en-us/um/people/cmbishop/books.htm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Turing_machine.p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commons.wikimedia.org/wiki/File:Universal_Turing_machine.sv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655897"/>
          </a:xfrm>
        </p:spPr>
        <p:txBody>
          <a:bodyPr>
            <a:normAutofit/>
          </a:bodyPr>
          <a:lstStyle/>
          <a:p>
            <a:pPr algn="l"/>
            <a:r>
              <a:rPr lang="lt-LT" b="1" dirty="0" smtClean="0"/>
              <a:t>dirbtinio</a:t>
            </a:r>
            <a:br>
              <a:rPr lang="lt-LT" b="1" dirty="0" smtClean="0"/>
            </a:br>
            <a:r>
              <a:rPr lang="lt-LT" b="1" dirty="0" smtClean="0"/>
              <a:t>intelekto</a:t>
            </a:r>
            <a:br>
              <a:rPr lang="lt-LT" b="1" dirty="0" smtClean="0"/>
            </a:br>
            <a:r>
              <a:rPr lang="lt-LT" b="1" dirty="0" smtClean="0">
                <a:solidFill>
                  <a:schemeClr val="accent4"/>
                </a:solidFill>
              </a:rPr>
              <a:t>kūrimas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6315092"/>
            <a:ext cx="7215238" cy="400056"/>
          </a:xfrm>
        </p:spPr>
        <p:txBody>
          <a:bodyPr>
            <a:normAutofit/>
          </a:bodyPr>
          <a:lstStyle/>
          <a:p>
            <a:pPr algn="l"/>
            <a:r>
              <a:rPr lang="lt-LT" sz="1400" i="1" dirty="0" smtClean="0"/>
              <a:t>jonas kubilius | NMA paskaita | 2010 m. liepos 2 d. | </a:t>
            </a:r>
            <a:r>
              <a:rPr lang="lt-LT" sz="1400" i="1" dirty="0" smtClean="0">
                <a:solidFill>
                  <a:schemeClr val="accent2"/>
                </a:solidFill>
                <a:hlinkClick r:id="rId2"/>
              </a:rPr>
              <a:t>jonaskubilius.mp</a:t>
            </a:r>
            <a:endParaRPr lang="en-US" sz="1400" i="1" dirty="0">
              <a:solidFill>
                <a:schemeClr val="accent2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45696" y="6286520"/>
            <a:ext cx="1214446" cy="500066"/>
            <a:chOff x="7045696" y="6215082"/>
            <a:chExt cx="1214446" cy="500066"/>
          </a:xfrm>
        </p:grpSpPr>
        <p:pic>
          <p:nvPicPr>
            <p:cNvPr id="1026" name="Picture 2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215206" y="6215082"/>
              <a:ext cx="838200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7045696" y="6500834"/>
              <a:ext cx="1214446" cy="21431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lt-LT" sz="800" b="0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tint val="7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imkiet mani i dalikities</a:t>
              </a:r>
              <a:endParaRPr kumimoji="0" lang="en-US" sz="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perceptronas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29388" y="1071546"/>
            <a:ext cx="2143140" cy="285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frank rosenblatt,</a:t>
            </a:r>
            <a:r>
              <a:rPr kumimoji="0" lang="lt-LT" sz="1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1957</a:t>
            </a:r>
            <a:endParaRPr kumimoji="0" lang="en-US" sz="1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14480" y="2357430"/>
            <a:ext cx="565785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5"/>
          <p:cNvSpPr txBox="1">
            <a:spLocks/>
          </p:cNvSpPr>
          <p:nvPr/>
        </p:nvSpPr>
        <p:spPr>
          <a:xfrm>
            <a:off x="1500166" y="2000240"/>
            <a:ext cx="1000132" cy="357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įvestis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2714612" y="2000240"/>
            <a:ext cx="1000132" cy="357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svoriai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214810" y="2000240"/>
            <a:ext cx="1000132" cy="357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suma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072066" y="2000240"/>
            <a:ext cx="2143140" cy="357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aktyvumo</a:t>
            </a:r>
            <a:r>
              <a:rPr kumimoji="0" lang="lt-LT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funkcija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7358082" y="3500438"/>
            <a:ext cx="1000132" cy="357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išvestis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7429520" y="2643182"/>
            <a:ext cx="1214446" cy="571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nuostata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lt-LT" sz="1600" dirty="0" smtClean="0"/>
              <a:t>(bias)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6500826" y="2928934"/>
            <a:ext cx="1143008" cy="571504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perceptronas</a:t>
            </a:r>
            <a:endParaRPr lang="en-US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57224" y="1714488"/>
            <a:ext cx="3143272" cy="5715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lt-LT" sz="2800" dirty="0" smtClean="0">
                <a:solidFill>
                  <a:schemeClr val="accent3"/>
                </a:solidFill>
              </a:rPr>
              <a:t>● </a:t>
            </a:r>
            <a:r>
              <a:rPr lang="lt-LT" sz="1600" dirty="0" smtClean="0"/>
              <a:t>vaikinas ar mergina?</a:t>
            </a:r>
            <a:endParaRPr lang="en-US" sz="1600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428596" y="228599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Straight Connector 8"/>
          <p:cNvCxnSpPr/>
          <p:nvPr/>
        </p:nvCxnSpPr>
        <p:spPr>
          <a:xfrm rot="5400000">
            <a:off x="2071670" y="3000372"/>
            <a:ext cx="2643206" cy="25003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4500562" y="3214686"/>
            <a:ext cx="1071570" cy="428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vaikinai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643306" y="2643182"/>
            <a:ext cx="1071570" cy="3571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merginos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16200000" flipV="1">
            <a:off x="2285984" y="3071810"/>
            <a:ext cx="1143008" cy="114300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714480" y="2714620"/>
            <a:ext cx="10001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sz="1600" i="1" dirty="0" smtClean="0"/>
              <a:t>(w</a:t>
            </a:r>
            <a:r>
              <a:rPr lang="lt-LT" sz="1600" baseline="-25000" dirty="0" smtClean="0"/>
              <a:t>1</a:t>
            </a:r>
            <a:r>
              <a:rPr lang="lt-LT" sz="1600" i="1" dirty="0" smtClean="0"/>
              <a:t>; w</a:t>
            </a:r>
            <a:r>
              <a:rPr lang="lt-LT" sz="1600" baseline="-25000" dirty="0" smtClean="0"/>
              <a:t>2</a:t>
            </a:r>
            <a:r>
              <a:rPr lang="lt-LT" sz="1600" i="1" dirty="0" smtClean="0"/>
              <a:t>)</a:t>
            </a:r>
            <a:endParaRPr lang="en-US" sz="1600" i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5786446" y="1428736"/>
            <a:ext cx="3143272" cy="1442031"/>
            <a:chOff x="6143636" y="1643050"/>
            <a:chExt cx="3143272" cy="1442031"/>
          </a:xfrm>
        </p:grpSpPr>
        <p:sp>
          <p:nvSpPr>
            <p:cNvPr id="12" name="Rectangle 11"/>
            <p:cNvSpPr/>
            <p:nvPr/>
          </p:nvSpPr>
          <p:spPr>
            <a:xfrm>
              <a:off x="6143636" y="1643050"/>
              <a:ext cx="250033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lt-LT" sz="1600" i="1" dirty="0" smtClean="0"/>
                <a:t>x</a:t>
              </a:r>
              <a:r>
                <a:rPr lang="lt-LT" sz="1600" baseline="-25000" dirty="0" smtClean="0"/>
                <a:t>1</a:t>
              </a:r>
              <a:r>
                <a:rPr lang="lt-LT" sz="1600" dirty="0" smtClean="0"/>
                <a:t> = 170, </a:t>
              </a:r>
              <a:r>
                <a:rPr lang="lt-LT" sz="1600" i="1" dirty="0" smtClean="0"/>
                <a:t>x</a:t>
              </a:r>
              <a:r>
                <a:rPr lang="lt-LT" sz="1600" baseline="-25000" dirty="0" smtClean="0"/>
                <a:t>2</a:t>
              </a:r>
              <a:r>
                <a:rPr lang="lt-LT" sz="1600" dirty="0" smtClean="0"/>
                <a:t> = 10</a:t>
              </a:r>
            </a:p>
            <a:p>
              <a:r>
                <a:rPr lang="lt-LT" sz="1600" i="1" dirty="0" smtClean="0"/>
                <a:t>w</a:t>
              </a:r>
              <a:r>
                <a:rPr lang="lt-LT" sz="1600" baseline="-25000" dirty="0" smtClean="0"/>
                <a:t>1</a:t>
              </a:r>
              <a:r>
                <a:rPr lang="lt-LT" sz="1600" i="1" dirty="0" smtClean="0"/>
                <a:t>x</a:t>
              </a:r>
              <a:r>
                <a:rPr lang="lt-LT" sz="1600" baseline="-25000" dirty="0" smtClean="0"/>
                <a:t>1</a:t>
              </a:r>
              <a:r>
                <a:rPr lang="lt-LT" sz="1600" dirty="0" smtClean="0"/>
                <a:t> + </a:t>
              </a:r>
              <a:r>
                <a:rPr lang="lt-LT" sz="1600" i="1" dirty="0" smtClean="0"/>
                <a:t>w</a:t>
              </a:r>
              <a:r>
                <a:rPr lang="lt-LT" sz="1600" baseline="-25000" dirty="0" smtClean="0"/>
                <a:t>2</a:t>
              </a:r>
              <a:r>
                <a:rPr lang="lt-LT" sz="1600" i="1" dirty="0" smtClean="0"/>
                <a:t>x</a:t>
              </a:r>
              <a:r>
                <a:rPr lang="lt-LT" sz="1600" baseline="-25000" dirty="0" smtClean="0"/>
                <a:t>2</a:t>
              </a:r>
              <a:r>
                <a:rPr lang="lt-LT" sz="1600" dirty="0" smtClean="0"/>
                <a:t> = –0,5×170 + 0,5×10 = –80</a:t>
              </a:r>
            </a:p>
            <a:p>
              <a:r>
                <a:rPr lang="lt-LT" sz="1600" i="1" dirty="0" smtClean="0"/>
                <a:t>b</a:t>
              </a:r>
              <a:r>
                <a:rPr lang="lt-LT" sz="1600" dirty="0" smtClean="0"/>
                <a:t> = ?</a:t>
              </a:r>
            </a:p>
            <a:p>
              <a:r>
                <a:rPr lang="lt-LT" sz="1600" dirty="0" smtClean="0"/>
                <a:t>g(suma + b) = </a:t>
              </a:r>
              <a:endParaRPr lang="en-US" sz="1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00958" y="2500306"/>
              <a:ext cx="178595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lt-LT" sz="1600" dirty="0" smtClean="0"/>
                <a:t>mergina, jei &gt; 0</a:t>
              </a:r>
            </a:p>
            <a:p>
              <a:r>
                <a:rPr lang="lt-LT" sz="1600" dirty="0" smtClean="0"/>
                <a:t>vaikinas, jei ≤ 0</a:t>
              </a:r>
              <a:endParaRPr lang="en-US" sz="16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6143636" y="4572008"/>
            <a:ext cx="1643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sz="1600" dirty="0" smtClean="0"/>
              <a:t>šalia taško nurodyta suma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6143636" y="3500438"/>
            <a:ext cx="27146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sz="1600" dirty="0" smtClean="0">
                <a:solidFill>
                  <a:schemeClr val="accent2"/>
                </a:solidFill>
              </a:rPr>
              <a:t>užduotis:</a:t>
            </a:r>
            <a:r>
              <a:rPr lang="lt-LT" sz="1600" dirty="0" smtClean="0"/>
              <a:t> koks turi būti </a:t>
            </a:r>
            <a:r>
              <a:rPr lang="lt-LT" sz="1600" i="1" dirty="0" smtClean="0"/>
              <a:t>b</a:t>
            </a:r>
            <a:r>
              <a:rPr lang="lt-LT" sz="1600" dirty="0" smtClean="0"/>
              <a:t>?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perceptronas</a:t>
            </a:r>
            <a:endParaRPr lang="en-US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57224" y="1714488"/>
            <a:ext cx="3143272" cy="5715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lt-LT" sz="2800" dirty="0" smtClean="0">
                <a:solidFill>
                  <a:schemeClr val="accent3"/>
                </a:solidFill>
              </a:rPr>
              <a:t>● </a:t>
            </a:r>
            <a:r>
              <a:rPr lang="lt-LT" sz="1600" dirty="0" smtClean="0"/>
              <a:t>vaikinas ar mergina?</a:t>
            </a:r>
            <a:endParaRPr lang="en-US" sz="1600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428596" y="228599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Straight Connector 8"/>
          <p:cNvCxnSpPr/>
          <p:nvPr/>
        </p:nvCxnSpPr>
        <p:spPr>
          <a:xfrm rot="5400000">
            <a:off x="2071670" y="3000372"/>
            <a:ext cx="2643206" cy="25003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4500562" y="3214686"/>
            <a:ext cx="1071570" cy="428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vaikinai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643306" y="2643182"/>
            <a:ext cx="1071570" cy="3571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merginos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16200000" flipV="1">
            <a:off x="2285984" y="3071810"/>
            <a:ext cx="1143008" cy="114300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714480" y="2714620"/>
            <a:ext cx="10001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sz="1600" i="1" dirty="0" smtClean="0"/>
              <a:t>(w</a:t>
            </a:r>
            <a:r>
              <a:rPr lang="lt-LT" sz="1600" baseline="-25000" dirty="0" smtClean="0"/>
              <a:t>1</a:t>
            </a:r>
            <a:r>
              <a:rPr lang="lt-LT" sz="1600" i="1" dirty="0" smtClean="0"/>
              <a:t>; w</a:t>
            </a:r>
            <a:r>
              <a:rPr lang="lt-LT" sz="1600" baseline="-25000" dirty="0" smtClean="0"/>
              <a:t>2</a:t>
            </a:r>
            <a:r>
              <a:rPr lang="lt-LT" sz="1600" i="1" dirty="0" smtClean="0"/>
              <a:t>)</a:t>
            </a:r>
            <a:endParaRPr lang="en-US" sz="1600" i="1" dirty="0"/>
          </a:p>
        </p:txBody>
      </p:sp>
      <p:grpSp>
        <p:nvGrpSpPr>
          <p:cNvPr id="3" name="Group 17"/>
          <p:cNvGrpSpPr/>
          <p:nvPr/>
        </p:nvGrpSpPr>
        <p:grpSpPr>
          <a:xfrm>
            <a:off x="5786446" y="1428736"/>
            <a:ext cx="3143272" cy="1442031"/>
            <a:chOff x="6143636" y="1643050"/>
            <a:chExt cx="3143272" cy="1442031"/>
          </a:xfrm>
        </p:grpSpPr>
        <p:sp>
          <p:nvSpPr>
            <p:cNvPr id="12" name="Rectangle 11"/>
            <p:cNvSpPr/>
            <p:nvPr/>
          </p:nvSpPr>
          <p:spPr>
            <a:xfrm>
              <a:off x="6143636" y="1643050"/>
              <a:ext cx="250033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lt-LT" sz="1600" i="1" dirty="0" smtClean="0"/>
                <a:t>x</a:t>
              </a:r>
              <a:r>
                <a:rPr lang="lt-LT" sz="1600" baseline="-25000" dirty="0" smtClean="0"/>
                <a:t>1</a:t>
              </a:r>
              <a:r>
                <a:rPr lang="lt-LT" sz="1600" dirty="0" smtClean="0"/>
                <a:t> = 170, </a:t>
              </a:r>
              <a:r>
                <a:rPr lang="lt-LT" sz="1600" i="1" dirty="0" smtClean="0"/>
                <a:t>x</a:t>
              </a:r>
              <a:r>
                <a:rPr lang="lt-LT" sz="1600" baseline="-25000" dirty="0" smtClean="0"/>
                <a:t>2</a:t>
              </a:r>
              <a:r>
                <a:rPr lang="lt-LT" sz="1600" dirty="0" smtClean="0"/>
                <a:t> = 10</a:t>
              </a:r>
            </a:p>
            <a:p>
              <a:r>
                <a:rPr lang="lt-LT" sz="1600" i="1" dirty="0" smtClean="0"/>
                <a:t>w</a:t>
              </a:r>
              <a:r>
                <a:rPr lang="lt-LT" sz="1600" baseline="-25000" dirty="0" smtClean="0"/>
                <a:t>1</a:t>
              </a:r>
              <a:r>
                <a:rPr lang="lt-LT" sz="1600" i="1" dirty="0" smtClean="0"/>
                <a:t>x</a:t>
              </a:r>
              <a:r>
                <a:rPr lang="lt-LT" sz="1600" baseline="-25000" dirty="0" smtClean="0"/>
                <a:t>1</a:t>
              </a:r>
              <a:r>
                <a:rPr lang="lt-LT" sz="1600" dirty="0" smtClean="0"/>
                <a:t> + </a:t>
              </a:r>
              <a:r>
                <a:rPr lang="lt-LT" sz="1600" i="1" dirty="0" smtClean="0"/>
                <a:t>w</a:t>
              </a:r>
              <a:r>
                <a:rPr lang="lt-LT" sz="1600" baseline="-25000" dirty="0" smtClean="0"/>
                <a:t>2</a:t>
              </a:r>
              <a:r>
                <a:rPr lang="lt-LT" sz="1600" i="1" dirty="0" smtClean="0"/>
                <a:t>x</a:t>
              </a:r>
              <a:r>
                <a:rPr lang="lt-LT" sz="1600" baseline="-25000" dirty="0" smtClean="0"/>
                <a:t>2</a:t>
              </a:r>
              <a:r>
                <a:rPr lang="lt-LT" sz="1600" dirty="0" smtClean="0"/>
                <a:t> = –0,5×170 + 0,5×10 = –80</a:t>
              </a:r>
            </a:p>
            <a:p>
              <a:r>
                <a:rPr lang="lt-LT" sz="1600" i="1" dirty="0" smtClean="0"/>
                <a:t>b</a:t>
              </a:r>
              <a:r>
                <a:rPr lang="lt-LT" sz="1600" dirty="0" smtClean="0"/>
                <a:t> = ?</a:t>
              </a:r>
            </a:p>
            <a:p>
              <a:r>
                <a:rPr lang="lt-LT" sz="1600" dirty="0" smtClean="0"/>
                <a:t>g(suma + b) = </a:t>
              </a:r>
              <a:endParaRPr lang="en-US" sz="1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00958" y="2500306"/>
              <a:ext cx="178595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lt-LT" sz="1600" dirty="0" smtClean="0"/>
                <a:t>mergina, jei &gt; 0</a:t>
              </a:r>
            </a:p>
            <a:p>
              <a:r>
                <a:rPr lang="lt-LT" sz="1600" dirty="0" smtClean="0"/>
                <a:t>vaikinas, jei ≤ 0</a:t>
              </a:r>
              <a:endParaRPr lang="en-US" sz="16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6143636" y="4572008"/>
            <a:ext cx="1643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sz="1600" dirty="0" smtClean="0"/>
              <a:t>šalia taško nurodyta suma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6143636" y="3500438"/>
            <a:ext cx="27146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sz="1600" dirty="0" smtClean="0">
                <a:solidFill>
                  <a:schemeClr val="accent2"/>
                </a:solidFill>
              </a:rPr>
              <a:t>užduotis:</a:t>
            </a:r>
            <a:r>
              <a:rPr lang="lt-LT" sz="1600" dirty="0" smtClean="0"/>
              <a:t> koks turi būti </a:t>
            </a:r>
            <a:r>
              <a:rPr lang="lt-LT" sz="1600" i="1" dirty="0" smtClean="0"/>
              <a:t>b</a:t>
            </a:r>
            <a:r>
              <a:rPr lang="lt-LT" sz="1600" dirty="0" smtClean="0"/>
              <a:t>?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43636" y="3857628"/>
            <a:ext cx="27146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sz="1600" dirty="0" smtClean="0">
                <a:solidFill>
                  <a:schemeClr val="accent2"/>
                </a:solidFill>
              </a:rPr>
              <a:t>atsakymas:</a:t>
            </a:r>
            <a:r>
              <a:rPr lang="lt-LT" sz="1600" dirty="0" smtClean="0"/>
              <a:t> -78,5 &lt; </a:t>
            </a:r>
            <a:r>
              <a:rPr lang="lt-LT" sz="1600" i="1" dirty="0" smtClean="0"/>
              <a:t>b </a:t>
            </a:r>
            <a:r>
              <a:rPr lang="lt-LT" sz="1600" dirty="0" smtClean="0"/>
              <a:t>≤ -80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>
                <a:solidFill>
                  <a:schemeClr val="accent2"/>
                </a:solidFill>
              </a:rPr>
              <a:t>užduotis:</a:t>
            </a:r>
            <a:r>
              <a:rPr lang="lt-LT" b="1" dirty="0" smtClean="0"/>
              <a:t> demokratija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49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lt-LT" dirty="0" smtClean="0"/>
              <a:t>aprašykite Lietuvos prezidento rinkimų antrojo rato principą perceptronu</a:t>
            </a:r>
          </a:p>
          <a:p>
            <a:pPr>
              <a:buNone/>
            </a:pPr>
            <a:r>
              <a:rPr lang="lt-LT" dirty="0" smtClean="0"/>
              <a:t>konkrečiau – kas būtų</a:t>
            </a:r>
          </a:p>
          <a:p>
            <a:pPr>
              <a:buNone/>
            </a:pPr>
            <a:r>
              <a:rPr lang="lt-LT" dirty="0" smtClean="0">
                <a:solidFill>
                  <a:schemeClr val="accent4"/>
                </a:solidFill>
              </a:rPr>
              <a:t>įvestis</a:t>
            </a:r>
            <a:r>
              <a:rPr lang="lt-LT" dirty="0" smtClean="0"/>
              <a:t> </a:t>
            </a:r>
            <a:r>
              <a:rPr lang="lt-LT" i="1" dirty="0" smtClean="0"/>
              <a:t>x</a:t>
            </a:r>
            <a:r>
              <a:rPr lang="lt-LT" baseline="-25000" dirty="0" smtClean="0"/>
              <a:t>i</a:t>
            </a:r>
          </a:p>
          <a:p>
            <a:pPr>
              <a:buNone/>
            </a:pPr>
            <a:r>
              <a:rPr lang="lt-LT" dirty="0" smtClean="0">
                <a:solidFill>
                  <a:schemeClr val="accent4"/>
                </a:solidFill>
              </a:rPr>
              <a:t>svoriai</a:t>
            </a:r>
            <a:r>
              <a:rPr lang="lt-LT" dirty="0" smtClean="0"/>
              <a:t> </a:t>
            </a:r>
            <a:r>
              <a:rPr lang="lt-LT" i="1" dirty="0" smtClean="0"/>
              <a:t>w</a:t>
            </a:r>
            <a:r>
              <a:rPr lang="lt-LT" baseline="-25000" dirty="0" smtClean="0"/>
              <a:t>i</a:t>
            </a:r>
            <a:endParaRPr lang="lt-LT" dirty="0" smtClean="0"/>
          </a:p>
          <a:p>
            <a:pPr>
              <a:buNone/>
            </a:pPr>
            <a:r>
              <a:rPr lang="lt-LT" dirty="0" smtClean="0">
                <a:solidFill>
                  <a:schemeClr val="accent4"/>
                </a:solidFill>
              </a:rPr>
              <a:t>nuostata (bias) </a:t>
            </a:r>
            <a:r>
              <a:rPr lang="lt-LT" i="1" dirty="0" smtClean="0"/>
              <a:t>b</a:t>
            </a:r>
          </a:p>
          <a:p>
            <a:pPr>
              <a:buNone/>
            </a:pPr>
            <a:r>
              <a:rPr lang="lt-LT" dirty="0" smtClean="0">
                <a:solidFill>
                  <a:schemeClr val="accent4"/>
                </a:solidFill>
              </a:rPr>
              <a:t>aktyvumo funkcija </a:t>
            </a:r>
            <a:r>
              <a:rPr lang="lt-LT" i="1" dirty="0" smtClean="0"/>
              <a:t>g</a:t>
            </a:r>
          </a:p>
          <a:p>
            <a:pPr>
              <a:buNone/>
            </a:pPr>
            <a:r>
              <a:rPr lang="lt-LT" dirty="0" smtClean="0">
                <a:solidFill>
                  <a:schemeClr val="accent4"/>
                </a:solidFill>
              </a:rPr>
              <a:t>išvestis</a:t>
            </a:r>
            <a:endParaRPr 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>
                <a:solidFill>
                  <a:schemeClr val="accent2"/>
                </a:solidFill>
              </a:rPr>
              <a:t>sprendimas:</a:t>
            </a:r>
            <a:r>
              <a:rPr lang="lt-LT" b="1" dirty="0" smtClean="0"/>
              <a:t> demokratija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49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lt-LT" dirty="0" smtClean="0"/>
              <a:t>aprašykite Lietuvos prezidento rinkimų antrojo rato principą perceptronu</a:t>
            </a:r>
          </a:p>
          <a:p>
            <a:pPr>
              <a:buNone/>
            </a:pPr>
            <a:r>
              <a:rPr lang="lt-LT" dirty="0" smtClean="0"/>
              <a:t>konkrečiau, kas būtų</a:t>
            </a:r>
          </a:p>
          <a:p>
            <a:pPr>
              <a:buNone/>
            </a:pPr>
            <a:r>
              <a:rPr lang="lt-LT" dirty="0" smtClean="0">
                <a:solidFill>
                  <a:schemeClr val="accent4"/>
                </a:solidFill>
              </a:rPr>
              <a:t>įvestis</a:t>
            </a:r>
            <a:r>
              <a:rPr lang="lt-LT" dirty="0" smtClean="0"/>
              <a:t> </a:t>
            </a:r>
            <a:r>
              <a:rPr lang="lt-LT" i="1" dirty="0" smtClean="0"/>
              <a:t>x</a:t>
            </a:r>
            <a:r>
              <a:rPr lang="lt-LT" baseline="-25000" dirty="0" smtClean="0"/>
              <a:t>i</a:t>
            </a:r>
            <a:r>
              <a:rPr lang="lt-LT" dirty="0" smtClean="0"/>
              <a:t> = rinkėjo balsas (0 arba 1)</a:t>
            </a:r>
            <a:endParaRPr lang="lt-LT" baseline="30000" dirty="0" smtClean="0"/>
          </a:p>
          <a:p>
            <a:pPr>
              <a:buNone/>
            </a:pPr>
            <a:r>
              <a:rPr lang="lt-LT" dirty="0" smtClean="0">
                <a:solidFill>
                  <a:schemeClr val="accent4"/>
                </a:solidFill>
              </a:rPr>
              <a:t>svoriai</a:t>
            </a:r>
            <a:r>
              <a:rPr lang="lt-LT" dirty="0" smtClean="0"/>
              <a:t> </a:t>
            </a:r>
            <a:r>
              <a:rPr lang="lt-LT" i="1" dirty="0" smtClean="0"/>
              <a:t>w</a:t>
            </a:r>
            <a:r>
              <a:rPr lang="lt-LT" baseline="-25000" dirty="0" smtClean="0"/>
              <a:t>i</a:t>
            </a:r>
            <a:r>
              <a:rPr lang="lt-LT" dirty="0" smtClean="0"/>
              <a:t> = 1 / (balsavusiųjų skaičius)</a:t>
            </a:r>
          </a:p>
          <a:p>
            <a:pPr>
              <a:buNone/>
            </a:pPr>
            <a:r>
              <a:rPr lang="lt-LT" dirty="0" smtClean="0">
                <a:solidFill>
                  <a:schemeClr val="accent4"/>
                </a:solidFill>
              </a:rPr>
              <a:t>nuostata (bias) </a:t>
            </a:r>
            <a:r>
              <a:rPr lang="lt-LT" i="1" dirty="0" smtClean="0"/>
              <a:t>b</a:t>
            </a:r>
            <a:r>
              <a:rPr lang="lt-LT" dirty="0" smtClean="0"/>
              <a:t> = 0,5</a:t>
            </a:r>
            <a:endParaRPr lang="lt-LT" i="1" dirty="0" smtClean="0"/>
          </a:p>
          <a:p>
            <a:pPr>
              <a:buNone/>
            </a:pPr>
            <a:r>
              <a:rPr lang="lt-LT" dirty="0" smtClean="0">
                <a:solidFill>
                  <a:schemeClr val="accent4"/>
                </a:solidFill>
              </a:rPr>
              <a:t>aktyvumo funkcija </a:t>
            </a:r>
            <a:r>
              <a:rPr lang="lt-LT" i="1" dirty="0" smtClean="0"/>
              <a:t>g</a:t>
            </a:r>
            <a:r>
              <a:rPr lang="lt-LT" dirty="0" smtClean="0"/>
              <a:t>(</a:t>
            </a:r>
            <a:r>
              <a:rPr lang="lt-LT" i="1" dirty="0" smtClean="0"/>
              <a:t>z</a:t>
            </a:r>
            <a:r>
              <a:rPr lang="lt-LT" dirty="0" smtClean="0"/>
              <a:t>) =</a:t>
            </a:r>
            <a:endParaRPr lang="lt-LT" i="1" dirty="0" smtClean="0"/>
          </a:p>
          <a:p>
            <a:pPr>
              <a:buNone/>
            </a:pPr>
            <a:r>
              <a:rPr lang="lt-LT" dirty="0" smtClean="0">
                <a:solidFill>
                  <a:schemeClr val="accent4"/>
                </a:solidFill>
              </a:rPr>
              <a:t>išvestis</a:t>
            </a:r>
            <a:r>
              <a:rPr lang="lt-LT" dirty="0" smtClean="0"/>
              <a:t> </a:t>
            </a:r>
            <a:r>
              <a:rPr lang="lt-LT" i="1" dirty="0" smtClean="0"/>
              <a:t>g</a:t>
            </a:r>
            <a:r>
              <a:rPr lang="lt-LT" dirty="0" smtClean="0"/>
              <a:t>(</a:t>
            </a:r>
            <a:r>
              <a:rPr lang="lt-LT" i="1" dirty="0" smtClean="0"/>
              <a:t>z</a:t>
            </a:r>
            <a:r>
              <a:rPr lang="lt-LT" dirty="0" smtClean="0"/>
              <a:t>) = -1 arba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57752" y="4857760"/>
            <a:ext cx="2857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 smtClean="0"/>
              <a:t>-1, jei </a:t>
            </a:r>
            <a:r>
              <a:rPr lang="lt-LT" sz="2800" i="1" dirty="0" smtClean="0"/>
              <a:t>z</a:t>
            </a:r>
            <a:r>
              <a:rPr lang="lt-LT" sz="2800" dirty="0" smtClean="0"/>
              <a:t> &lt; 0;</a:t>
            </a:r>
          </a:p>
          <a:p>
            <a:r>
              <a:rPr lang="lt-LT" sz="2800" dirty="0" smtClean="0"/>
              <a:t> 1, jei </a:t>
            </a:r>
            <a:r>
              <a:rPr lang="lt-LT" sz="2800" i="1" dirty="0" smtClean="0"/>
              <a:t>z</a:t>
            </a:r>
            <a:r>
              <a:rPr lang="lt-LT" sz="2800" dirty="0" smtClean="0"/>
              <a:t> &gt; 0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/>
          </a:bodyPr>
          <a:lstStyle/>
          <a:p>
            <a:pPr algn="r"/>
            <a:r>
              <a:rPr lang="lt-LT" b="1" dirty="0" smtClean="0"/>
              <a:t>perceptrono mokymosi taisyklė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3614734" cy="2828932"/>
          </a:xfrm>
        </p:spPr>
        <p:txBody>
          <a:bodyPr/>
          <a:lstStyle/>
          <a:p>
            <a:pPr>
              <a:buNone/>
            </a:pPr>
            <a:r>
              <a:rPr lang="lt-LT" i="1" dirty="0" smtClean="0"/>
              <a:t>∆</a:t>
            </a:r>
            <a:r>
              <a:rPr lang="lt-LT" b="1" dirty="0" smtClean="0"/>
              <a:t>w</a:t>
            </a:r>
            <a:r>
              <a:rPr lang="lt-LT" i="1" dirty="0" smtClean="0"/>
              <a:t> = </a:t>
            </a:r>
            <a:r>
              <a:rPr lang="el-GR" i="1" dirty="0" smtClean="0"/>
              <a:t>η</a:t>
            </a:r>
            <a:r>
              <a:rPr lang="lt-LT" i="1" dirty="0" smtClean="0"/>
              <a:t> (o</a:t>
            </a:r>
            <a:r>
              <a:rPr lang="el-GR" i="1" baseline="30000" dirty="0" smtClean="0"/>
              <a:t>μ</a:t>
            </a:r>
            <a:r>
              <a:rPr lang="lt-LT" i="1" dirty="0" smtClean="0"/>
              <a:t> – y</a:t>
            </a:r>
            <a:r>
              <a:rPr lang="el-GR" i="1" baseline="30000" dirty="0" smtClean="0"/>
              <a:t>μ</a:t>
            </a:r>
            <a:r>
              <a:rPr lang="lt-LT" i="1" dirty="0" smtClean="0"/>
              <a:t>) </a:t>
            </a:r>
            <a:r>
              <a:rPr lang="lt-LT" b="1" dirty="0" smtClean="0"/>
              <a:t>x</a:t>
            </a:r>
            <a:r>
              <a:rPr lang="el-GR" i="1" baseline="30000" dirty="0" smtClean="0"/>
              <a:t>μ</a:t>
            </a:r>
            <a:endParaRPr lang="lt-LT" i="1" baseline="-25000" dirty="0" smtClean="0"/>
          </a:p>
          <a:p>
            <a:pPr>
              <a:buNone/>
            </a:pPr>
            <a:endParaRPr lang="lt-LT" baseline="-25000" dirty="0" smtClean="0"/>
          </a:p>
          <a:p>
            <a:pPr>
              <a:buNone/>
            </a:pPr>
            <a:r>
              <a:rPr lang="lt-LT" dirty="0" smtClean="0"/>
              <a:t>arba, kai </a:t>
            </a:r>
            <a:r>
              <a:rPr lang="el-GR" i="1" dirty="0" smtClean="0"/>
              <a:t>η</a:t>
            </a:r>
            <a:r>
              <a:rPr lang="lt-LT" i="1" dirty="0" smtClean="0"/>
              <a:t> = 1</a:t>
            </a:r>
            <a:r>
              <a:rPr lang="lt-LT" dirty="0" smtClean="0"/>
              <a:t>,</a:t>
            </a:r>
          </a:p>
          <a:p>
            <a:pPr>
              <a:buNone/>
            </a:pPr>
            <a:endParaRPr lang="lt-LT" i="1" dirty="0" smtClean="0"/>
          </a:p>
          <a:p>
            <a:pPr>
              <a:buNone/>
            </a:pPr>
            <a:r>
              <a:rPr lang="lt-LT" i="1" dirty="0" smtClean="0"/>
              <a:t>∆</a:t>
            </a:r>
            <a:r>
              <a:rPr lang="lt-LT" b="1" dirty="0" smtClean="0"/>
              <a:t>w</a:t>
            </a:r>
            <a:r>
              <a:rPr lang="lt-LT" i="1" dirty="0" smtClean="0"/>
              <a:t> =</a:t>
            </a:r>
            <a:endParaRPr lang="lt-LT" baseline="-25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571604" y="3214686"/>
            <a:ext cx="10001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sz="3200" i="1" dirty="0" smtClean="0"/>
              <a:t>  </a:t>
            </a:r>
            <a:r>
              <a:rPr lang="lt-LT" sz="3200" b="1" dirty="0" smtClean="0"/>
              <a:t>x</a:t>
            </a:r>
            <a:r>
              <a:rPr lang="el-GR" sz="3200" i="1" baseline="30000" dirty="0" smtClean="0"/>
              <a:t>μ</a:t>
            </a:r>
            <a:endParaRPr lang="lt-LT" sz="3200" dirty="0" smtClean="0"/>
          </a:p>
          <a:p>
            <a:r>
              <a:rPr lang="lt-LT" sz="3200" i="1" dirty="0" smtClean="0"/>
              <a:t>–</a:t>
            </a:r>
            <a:r>
              <a:rPr lang="lt-LT" sz="3200" b="1" dirty="0" smtClean="0"/>
              <a:t>x</a:t>
            </a:r>
            <a:r>
              <a:rPr lang="el-GR" sz="3200" i="1" baseline="30000" dirty="0" smtClean="0"/>
              <a:t>μ</a:t>
            </a:r>
            <a:endParaRPr lang="lt-LT" sz="3200" dirty="0" smtClean="0"/>
          </a:p>
          <a:p>
            <a:r>
              <a:rPr lang="lt-LT" sz="3200" dirty="0" smtClean="0"/>
              <a:t>  0</a:t>
            </a:r>
            <a:endParaRPr lang="en-US" sz="3200" dirty="0"/>
          </a:p>
        </p:txBody>
      </p:sp>
      <p:sp>
        <p:nvSpPr>
          <p:cNvPr id="46" name="Oval 45"/>
          <p:cNvSpPr/>
          <p:nvPr/>
        </p:nvSpPr>
        <p:spPr>
          <a:xfrm>
            <a:off x="7715272" y="4000504"/>
            <a:ext cx="142876" cy="1428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143768" y="3714752"/>
            <a:ext cx="142876" cy="1428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858016" y="2786058"/>
            <a:ext cx="142876" cy="1428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143504" y="3571876"/>
            <a:ext cx="142876" cy="1428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786446" y="3357562"/>
            <a:ext cx="142876" cy="1428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572396" y="4429132"/>
            <a:ext cx="142876" cy="1428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786578" y="4786322"/>
            <a:ext cx="142876" cy="1428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357818" y="4786322"/>
            <a:ext cx="142876" cy="1428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715272" y="5357826"/>
            <a:ext cx="142876" cy="1428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929322" y="5143512"/>
            <a:ext cx="142876" cy="1428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929454" y="2643182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t-LT" b="1" dirty="0" smtClean="0"/>
              <a:t>x</a:t>
            </a:r>
            <a:r>
              <a:rPr lang="lt-LT" baseline="30000" dirty="0" smtClean="0"/>
              <a:t>1</a:t>
            </a:r>
            <a:endParaRPr lang="en-US" baseline="30000" dirty="0"/>
          </a:p>
        </p:txBody>
      </p:sp>
      <p:sp>
        <p:nvSpPr>
          <p:cNvPr id="72" name="Rectangle 71"/>
          <p:cNvSpPr/>
          <p:nvPr/>
        </p:nvSpPr>
        <p:spPr>
          <a:xfrm>
            <a:off x="5429256" y="3071810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t-LT" b="1" dirty="0" smtClean="0"/>
              <a:t>x</a:t>
            </a:r>
            <a:r>
              <a:rPr lang="lt-LT" baseline="30000" dirty="0" smtClean="0"/>
              <a:t>2</a:t>
            </a:r>
            <a:endParaRPr lang="en-US" baseline="30000" dirty="0"/>
          </a:p>
        </p:txBody>
      </p:sp>
      <p:sp>
        <p:nvSpPr>
          <p:cNvPr id="74" name="Rectangle 73"/>
          <p:cNvSpPr/>
          <p:nvPr/>
        </p:nvSpPr>
        <p:spPr>
          <a:xfrm>
            <a:off x="7715272" y="4286256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t-LT" b="1" dirty="0" smtClean="0"/>
              <a:t>x</a:t>
            </a:r>
            <a:r>
              <a:rPr lang="lt-LT" baseline="30000" dirty="0" smtClean="0"/>
              <a:t>3</a:t>
            </a:r>
            <a:endParaRPr lang="en-US" baseline="30000" dirty="0"/>
          </a:p>
        </p:txBody>
      </p:sp>
      <p:sp>
        <p:nvSpPr>
          <p:cNvPr id="88" name="Content Placeholder 2"/>
          <p:cNvSpPr txBox="1">
            <a:spLocks/>
          </p:cNvSpPr>
          <p:nvPr/>
        </p:nvSpPr>
        <p:spPr>
          <a:xfrm>
            <a:off x="6572264" y="6286520"/>
            <a:ext cx="2143140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pagal </a:t>
            </a:r>
            <a:r>
              <a:rPr kumimoji="0" lang="lt-L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Hertz et al. (1991)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/>
          </a:bodyPr>
          <a:lstStyle/>
          <a:p>
            <a:pPr algn="r"/>
            <a:r>
              <a:rPr lang="lt-LT" b="1" dirty="0" smtClean="0"/>
              <a:t>perceptrono mokymosi taisyklė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3614734" cy="2828932"/>
          </a:xfrm>
        </p:spPr>
        <p:txBody>
          <a:bodyPr/>
          <a:lstStyle/>
          <a:p>
            <a:pPr>
              <a:buNone/>
            </a:pPr>
            <a:r>
              <a:rPr lang="lt-LT" i="1" dirty="0" smtClean="0"/>
              <a:t>∆</a:t>
            </a:r>
            <a:r>
              <a:rPr lang="lt-LT" b="1" dirty="0" smtClean="0"/>
              <a:t>w</a:t>
            </a:r>
            <a:r>
              <a:rPr lang="lt-LT" i="1" dirty="0" smtClean="0"/>
              <a:t> = </a:t>
            </a:r>
            <a:r>
              <a:rPr lang="el-GR" i="1" dirty="0" smtClean="0"/>
              <a:t>η</a:t>
            </a:r>
            <a:r>
              <a:rPr lang="lt-LT" i="1" dirty="0" smtClean="0"/>
              <a:t> (o</a:t>
            </a:r>
            <a:r>
              <a:rPr lang="el-GR" i="1" baseline="30000" dirty="0" smtClean="0"/>
              <a:t>μ</a:t>
            </a:r>
            <a:r>
              <a:rPr lang="lt-LT" i="1" dirty="0" smtClean="0"/>
              <a:t> – y</a:t>
            </a:r>
            <a:r>
              <a:rPr lang="el-GR" i="1" baseline="30000" dirty="0" smtClean="0"/>
              <a:t>μ</a:t>
            </a:r>
            <a:r>
              <a:rPr lang="lt-LT" i="1" dirty="0" smtClean="0"/>
              <a:t>) </a:t>
            </a:r>
            <a:r>
              <a:rPr lang="lt-LT" b="1" dirty="0" smtClean="0"/>
              <a:t>x</a:t>
            </a:r>
            <a:r>
              <a:rPr lang="el-GR" i="1" baseline="30000" dirty="0" smtClean="0"/>
              <a:t>μ</a:t>
            </a:r>
            <a:endParaRPr lang="lt-LT" i="1" baseline="-25000" dirty="0" smtClean="0"/>
          </a:p>
          <a:p>
            <a:pPr>
              <a:buNone/>
            </a:pPr>
            <a:endParaRPr lang="lt-LT" baseline="-25000" dirty="0" smtClean="0"/>
          </a:p>
          <a:p>
            <a:pPr>
              <a:buNone/>
            </a:pPr>
            <a:r>
              <a:rPr lang="lt-LT" dirty="0" smtClean="0"/>
              <a:t>arba, kai </a:t>
            </a:r>
            <a:r>
              <a:rPr lang="el-GR" i="1" dirty="0" smtClean="0"/>
              <a:t>η</a:t>
            </a:r>
            <a:r>
              <a:rPr lang="lt-LT" i="1" dirty="0" smtClean="0"/>
              <a:t> = 1</a:t>
            </a:r>
            <a:r>
              <a:rPr lang="lt-LT" dirty="0" smtClean="0"/>
              <a:t>,</a:t>
            </a:r>
          </a:p>
          <a:p>
            <a:pPr>
              <a:buNone/>
            </a:pPr>
            <a:endParaRPr lang="lt-LT" i="1" dirty="0" smtClean="0"/>
          </a:p>
          <a:p>
            <a:pPr>
              <a:buNone/>
            </a:pPr>
            <a:r>
              <a:rPr lang="lt-LT" i="1" dirty="0" smtClean="0"/>
              <a:t>∆</a:t>
            </a:r>
            <a:r>
              <a:rPr lang="lt-LT" b="1" dirty="0" smtClean="0"/>
              <a:t>w</a:t>
            </a:r>
            <a:r>
              <a:rPr lang="lt-LT" i="1" dirty="0" smtClean="0"/>
              <a:t> =</a:t>
            </a:r>
            <a:endParaRPr lang="lt-LT" baseline="-25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571604" y="3214686"/>
            <a:ext cx="10001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sz="3200" i="1" dirty="0" smtClean="0"/>
              <a:t>  </a:t>
            </a:r>
            <a:r>
              <a:rPr lang="lt-LT" sz="3200" b="1" dirty="0" smtClean="0"/>
              <a:t>x</a:t>
            </a:r>
            <a:r>
              <a:rPr lang="el-GR" sz="3200" i="1" baseline="30000" dirty="0" smtClean="0"/>
              <a:t>μ</a:t>
            </a:r>
            <a:endParaRPr lang="lt-LT" sz="3200" dirty="0" smtClean="0"/>
          </a:p>
          <a:p>
            <a:r>
              <a:rPr lang="lt-LT" sz="3200" i="1" dirty="0" smtClean="0"/>
              <a:t>–</a:t>
            </a:r>
            <a:r>
              <a:rPr lang="lt-LT" sz="3200" b="1" dirty="0" smtClean="0"/>
              <a:t>x</a:t>
            </a:r>
            <a:r>
              <a:rPr lang="el-GR" sz="3200" i="1" baseline="30000" dirty="0" smtClean="0"/>
              <a:t>μ</a:t>
            </a:r>
            <a:endParaRPr lang="lt-LT" sz="3200" dirty="0" smtClean="0"/>
          </a:p>
          <a:p>
            <a:r>
              <a:rPr lang="lt-LT" sz="3200" dirty="0" smtClean="0"/>
              <a:t>  0</a:t>
            </a:r>
            <a:endParaRPr lang="en-US" sz="3200" dirty="0"/>
          </a:p>
        </p:txBody>
      </p:sp>
      <p:sp>
        <p:nvSpPr>
          <p:cNvPr id="46" name="Oval 45"/>
          <p:cNvSpPr/>
          <p:nvPr/>
        </p:nvSpPr>
        <p:spPr>
          <a:xfrm>
            <a:off x="7715272" y="4000504"/>
            <a:ext cx="142876" cy="1428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143768" y="3714752"/>
            <a:ext cx="142876" cy="1428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858016" y="2786058"/>
            <a:ext cx="142876" cy="1428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143504" y="3571876"/>
            <a:ext cx="142876" cy="1428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786446" y="3357562"/>
            <a:ext cx="142876" cy="1428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572396" y="4429132"/>
            <a:ext cx="142876" cy="1428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786578" y="4786322"/>
            <a:ext cx="142876" cy="1428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357818" y="4786322"/>
            <a:ext cx="142876" cy="1428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715272" y="5357826"/>
            <a:ext cx="142876" cy="1428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929322" y="5143512"/>
            <a:ext cx="142876" cy="1428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929454" y="2643182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t-LT" b="1" dirty="0" smtClean="0"/>
              <a:t>x</a:t>
            </a:r>
            <a:r>
              <a:rPr lang="lt-LT" baseline="30000" dirty="0" smtClean="0"/>
              <a:t>1</a:t>
            </a:r>
            <a:endParaRPr lang="en-US" baseline="30000" dirty="0"/>
          </a:p>
        </p:txBody>
      </p:sp>
      <p:sp>
        <p:nvSpPr>
          <p:cNvPr id="72" name="Rectangle 71"/>
          <p:cNvSpPr/>
          <p:nvPr/>
        </p:nvSpPr>
        <p:spPr>
          <a:xfrm>
            <a:off x="5429256" y="3071810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t-LT" b="1" dirty="0" smtClean="0"/>
              <a:t>x</a:t>
            </a:r>
            <a:r>
              <a:rPr lang="lt-LT" baseline="30000" dirty="0" smtClean="0"/>
              <a:t>2</a:t>
            </a:r>
            <a:endParaRPr lang="en-US" baseline="30000" dirty="0"/>
          </a:p>
        </p:txBody>
      </p:sp>
      <p:sp>
        <p:nvSpPr>
          <p:cNvPr id="74" name="Rectangle 73"/>
          <p:cNvSpPr/>
          <p:nvPr/>
        </p:nvSpPr>
        <p:spPr>
          <a:xfrm>
            <a:off x="7715272" y="4286256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t-LT" b="1" dirty="0" smtClean="0"/>
              <a:t>x</a:t>
            </a:r>
            <a:r>
              <a:rPr lang="lt-LT" baseline="30000" dirty="0" smtClean="0"/>
              <a:t>3</a:t>
            </a:r>
            <a:endParaRPr lang="en-US" baseline="30000" dirty="0"/>
          </a:p>
        </p:txBody>
      </p:sp>
      <p:grpSp>
        <p:nvGrpSpPr>
          <p:cNvPr id="7" name="Group 80"/>
          <p:cNvGrpSpPr/>
          <p:nvPr/>
        </p:nvGrpSpPr>
        <p:grpSpPr>
          <a:xfrm>
            <a:off x="6072198" y="2500306"/>
            <a:ext cx="2507342" cy="3357586"/>
            <a:chOff x="6072198" y="2500306"/>
            <a:chExt cx="2507342" cy="3357586"/>
          </a:xfrm>
        </p:grpSpPr>
        <p:cxnSp>
          <p:nvCxnSpPr>
            <p:cNvPr id="10" name="Straight Connector 9"/>
            <p:cNvCxnSpPr/>
            <p:nvPr/>
          </p:nvCxnSpPr>
          <p:spPr>
            <a:xfrm rot="5400000">
              <a:off x="5072066" y="3500438"/>
              <a:ext cx="3357586" cy="1357322"/>
            </a:xfrm>
            <a:prstGeom prst="line">
              <a:avLst/>
            </a:prstGeom>
            <a:ln w="1905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715140" y="4286256"/>
              <a:ext cx="1428760" cy="571504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8215338" y="4643446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lt-LT" b="1" dirty="0" smtClean="0">
                  <a:solidFill>
                    <a:schemeClr val="accent4"/>
                  </a:solidFill>
                </a:rPr>
                <a:t>w</a:t>
              </a:r>
              <a:endParaRPr lang="en-US" baseline="300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88" name="Content Placeholder 2"/>
          <p:cNvSpPr txBox="1">
            <a:spLocks/>
          </p:cNvSpPr>
          <p:nvPr/>
        </p:nvSpPr>
        <p:spPr>
          <a:xfrm>
            <a:off x="6572264" y="6286520"/>
            <a:ext cx="2143140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pagal </a:t>
            </a:r>
            <a:r>
              <a:rPr kumimoji="0" lang="lt-L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Hertz et al. (1991)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/>
          </a:bodyPr>
          <a:lstStyle/>
          <a:p>
            <a:pPr algn="r"/>
            <a:r>
              <a:rPr lang="lt-LT" b="1" dirty="0" smtClean="0"/>
              <a:t>perceptrono mokymosi taisyklė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3614734" cy="2828932"/>
          </a:xfrm>
        </p:spPr>
        <p:txBody>
          <a:bodyPr/>
          <a:lstStyle/>
          <a:p>
            <a:pPr>
              <a:buNone/>
            </a:pPr>
            <a:r>
              <a:rPr lang="lt-LT" i="1" dirty="0" smtClean="0"/>
              <a:t>∆</a:t>
            </a:r>
            <a:r>
              <a:rPr lang="lt-LT" b="1" dirty="0" smtClean="0"/>
              <a:t>w</a:t>
            </a:r>
            <a:r>
              <a:rPr lang="lt-LT" i="1" dirty="0" smtClean="0"/>
              <a:t> = </a:t>
            </a:r>
            <a:r>
              <a:rPr lang="el-GR" i="1" dirty="0" smtClean="0"/>
              <a:t>η</a:t>
            </a:r>
            <a:r>
              <a:rPr lang="lt-LT" i="1" dirty="0" smtClean="0"/>
              <a:t> (o</a:t>
            </a:r>
            <a:r>
              <a:rPr lang="el-GR" i="1" baseline="30000" dirty="0" smtClean="0"/>
              <a:t>μ</a:t>
            </a:r>
            <a:r>
              <a:rPr lang="lt-LT" i="1" dirty="0" smtClean="0"/>
              <a:t> – y</a:t>
            </a:r>
            <a:r>
              <a:rPr lang="el-GR" i="1" baseline="30000" dirty="0" smtClean="0"/>
              <a:t>μ</a:t>
            </a:r>
            <a:r>
              <a:rPr lang="lt-LT" i="1" dirty="0" smtClean="0"/>
              <a:t>) </a:t>
            </a:r>
            <a:r>
              <a:rPr lang="lt-LT" b="1" dirty="0" smtClean="0"/>
              <a:t>x</a:t>
            </a:r>
            <a:r>
              <a:rPr lang="el-GR" i="1" baseline="30000" dirty="0" smtClean="0"/>
              <a:t>μ</a:t>
            </a:r>
            <a:endParaRPr lang="lt-LT" i="1" baseline="-25000" dirty="0" smtClean="0"/>
          </a:p>
          <a:p>
            <a:pPr>
              <a:buNone/>
            </a:pPr>
            <a:endParaRPr lang="lt-LT" baseline="-25000" dirty="0" smtClean="0"/>
          </a:p>
          <a:p>
            <a:pPr>
              <a:buNone/>
            </a:pPr>
            <a:r>
              <a:rPr lang="lt-LT" dirty="0" smtClean="0"/>
              <a:t>arba, kai </a:t>
            </a:r>
            <a:r>
              <a:rPr lang="el-GR" i="1" dirty="0" smtClean="0"/>
              <a:t>η</a:t>
            </a:r>
            <a:r>
              <a:rPr lang="lt-LT" i="1" dirty="0" smtClean="0"/>
              <a:t> = 1</a:t>
            </a:r>
            <a:r>
              <a:rPr lang="lt-LT" dirty="0" smtClean="0"/>
              <a:t>,</a:t>
            </a:r>
          </a:p>
          <a:p>
            <a:pPr>
              <a:buNone/>
            </a:pPr>
            <a:endParaRPr lang="lt-LT" i="1" dirty="0" smtClean="0"/>
          </a:p>
          <a:p>
            <a:pPr>
              <a:buNone/>
            </a:pPr>
            <a:r>
              <a:rPr lang="lt-LT" i="1" dirty="0" smtClean="0"/>
              <a:t>∆</a:t>
            </a:r>
            <a:r>
              <a:rPr lang="lt-LT" b="1" dirty="0" smtClean="0"/>
              <a:t>w</a:t>
            </a:r>
            <a:r>
              <a:rPr lang="lt-LT" i="1" dirty="0" smtClean="0"/>
              <a:t> =</a:t>
            </a:r>
            <a:endParaRPr lang="lt-LT" baseline="-25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571604" y="3214686"/>
            <a:ext cx="10001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sz="3200" i="1" dirty="0" smtClean="0"/>
              <a:t>  </a:t>
            </a:r>
            <a:r>
              <a:rPr lang="lt-LT" sz="3200" b="1" dirty="0" smtClean="0"/>
              <a:t>x</a:t>
            </a:r>
            <a:r>
              <a:rPr lang="el-GR" sz="3200" i="1" baseline="30000" dirty="0" smtClean="0"/>
              <a:t>μ</a:t>
            </a:r>
            <a:endParaRPr lang="lt-LT" sz="3200" dirty="0" smtClean="0"/>
          </a:p>
          <a:p>
            <a:r>
              <a:rPr lang="lt-LT" sz="3200" i="1" dirty="0" smtClean="0"/>
              <a:t>–</a:t>
            </a:r>
            <a:r>
              <a:rPr lang="lt-LT" sz="3200" b="1" dirty="0" smtClean="0"/>
              <a:t>x</a:t>
            </a:r>
            <a:r>
              <a:rPr lang="el-GR" sz="3200" i="1" baseline="30000" dirty="0" smtClean="0"/>
              <a:t>μ</a:t>
            </a:r>
            <a:endParaRPr lang="lt-LT" sz="3200" dirty="0" smtClean="0"/>
          </a:p>
          <a:p>
            <a:r>
              <a:rPr lang="lt-LT" sz="3200" dirty="0" smtClean="0"/>
              <a:t>  0</a:t>
            </a:r>
            <a:endParaRPr lang="en-US" sz="3200" dirty="0"/>
          </a:p>
        </p:txBody>
      </p:sp>
      <p:sp>
        <p:nvSpPr>
          <p:cNvPr id="46" name="Oval 45"/>
          <p:cNvSpPr/>
          <p:nvPr/>
        </p:nvSpPr>
        <p:spPr>
          <a:xfrm>
            <a:off x="7715272" y="4000504"/>
            <a:ext cx="142876" cy="1428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143768" y="3714752"/>
            <a:ext cx="142876" cy="1428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858016" y="2786058"/>
            <a:ext cx="142876" cy="1428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143504" y="3571876"/>
            <a:ext cx="142876" cy="1428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786446" y="3357562"/>
            <a:ext cx="142876" cy="1428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572396" y="4429132"/>
            <a:ext cx="142876" cy="1428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786578" y="4786322"/>
            <a:ext cx="142876" cy="1428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357818" y="4786322"/>
            <a:ext cx="142876" cy="1428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715272" y="5357826"/>
            <a:ext cx="142876" cy="1428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929322" y="5143512"/>
            <a:ext cx="142876" cy="1428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1"/>
          <p:cNvGrpSpPr/>
          <p:nvPr/>
        </p:nvGrpSpPr>
        <p:grpSpPr>
          <a:xfrm>
            <a:off x="6715140" y="2928934"/>
            <a:ext cx="1969502" cy="1928826"/>
            <a:chOff x="6715140" y="2928934"/>
            <a:chExt cx="1969502" cy="1928826"/>
          </a:xfrm>
        </p:grpSpPr>
        <p:cxnSp>
          <p:nvCxnSpPr>
            <p:cNvPr id="30" name="Straight Arrow Connector 29"/>
            <p:cNvCxnSpPr/>
            <p:nvPr/>
          </p:nvCxnSpPr>
          <p:spPr>
            <a:xfrm rot="5400000" flipH="1" flipV="1">
              <a:off x="7572396" y="4071942"/>
              <a:ext cx="1357322" cy="2143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5400000" flipH="1" flipV="1">
              <a:off x="6143636" y="3500438"/>
              <a:ext cx="1357322" cy="2143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8286776" y="3857628"/>
              <a:ext cx="3978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lt-LT" b="1" dirty="0" smtClean="0"/>
                <a:t>x</a:t>
              </a:r>
              <a:r>
                <a:rPr lang="lt-LT" baseline="30000" dirty="0" smtClean="0"/>
                <a:t>1</a:t>
              </a:r>
              <a:endParaRPr lang="en-US" baseline="30000" dirty="0"/>
            </a:p>
          </p:txBody>
        </p:sp>
      </p:grpSp>
      <p:sp>
        <p:nvSpPr>
          <p:cNvPr id="70" name="Rectangle 69"/>
          <p:cNvSpPr/>
          <p:nvPr/>
        </p:nvSpPr>
        <p:spPr>
          <a:xfrm>
            <a:off x="6929454" y="2643182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t-LT" b="1" dirty="0" smtClean="0"/>
              <a:t>x</a:t>
            </a:r>
            <a:r>
              <a:rPr lang="lt-LT" baseline="30000" dirty="0" smtClean="0"/>
              <a:t>1</a:t>
            </a:r>
            <a:endParaRPr lang="en-US" baseline="30000" dirty="0"/>
          </a:p>
        </p:txBody>
      </p:sp>
      <p:sp>
        <p:nvSpPr>
          <p:cNvPr id="72" name="Rectangle 71"/>
          <p:cNvSpPr/>
          <p:nvPr/>
        </p:nvSpPr>
        <p:spPr>
          <a:xfrm>
            <a:off x="5429256" y="3071810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t-LT" b="1" dirty="0" smtClean="0"/>
              <a:t>x</a:t>
            </a:r>
            <a:r>
              <a:rPr lang="lt-LT" baseline="30000" dirty="0" smtClean="0"/>
              <a:t>2</a:t>
            </a:r>
            <a:endParaRPr lang="en-US" baseline="30000" dirty="0"/>
          </a:p>
        </p:txBody>
      </p:sp>
      <p:sp>
        <p:nvSpPr>
          <p:cNvPr id="74" name="Rectangle 73"/>
          <p:cNvSpPr/>
          <p:nvPr/>
        </p:nvSpPr>
        <p:spPr>
          <a:xfrm>
            <a:off x="7715272" y="4286256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t-LT" b="1" dirty="0" smtClean="0"/>
              <a:t>x</a:t>
            </a:r>
            <a:r>
              <a:rPr lang="lt-LT" baseline="30000" dirty="0" smtClean="0"/>
              <a:t>3</a:t>
            </a:r>
            <a:endParaRPr lang="en-US" baseline="30000" dirty="0"/>
          </a:p>
        </p:txBody>
      </p:sp>
      <p:grpSp>
        <p:nvGrpSpPr>
          <p:cNvPr id="7" name="Group 80"/>
          <p:cNvGrpSpPr/>
          <p:nvPr/>
        </p:nvGrpSpPr>
        <p:grpSpPr>
          <a:xfrm>
            <a:off x="6072198" y="2500306"/>
            <a:ext cx="2507342" cy="3357586"/>
            <a:chOff x="6072198" y="2500306"/>
            <a:chExt cx="2507342" cy="3357586"/>
          </a:xfrm>
        </p:grpSpPr>
        <p:cxnSp>
          <p:nvCxnSpPr>
            <p:cNvPr id="10" name="Straight Connector 9"/>
            <p:cNvCxnSpPr/>
            <p:nvPr/>
          </p:nvCxnSpPr>
          <p:spPr>
            <a:xfrm rot="5400000">
              <a:off x="5072066" y="3500438"/>
              <a:ext cx="3357586" cy="1357322"/>
            </a:xfrm>
            <a:prstGeom prst="line">
              <a:avLst/>
            </a:prstGeom>
            <a:ln w="1905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715140" y="4286256"/>
              <a:ext cx="1428760" cy="571504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8215338" y="4643446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lt-LT" b="1" dirty="0" smtClean="0">
                  <a:solidFill>
                    <a:schemeClr val="accent4"/>
                  </a:solidFill>
                </a:rPr>
                <a:t>w</a:t>
              </a:r>
              <a:endParaRPr lang="en-US" baseline="300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88" name="Content Placeholder 2"/>
          <p:cNvSpPr txBox="1">
            <a:spLocks/>
          </p:cNvSpPr>
          <p:nvPr/>
        </p:nvSpPr>
        <p:spPr>
          <a:xfrm>
            <a:off x="6572264" y="6286520"/>
            <a:ext cx="2143140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pagal </a:t>
            </a:r>
            <a:r>
              <a:rPr kumimoji="0" lang="lt-L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Hertz et al. (1991)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/>
          </a:bodyPr>
          <a:lstStyle/>
          <a:p>
            <a:pPr algn="r"/>
            <a:r>
              <a:rPr lang="lt-LT" b="1" dirty="0" smtClean="0"/>
              <a:t>perceptrono mokymosi taisyklė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3614734" cy="2828932"/>
          </a:xfrm>
        </p:spPr>
        <p:txBody>
          <a:bodyPr/>
          <a:lstStyle/>
          <a:p>
            <a:pPr>
              <a:buNone/>
            </a:pPr>
            <a:r>
              <a:rPr lang="lt-LT" i="1" dirty="0" smtClean="0"/>
              <a:t>∆</a:t>
            </a:r>
            <a:r>
              <a:rPr lang="lt-LT" b="1" dirty="0" smtClean="0"/>
              <a:t>w</a:t>
            </a:r>
            <a:r>
              <a:rPr lang="lt-LT" i="1" dirty="0" smtClean="0"/>
              <a:t> = </a:t>
            </a:r>
            <a:r>
              <a:rPr lang="el-GR" i="1" dirty="0" smtClean="0"/>
              <a:t>η</a:t>
            </a:r>
            <a:r>
              <a:rPr lang="lt-LT" i="1" dirty="0" smtClean="0"/>
              <a:t> (o</a:t>
            </a:r>
            <a:r>
              <a:rPr lang="el-GR" i="1" baseline="30000" dirty="0" smtClean="0"/>
              <a:t>μ</a:t>
            </a:r>
            <a:r>
              <a:rPr lang="lt-LT" i="1" dirty="0" smtClean="0"/>
              <a:t> – y</a:t>
            </a:r>
            <a:r>
              <a:rPr lang="el-GR" i="1" baseline="30000" dirty="0" smtClean="0"/>
              <a:t>μ</a:t>
            </a:r>
            <a:r>
              <a:rPr lang="lt-LT" i="1" dirty="0" smtClean="0"/>
              <a:t>) </a:t>
            </a:r>
            <a:r>
              <a:rPr lang="lt-LT" b="1" dirty="0" smtClean="0"/>
              <a:t>x</a:t>
            </a:r>
            <a:r>
              <a:rPr lang="el-GR" i="1" baseline="30000" dirty="0" smtClean="0"/>
              <a:t>μ</a:t>
            </a:r>
            <a:endParaRPr lang="lt-LT" i="1" baseline="-25000" dirty="0" smtClean="0"/>
          </a:p>
          <a:p>
            <a:pPr>
              <a:buNone/>
            </a:pPr>
            <a:endParaRPr lang="lt-LT" baseline="-25000" dirty="0" smtClean="0"/>
          </a:p>
          <a:p>
            <a:pPr>
              <a:buNone/>
            </a:pPr>
            <a:r>
              <a:rPr lang="lt-LT" dirty="0" smtClean="0"/>
              <a:t>arba, kai </a:t>
            </a:r>
            <a:r>
              <a:rPr lang="el-GR" i="1" dirty="0" smtClean="0"/>
              <a:t>η</a:t>
            </a:r>
            <a:r>
              <a:rPr lang="lt-LT" i="1" dirty="0" smtClean="0"/>
              <a:t> = 1</a:t>
            </a:r>
            <a:r>
              <a:rPr lang="lt-LT" dirty="0" smtClean="0"/>
              <a:t>,</a:t>
            </a:r>
          </a:p>
          <a:p>
            <a:pPr>
              <a:buNone/>
            </a:pPr>
            <a:endParaRPr lang="lt-LT" i="1" dirty="0" smtClean="0"/>
          </a:p>
          <a:p>
            <a:pPr>
              <a:buNone/>
            </a:pPr>
            <a:r>
              <a:rPr lang="lt-LT" i="1" dirty="0" smtClean="0"/>
              <a:t>∆</a:t>
            </a:r>
            <a:r>
              <a:rPr lang="lt-LT" b="1" dirty="0" smtClean="0"/>
              <a:t>w</a:t>
            </a:r>
            <a:r>
              <a:rPr lang="lt-LT" i="1" dirty="0" smtClean="0"/>
              <a:t> =</a:t>
            </a:r>
            <a:endParaRPr lang="lt-LT" baseline="-25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571604" y="3214686"/>
            <a:ext cx="10001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sz="3200" i="1" dirty="0" smtClean="0"/>
              <a:t>  </a:t>
            </a:r>
            <a:r>
              <a:rPr lang="lt-LT" sz="3200" b="1" dirty="0" smtClean="0"/>
              <a:t>x</a:t>
            </a:r>
            <a:r>
              <a:rPr lang="el-GR" sz="3200" i="1" baseline="30000" dirty="0" smtClean="0"/>
              <a:t>μ</a:t>
            </a:r>
            <a:endParaRPr lang="lt-LT" sz="3200" dirty="0" smtClean="0"/>
          </a:p>
          <a:p>
            <a:r>
              <a:rPr lang="lt-LT" sz="3200" i="1" dirty="0" smtClean="0"/>
              <a:t>–</a:t>
            </a:r>
            <a:r>
              <a:rPr lang="lt-LT" sz="3200" b="1" dirty="0" smtClean="0"/>
              <a:t>x</a:t>
            </a:r>
            <a:r>
              <a:rPr lang="el-GR" sz="3200" i="1" baseline="30000" dirty="0" smtClean="0"/>
              <a:t>μ</a:t>
            </a:r>
            <a:endParaRPr lang="lt-LT" sz="3200" dirty="0" smtClean="0"/>
          </a:p>
          <a:p>
            <a:r>
              <a:rPr lang="lt-LT" sz="3200" dirty="0" smtClean="0"/>
              <a:t>  0</a:t>
            </a:r>
            <a:endParaRPr lang="en-US" sz="3200" dirty="0"/>
          </a:p>
        </p:txBody>
      </p:sp>
      <p:sp>
        <p:nvSpPr>
          <p:cNvPr id="46" name="Oval 45"/>
          <p:cNvSpPr/>
          <p:nvPr/>
        </p:nvSpPr>
        <p:spPr>
          <a:xfrm>
            <a:off x="7715272" y="4000504"/>
            <a:ext cx="142876" cy="1428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143768" y="3714752"/>
            <a:ext cx="142876" cy="1428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858016" y="2786058"/>
            <a:ext cx="142876" cy="1428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143504" y="3571876"/>
            <a:ext cx="142876" cy="1428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786446" y="3357562"/>
            <a:ext cx="142876" cy="1428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572396" y="4429132"/>
            <a:ext cx="142876" cy="1428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786578" y="4786322"/>
            <a:ext cx="142876" cy="1428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357818" y="4786322"/>
            <a:ext cx="142876" cy="1428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715272" y="5357826"/>
            <a:ext cx="142876" cy="1428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929322" y="5143512"/>
            <a:ext cx="142876" cy="1428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1"/>
          <p:cNvGrpSpPr/>
          <p:nvPr/>
        </p:nvGrpSpPr>
        <p:grpSpPr>
          <a:xfrm>
            <a:off x="6715140" y="2928934"/>
            <a:ext cx="1969502" cy="1928826"/>
            <a:chOff x="6715140" y="2928934"/>
            <a:chExt cx="1969502" cy="1928826"/>
          </a:xfrm>
        </p:grpSpPr>
        <p:cxnSp>
          <p:nvCxnSpPr>
            <p:cNvPr id="30" name="Straight Arrow Connector 29"/>
            <p:cNvCxnSpPr/>
            <p:nvPr/>
          </p:nvCxnSpPr>
          <p:spPr>
            <a:xfrm rot="5400000" flipH="1" flipV="1">
              <a:off x="7572396" y="4071942"/>
              <a:ext cx="1357322" cy="2143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5400000" flipH="1" flipV="1">
              <a:off x="6143636" y="3500438"/>
              <a:ext cx="1357322" cy="2143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8286776" y="3857628"/>
              <a:ext cx="3978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lt-LT" b="1" dirty="0" smtClean="0"/>
                <a:t>x</a:t>
              </a:r>
              <a:r>
                <a:rPr lang="lt-LT" baseline="30000" dirty="0" smtClean="0"/>
                <a:t>1</a:t>
              </a:r>
              <a:endParaRPr lang="en-US" baseline="30000" dirty="0"/>
            </a:p>
          </p:txBody>
        </p:sp>
      </p:grpSp>
      <p:sp>
        <p:nvSpPr>
          <p:cNvPr id="70" name="Rectangle 69"/>
          <p:cNvSpPr/>
          <p:nvPr/>
        </p:nvSpPr>
        <p:spPr>
          <a:xfrm>
            <a:off x="6929454" y="2643182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t-LT" b="1" dirty="0" smtClean="0"/>
              <a:t>x</a:t>
            </a:r>
            <a:r>
              <a:rPr lang="lt-LT" baseline="30000" dirty="0" smtClean="0"/>
              <a:t>1</a:t>
            </a:r>
            <a:endParaRPr lang="en-US" baseline="30000" dirty="0"/>
          </a:p>
        </p:txBody>
      </p:sp>
      <p:sp>
        <p:nvSpPr>
          <p:cNvPr id="72" name="Rectangle 71"/>
          <p:cNvSpPr/>
          <p:nvPr/>
        </p:nvSpPr>
        <p:spPr>
          <a:xfrm>
            <a:off x="5429256" y="3071810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t-LT" b="1" dirty="0" smtClean="0"/>
              <a:t>x</a:t>
            </a:r>
            <a:r>
              <a:rPr lang="lt-LT" baseline="30000" dirty="0" smtClean="0"/>
              <a:t>2</a:t>
            </a:r>
            <a:endParaRPr lang="en-US" baseline="30000" dirty="0"/>
          </a:p>
        </p:txBody>
      </p:sp>
      <p:sp>
        <p:nvSpPr>
          <p:cNvPr id="74" name="Rectangle 73"/>
          <p:cNvSpPr/>
          <p:nvPr/>
        </p:nvSpPr>
        <p:spPr>
          <a:xfrm>
            <a:off x="7715272" y="4286256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t-LT" b="1" dirty="0" smtClean="0"/>
              <a:t>x</a:t>
            </a:r>
            <a:r>
              <a:rPr lang="lt-LT" baseline="30000" dirty="0" smtClean="0"/>
              <a:t>3</a:t>
            </a:r>
            <a:endParaRPr lang="en-US" baseline="30000" dirty="0"/>
          </a:p>
        </p:txBody>
      </p:sp>
      <p:grpSp>
        <p:nvGrpSpPr>
          <p:cNvPr id="7" name="Group 80"/>
          <p:cNvGrpSpPr/>
          <p:nvPr/>
        </p:nvGrpSpPr>
        <p:grpSpPr>
          <a:xfrm>
            <a:off x="6072198" y="2500306"/>
            <a:ext cx="2507342" cy="3357586"/>
            <a:chOff x="6072198" y="2500306"/>
            <a:chExt cx="2507342" cy="3357586"/>
          </a:xfrm>
        </p:grpSpPr>
        <p:cxnSp>
          <p:nvCxnSpPr>
            <p:cNvPr id="10" name="Straight Connector 9"/>
            <p:cNvCxnSpPr/>
            <p:nvPr/>
          </p:nvCxnSpPr>
          <p:spPr>
            <a:xfrm rot="5400000">
              <a:off x="5072066" y="3500438"/>
              <a:ext cx="3357586" cy="1357322"/>
            </a:xfrm>
            <a:prstGeom prst="line">
              <a:avLst/>
            </a:prstGeom>
            <a:ln w="1905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715140" y="4286256"/>
              <a:ext cx="1428760" cy="571504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8215338" y="4643446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lt-LT" b="1" dirty="0" smtClean="0">
                  <a:solidFill>
                    <a:schemeClr val="accent4"/>
                  </a:solidFill>
                </a:rPr>
                <a:t>w</a:t>
              </a:r>
              <a:endParaRPr lang="en-US" baseline="300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9" name="Group 82"/>
          <p:cNvGrpSpPr/>
          <p:nvPr/>
        </p:nvGrpSpPr>
        <p:grpSpPr>
          <a:xfrm>
            <a:off x="5929322" y="2571744"/>
            <a:ext cx="2857214" cy="3214710"/>
            <a:chOff x="5929322" y="2571744"/>
            <a:chExt cx="2857214" cy="3214710"/>
          </a:xfrm>
        </p:grpSpPr>
        <p:cxnSp>
          <p:nvCxnSpPr>
            <p:cNvPr id="13" name="Straight Connector 12"/>
            <p:cNvCxnSpPr/>
            <p:nvPr/>
          </p:nvCxnSpPr>
          <p:spPr>
            <a:xfrm rot="16200000" flipH="1">
              <a:off x="5072066" y="3429000"/>
              <a:ext cx="3214710" cy="1500198"/>
            </a:xfrm>
            <a:prstGeom prst="line">
              <a:avLst/>
            </a:prstGeom>
            <a:ln w="190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6715140" y="3500438"/>
              <a:ext cx="1643074" cy="785818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8358214" y="3286124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lt-LT" b="1" dirty="0" smtClean="0">
                  <a:solidFill>
                    <a:schemeClr val="accent2"/>
                  </a:solidFill>
                </a:rPr>
                <a:t>w’</a:t>
              </a:r>
              <a:endParaRPr lang="en-US" baseline="300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88" name="Content Placeholder 2"/>
          <p:cNvSpPr txBox="1">
            <a:spLocks/>
          </p:cNvSpPr>
          <p:nvPr/>
        </p:nvSpPr>
        <p:spPr>
          <a:xfrm>
            <a:off x="6572264" y="6286520"/>
            <a:ext cx="2143140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pagal </a:t>
            </a:r>
            <a:r>
              <a:rPr kumimoji="0" lang="lt-L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Hertz et al. (1991)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/>
          </a:bodyPr>
          <a:lstStyle/>
          <a:p>
            <a:pPr algn="r"/>
            <a:r>
              <a:rPr lang="lt-LT" b="1" dirty="0" smtClean="0"/>
              <a:t>perceptrono mokymosi taisyklė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3614734" cy="2828932"/>
          </a:xfrm>
        </p:spPr>
        <p:txBody>
          <a:bodyPr/>
          <a:lstStyle/>
          <a:p>
            <a:pPr>
              <a:buNone/>
            </a:pPr>
            <a:r>
              <a:rPr lang="lt-LT" i="1" dirty="0" smtClean="0"/>
              <a:t>∆</a:t>
            </a:r>
            <a:r>
              <a:rPr lang="lt-LT" b="1" dirty="0" smtClean="0"/>
              <a:t>w</a:t>
            </a:r>
            <a:r>
              <a:rPr lang="lt-LT" i="1" dirty="0" smtClean="0"/>
              <a:t> = </a:t>
            </a:r>
            <a:r>
              <a:rPr lang="el-GR" i="1" dirty="0" smtClean="0"/>
              <a:t>η</a:t>
            </a:r>
            <a:r>
              <a:rPr lang="lt-LT" i="1" dirty="0" smtClean="0"/>
              <a:t> (o</a:t>
            </a:r>
            <a:r>
              <a:rPr lang="el-GR" i="1" baseline="30000" dirty="0" smtClean="0"/>
              <a:t>μ</a:t>
            </a:r>
            <a:r>
              <a:rPr lang="lt-LT" i="1" dirty="0" smtClean="0"/>
              <a:t> – y</a:t>
            </a:r>
            <a:r>
              <a:rPr lang="el-GR" i="1" baseline="30000" dirty="0" smtClean="0"/>
              <a:t>μ</a:t>
            </a:r>
            <a:r>
              <a:rPr lang="lt-LT" i="1" dirty="0" smtClean="0"/>
              <a:t>) </a:t>
            </a:r>
            <a:r>
              <a:rPr lang="lt-LT" b="1" dirty="0" smtClean="0"/>
              <a:t>x</a:t>
            </a:r>
            <a:r>
              <a:rPr lang="el-GR" i="1" baseline="30000" dirty="0" smtClean="0"/>
              <a:t>μ</a:t>
            </a:r>
            <a:endParaRPr lang="lt-LT" i="1" baseline="-25000" dirty="0" smtClean="0"/>
          </a:p>
          <a:p>
            <a:pPr>
              <a:buNone/>
            </a:pPr>
            <a:endParaRPr lang="lt-LT" baseline="-25000" dirty="0" smtClean="0"/>
          </a:p>
          <a:p>
            <a:pPr>
              <a:buNone/>
            </a:pPr>
            <a:r>
              <a:rPr lang="lt-LT" dirty="0" smtClean="0"/>
              <a:t>arba, kai </a:t>
            </a:r>
            <a:r>
              <a:rPr lang="el-GR" i="1" dirty="0" smtClean="0"/>
              <a:t>η</a:t>
            </a:r>
            <a:r>
              <a:rPr lang="lt-LT" i="1" dirty="0" smtClean="0"/>
              <a:t> = 1</a:t>
            </a:r>
            <a:r>
              <a:rPr lang="lt-LT" dirty="0" smtClean="0"/>
              <a:t>,</a:t>
            </a:r>
          </a:p>
          <a:p>
            <a:pPr>
              <a:buNone/>
            </a:pPr>
            <a:endParaRPr lang="lt-LT" i="1" dirty="0" smtClean="0"/>
          </a:p>
          <a:p>
            <a:pPr>
              <a:buNone/>
            </a:pPr>
            <a:r>
              <a:rPr lang="lt-LT" i="1" dirty="0" smtClean="0"/>
              <a:t>∆</a:t>
            </a:r>
            <a:r>
              <a:rPr lang="lt-LT" b="1" dirty="0" smtClean="0"/>
              <a:t>w</a:t>
            </a:r>
            <a:r>
              <a:rPr lang="lt-LT" i="1" dirty="0" smtClean="0"/>
              <a:t> =</a:t>
            </a:r>
            <a:endParaRPr lang="lt-LT" baseline="-25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571604" y="3214686"/>
            <a:ext cx="10001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sz="3200" i="1" dirty="0" smtClean="0"/>
              <a:t>  </a:t>
            </a:r>
            <a:r>
              <a:rPr lang="lt-LT" sz="3200" b="1" dirty="0" smtClean="0"/>
              <a:t>x</a:t>
            </a:r>
            <a:r>
              <a:rPr lang="el-GR" sz="3200" i="1" baseline="30000" dirty="0" smtClean="0"/>
              <a:t>μ</a:t>
            </a:r>
            <a:endParaRPr lang="lt-LT" sz="3200" dirty="0" smtClean="0"/>
          </a:p>
          <a:p>
            <a:r>
              <a:rPr lang="lt-LT" sz="3200" i="1" dirty="0" smtClean="0"/>
              <a:t>–</a:t>
            </a:r>
            <a:r>
              <a:rPr lang="lt-LT" sz="3200" b="1" dirty="0" smtClean="0"/>
              <a:t>x</a:t>
            </a:r>
            <a:r>
              <a:rPr lang="el-GR" sz="3200" i="1" baseline="30000" dirty="0" smtClean="0"/>
              <a:t>μ</a:t>
            </a:r>
            <a:endParaRPr lang="lt-LT" sz="3200" dirty="0" smtClean="0"/>
          </a:p>
          <a:p>
            <a:r>
              <a:rPr lang="lt-LT" sz="3200" dirty="0" smtClean="0"/>
              <a:t>  0</a:t>
            </a:r>
            <a:endParaRPr lang="en-US" sz="3200" dirty="0"/>
          </a:p>
        </p:txBody>
      </p:sp>
      <p:sp>
        <p:nvSpPr>
          <p:cNvPr id="46" name="Oval 45"/>
          <p:cNvSpPr/>
          <p:nvPr/>
        </p:nvSpPr>
        <p:spPr>
          <a:xfrm>
            <a:off x="7715272" y="4000504"/>
            <a:ext cx="142876" cy="1428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143768" y="3714752"/>
            <a:ext cx="142876" cy="1428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858016" y="2786058"/>
            <a:ext cx="142876" cy="1428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143504" y="3571876"/>
            <a:ext cx="142876" cy="1428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786446" y="3357562"/>
            <a:ext cx="142876" cy="1428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572396" y="4429132"/>
            <a:ext cx="142876" cy="1428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786578" y="4786322"/>
            <a:ext cx="142876" cy="1428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357818" y="4786322"/>
            <a:ext cx="142876" cy="1428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715272" y="5357826"/>
            <a:ext cx="142876" cy="1428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929322" y="5143512"/>
            <a:ext cx="142876" cy="1428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1"/>
          <p:cNvGrpSpPr/>
          <p:nvPr/>
        </p:nvGrpSpPr>
        <p:grpSpPr>
          <a:xfrm>
            <a:off x="6715140" y="2928934"/>
            <a:ext cx="1969502" cy="1928826"/>
            <a:chOff x="6715140" y="2928934"/>
            <a:chExt cx="1969502" cy="1928826"/>
          </a:xfrm>
        </p:grpSpPr>
        <p:cxnSp>
          <p:nvCxnSpPr>
            <p:cNvPr id="30" name="Straight Arrow Connector 29"/>
            <p:cNvCxnSpPr/>
            <p:nvPr/>
          </p:nvCxnSpPr>
          <p:spPr>
            <a:xfrm rot="5400000" flipH="1" flipV="1">
              <a:off x="7572396" y="4071942"/>
              <a:ext cx="1357322" cy="2143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5400000" flipH="1" flipV="1">
              <a:off x="6143636" y="3500438"/>
              <a:ext cx="1357322" cy="2143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8286776" y="3857628"/>
              <a:ext cx="3978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lt-LT" b="1" dirty="0" smtClean="0"/>
                <a:t>x</a:t>
              </a:r>
              <a:r>
                <a:rPr lang="lt-LT" baseline="30000" dirty="0" smtClean="0"/>
                <a:t>1</a:t>
              </a:r>
              <a:endParaRPr lang="en-US" baseline="30000" dirty="0"/>
            </a:p>
          </p:txBody>
        </p:sp>
      </p:grpSp>
      <p:sp>
        <p:nvSpPr>
          <p:cNvPr id="70" name="Rectangle 69"/>
          <p:cNvSpPr/>
          <p:nvPr/>
        </p:nvSpPr>
        <p:spPr>
          <a:xfrm>
            <a:off x="6929454" y="2643182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t-LT" b="1" dirty="0" smtClean="0"/>
              <a:t>x</a:t>
            </a:r>
            <a:r>
              <a:rPr lang="lt-LT" baseline="30000" dirty="0" smtClean="0"/>
              <a:t>1</a:t>
            </a:r>
            <a:endParaRPr lang="en-US" baseline="30000" dirty="0"/>
          </a:p>
        </p:txBody>
      </p:sp>
      <p:grpSp>
        <p:nvGrpSpPr>
          <p:cNvPr id="4" name="Group 83"/>
          <p:cNvGrpSpPr/>
          <p:nvPr/>
        </p:nvGrpSpPr>
        <p:grpSpPr>
          <a:xfrm>
            <a:off x="5929322" y="2714620"/>
            <a:ext cx="2428892" cy="1571636"/>
            <a:chOff x="5929322" y="2714620"/>
            <a:chExt cx="2428892" cy="1571636"/>
          </a:xfrm>
        </p:grpSpPr>
        <p:cxnSp>
          <p:nvCxnSpPr>
            <p:cNvPr id="32" name="Straight Arrow Connector 31"/>
            <p:cNvCxnSpPr/>
            <p:nvPr/>
          </p:nvCxnSpPr>
          <p:spPr>
            <a:xfrm rot="16200000" flipV="1">
              <a:off x="7572396" y="2714620"/>
              <a:ext cx="785818" cy="7858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16200000" flipV="1">
              <a:off x="5929322" y="3500438"/>
              <a:ext cx="785818" cy="7858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7929586" y="2786058"/>
              <a:ext cx="3978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lt-LT" b="1" dirty="0" smtClean="0"/>
                <a:t>x</a:t>
              </a:r>
              <a:r>
                <a:rPr lang="lt-LT" baseline="30000" dirty="0" smtClean="0"/>
                <a:t>2</a:t>
              </a:r>
              <a:endParaRPr lang="en-US" baseline="30000" dirty="0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5429256" y="3071810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t-LT" b="1" dirty="0" smtClean="0"/>
              <a:t>x</a:t>
            </a:r>
            <a:r>
              <a:rPr lang="lt-LT" baseline="30000" dirty="0" smtClean="0"/>
              <a:t>2</a:t>
            </a:r>
            <a:endParaRPr lang="en-US" baseline="30000" dirty="0"/>
          </a:p>
        </p:txBody>
      </p:sp>
      <p:sp>
        <p:nvSpPr>
          <p:cNvPr id="74" name="Rectangle 73"/>
          <p:cNvSpPr/>
          <p:nvPr/>
        </p:nvSpPr>
        <p:spPr>
          <a:xfrm>
            <a:off x="7715272" y="4286256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t-LT" b="1" dirty="0" smtClean="0"/>
              <a:t>x</a:t>
            </a:r>
            <a:r>
              <a:rPr lang="lt-LT" baseline="30000" dirty="0" smtClean="0"/>
              <a:t>3</a:t>
            </a:r>
            <a:endParaRPr lang="en-US" baseline="30000" dirty="0"/>
          </a:p>
        </p:txBody>
      </p:sp>
      <p:grpSp>
        <p:nvGrpSpPr>
          <p:cNvPr id="7" name="Group 80"/>
          <p:cNvGrpSpPr/>
          <p:nvPr/>
        </p:nvGrpSpPr>
        <p:grpSpPr>
          <a:xfrm>
            <a:off x="6072198" y="2500306"/>
            <a:ext cx="2507342" cy="3357586"/>
            <a:chOff x="6072198" y="2500306"/>
            <a:chExt cx="2507342" cy="3357586"/>
          </a:xfrm>
        </p:grpSpPr>
        <p:cxnSp>
          <p:nvCxnSpPr>
            <p:cNvPr id="10" name="Straight Connector 9"/>
            <p:cNvCxnSpPr/>
            <p:nvPr/>
          </p:nvCxnSpPr>
          <p:spPr>
            <a:xfrm rot="5400000">
              <a:off x="5072066" y="3500438"/>
              <a:ext cx="3357586" cy="1357322"/>
            </a:xfrm>
            <a:prstGeom prst="line">
              <a:avLst/>
            </a:prstGeom>
            <a:ln w="1905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715140" y="4286256"/>
              <a:ext cx="1428760" cy="571504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8215338" y="4643446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lt-LT" b="1" dirty="0" smtClean="0">
                  <a:solidFill>
                    <a:schemeClr val="accent4"/>
                  </a:solidFill>
                </a:rPr>
                <a:t>w</a:t>
              </a:r>
              <a:endParaRPr lang="en-US" baseline="300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9" name="Group 82"/>
          <p:cNvGrpSpPr/>
          <p:nvPr/>
        </p:nvGrpSpPr>
        <p:grpSpPr>
          <a:xfrm>
            <a:off x="5929322" y="2571744"/>
            <a:ext cx="2857214" cy="3214710"/>
            <a:chOff x="5929322" y="2571744"/>
            <a:chExt cx="2857214" cy="3214710"/>
          </a:xfrm>
        </p:grpSpPr>
        <p:cxnSp>
          <p:nvCxnSpPr>
            <p:cNvPr id="13" name="Straight Connector 12"/>
            <p:cNvCxnSpPr/>
            <p:nvPr/>
          </p:nvCxnSpPr>
          <p:spPr>
            <a:xfrm rot="16200000" flipH="1">
              <a:off x="5072066" y="3429000"/>
              <a:ext cx="3214710" cy="1500198"/>
            </a:xfrm>
            <a:prstGeom prst="line">
              <a:avLst/>
            </a:prstGeom>
            <a:ln w="190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6715140" y="3500438"/>
              <a:ext cx="1643074" cy="785818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8358214" y="3286124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lt-LT" b="1" dirty="0" smtClean="0">
                  <a:solidFill>
                    <a:schemeClr val="accent2"/>
                  </a:solidFill>
                </a:rPr>
                <a:t>w’</a:t>
              </a:r>
              <a:endParaRPr lang="en-US" baseline="300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88" name="Content Placeholder 2"/>
          <p:cNvSpPr txBox="1">
            <a:spLocks/>
          </p:cNvSpPr>
          <p:nvPr/>
        </p:nvSpPr>
        <p:spPr>
          <a:xfrm>
            <a:off x="6572264" y="6286520"/>
            <a:ext cx="2143140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pagal </a:t>
            </a:r>
            <a:r>
              <a:rPr kumimoji="0" lang="lt-L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Hertz et al. (1991)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kas yra intelektas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 smtClean="0"/>
              <a:t>pirma dalis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/>
          </a:bodyPr>
          <a:lstStyle/>
          <a:p>
            <a:pPr algn="r"/>
            <a:r>
              <a:rPr lang="lt-LT" b="1" dirty="0" smtClean="0"/>
              <a:t>perceptrono mokymosi taisyklė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3614734" cy="2828932"/>
          </a:xfrm>
        </p:spPr>
        <p:txBody>
          <a:bodyPr/>
          <a:lstStyle/>
          <a:p>
            <a:pPr>
              <a:buNone/>
            </a:pPr>
            <a:r>
              <a:rPr lang="lt-LT" i="1" dirty="0" smtClean="0"/>
              <a:t>∆</a:t>
            </a:r>
            <a:r>
              <a:rPr lang="lt-LT" b="1" dirty="0" smtClean="0"/>
              <a:t>w</a:t>
            </a:r>
            <a:r>
              <a:rPr lang="lt-LT" i="1" dirty="0" smtClean="0"/>
              <a:t> = </a:t>
            </a:r>
            <a:r>
              <a:rPr lang="el-GR" i="1" dirty="0" smtClean="0"/>
              <a:t>η</a:t>
            </a:r>
            <a:r>
              <a:rPr lang="lt-LT" i="1" dirty="0" smtClean="0"/>
              <a:t> (o</a:t>
            </a:r>
            <a:r>
              <a:rPr lang="el-GR" i="1" baseline="30000" dirty="0" smtClean="0"/>
              <a:t>μ</a:t>
            </a:r>
            <a:r>
              <a:rPr lang="lt-LT" i="1" dirty="0" smtClean="0"/>
              <a:t> – y</a:t>
            </a:r>
            <a:r>
              <a:rPr lang="el-GR" i="1" baseline="30000" dirty="0" smtClean="0"/>
              <a:t>μ</a:t>
            </a:r>
            <a:r>
              <a:rPr lang="lt-LT" i="1" dirty="0" smtClean="0"/>
              <a:t>) </a:t>
            </a:r>
            <a:r>
              <a:rPr lang="lt-LT" b="1" dirty="0" smtClean="0"/>
              <a:t>x</a:t>
            </a:r>
            <a:r>
              <a:rPr lang="el-GR" i="1" baseline="30000" dirty="0" smtClean="0"/>
              <a:t>μ</a:t>
            </a:r>
            <a:endParaRPr lang="lt-LT" i="1" baseline="-25000" dirty="0" smtClean="0"/>
          </a:p>
          <a:p>
            <a:pPr>
              <a:buNone/>
            </a:pPr>
            <a:endParaRPr lang="lt-LT" baseline="-25000" dirty="0" smtClean="0"/>
          </a:p>
          <a:p>
            <a:pPr>
              <a:buNone/>
            </a:pPr>
            <a:r>
              <a:rPr lang="lt-LT" dirty="0" smtClean="0"/>
              <a:t>arba, kai </a:t>
            </a:r>
            <a:r>
              <a:rPr lang="el-GR" i="1" dirty="0" smtClean="0"/>
              <a:t>η</a:t>
            </a:r>
            <a:r>
              <a:rPr lang="lt-LT" i="1" dirty="0" smtClean="0"/>
              <a:t> = 1</a:t>
            </a:r>
            <a:r>
              <a:rPr lang="lt-LT" dirty="0" smtClean="0"/>
              <a:t>,</a:t>
            </a:r>
          </a:p>
          <a:p>
            <a:pPr>
              <a:buNone/>
            </a:pPr>
            <a:endParaRPr lang="lt-LT" i="1" dirty="0" smtClean="0"/>
          </a:p>
          <a:p>
            <a:pPr>
              <a:buNone/>
            </a:pPr>
            <a:r>
              <a:rPr lang="lt-LT" i="1" dirty="0" smtClean="0"/>
              <a:t>∆</a:t>
            </a:r>
            <a:r>
              <a:rPr lang="lt-LT" b="1" dirty="0" smtClean="0"/>
              <a:t>w</a:t>
            </a:r>
            <a:r>
              <a:rPr lang="lt-LT" i="1" dirty="0" smtClean="0"/>
              <a:t> =</a:t>
            </a:r>
            <a:endParaRPr lang="lt-LT" baseline="-25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571604" y="3214686"/>
            <a:ext cx="10001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sz="3200" i="1" dirty="0" smtClean="0"/>
              <a:t>  </a:t>
            </a:r>
            <a:r>
              <a:rPr lang="lt-LT" sz="3200" b="1" dirty="0" smtClean="0"/>
              <a:t>x</a:t>
            </a:r>
            <a:r>
              <a:rPr lang="el-GR" sz="3200" i="1" baseline="30000" dirty="0" smtClean="0"/>
              <a:t>μ</a:t>
            </a:r>
            <a:endParaRPr lang="lt-LT" sz="3200" dirty="0" smtClean="0"/>
          </a:p>
          <a:p>
            <a:r>
              <a:rPr lang="lt-LT" sz="3200" i="1" dirty="0" smtClean="0"/>
              <a:t>–</a:t>
            </a:r>
            <a:r>
              <a:rPr lang="lt-LT" sz="3200" b="1" dirty="0" smtClean="0"/>
              <a:t>x</a:t>
            </a:r>
            <a:r>
              <a:rPr lang="el-GR" sz="3200" i="1" baseline="30000" dirty="0" smtClean="0"/>
              <a:t>μ</a:t>
            </a:r>
            <a:endParaRPr lang="lt-LT" sz="3200" dirty="0" smtClean="0"/>
          </a:p>
          <a:p>
            <a:r>
              <a:rPr lang="lt-LT" sz="3200" dirty="0" smtClean="0"/>
              <a:t>  0</a:t>
            </a:r>
            <a:endParaRPr lang="en-US" sz="3200" dirty="0"/>
          </a:p>
        </p:txBody>
      </p:sp>
      <p:sp>
        <p:nvSpPr>
          <p:cNvPr id="46" name="Oval 45"/>
          <p:cNvSpPr/>
          <p:nvPr/>
        </p:nvSpPr>
        <p:spPr>
          <a:xfrm>
            <a:off x="7715272" y="4000504"/>
            <a:ext cx="142876" cy="1428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143768" y="3714752"/>
            <a:ext cx="142876" cy="1428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858016" y="2786058"/>
            <a:ext cx="142876" cy="1428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143504" y="3571876"/>
            <a:ext cx="142876" cy="1428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786446" y="3357562"/>
            <a:ext cx="142876" cy="1428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572396" y="4429132"/>
            <a:ext cx="142876" cy="1428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786578" y="4786322"/>
            <a:ext cx="142876" cy="1428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357818" y="4786322"/>
            <a:ext cx="142876" cy="1428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715272" y="5357826"/>
            <a:ext cx="142876" cy="1428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929322" y="5143512"/>
            <a:ext cx="142876" cy="1428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1"/>
          <p:cNvGrpSpPr/>
          <p:nvPr/>
        </p:nvGrpSpPr>
        <p:grpSpPr>
          <a:xfrm>
            <a:off x="6715140" y="2928934"/>
            <a:ext cx="1969502" cy="1928826"/>
            <a:chOff x="6715140" y="2928934"/>
            <a:chExt cx="1969502" cy="1928826"/>
          </a:xfrm>
        </p:grpSpPr>
        <p:cxnSp>
          <p:nvCxnSpPr>
            <p:cNvPr id="30" name="Straight Arrow Connector 29"/>
            <p:cNvCxnSpPr/>
            <p:nvPr/>
          </p:nvCxnSpPr>
          <p:spPr>
            <a:xfrm rot="5400000" flipH="1" flipV="1">
              <a:off x="7572396" y="4071942"/>
              <a:ext cx="1357322" cy="2143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5400000" flipH="1" flipV="1">
              <a:off x="6143636" y="3500438"/>
              <a:ext cx="1357322" cy="2143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8286776" y="3857628"/>
              <a:ext cx="3978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lt-LT" b="1" dirty="0" smtClean="0"/>
                <a:t>x</a:t>
              </a:r>
              <a:r>
                <a:rPr lang="lt-LT" baseline="30000" dirty="0" smtClean="0"/>
                <a:t>1</a:t>
              </a:r>
              <a:endParaRPr lang="en-US" baseline="30000" dirty="0"/>
            </a:p>
          </p:txBody>
        </p:sp>
      </p:grpSp>
      <p:sp>
        <p:nvSpPr>
          <p:cNvPr id="70" name="Rectangle 69"/>
          <p:cNvSpPr/>
          <p:nvPr/>
        </p:nvSpPr>
        <p:spPr>
          <a:xfrm>
            <a:off x="6929454" y="2643182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t-LT" b="1" dirty="0" smtClean="0"/>
              <a:t>x</a:t>
            </a:r>
            <a:r>
              <a:rPr lang="lt-LT" baseline="30000" dirty="0" smtClean="0"/>
              <a:t>1</a:t>
            </a:r>
            <a:endParaRPr lang="en-US" baseline="30000" dirty="0"/>
          </a:p>
        </p:txBody>
      </p:sp>
      <p:grpSp>
        <p:nvGrpSpPr>
          <p:cNvPr id="4" name="Group 83"/>
          <p:cNvGrpSpPr/>
          <p:nvPr/>
        </p:nvGrpSpPr>
        <p:grpSpPr>
          <a:xfrm>
            <a:off x="5929322" y="2714620"/>
            <a:ext cx="2428892" cy="1571636"/>
            <a:chOff x="5929322" y="2714620"/>
            <a:chExt cx="2428892" cy="1571636"/>
          </a:xfrm>
        </p:grpSpPr>
        <p:cxnSp>
          <p:nvCxnSpPr>
            <p:cNvPr id="32" name="Straight Arrow Connector 31"/>
            <p:cNvCxnSpPr/>
            <p:nvPr/>
          </p:nvCxnSpPr>
          <p:spPr>
            <a:xfrm rot="16200000" flipV="1">
              <a:off x="7572396" y="2714620"/>
              <a:ext cx="785818" cy="7858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16200000" flipV="1">
              <a:off x="5929322" y="3500438"/>
              <a:ext cx="785818" cy="7858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7929586" y="2786058"/>
              <a:ext cx="3978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lt-LT" b="1" dirty="0" smtClean="0"/>
                <a:t>x</a:t>
              </a:r>
              <a:r>
                <a:rPr lang="lt-LT" baseline="30000" dirty="0" smtClean="0"/>
                <a:t>2</a:t>
              </a:r>
              <a:endParaRPr lang="en-US" baseline="30000" dirty="0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5429256" y="3071810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t-LT" b="1" dirty="0" smtClean="0"/>
              <a:t>x</a:t>
            </a:r>
            <a:r>
              <a:rPr lang="lt-LT" baseline="30000" dirty="0" smtClean="0"/>
              <a:t>2</a:t>
            </a:r>
            <a:endParaRPr lang="en-US" baseline="30000" dirty="0"/>
          </a:p>
        </p:txBody>
      </p:sp>
      <p:sp>
        <p:nvSpPr>
          <p:cNvPr id="74" name="Rectangle 73"/>
          <p:cNvSpPr/>
          <p:nvPr/>
        </p:nvSpPr>
        <p:spPr>
          <a:xfrm>
            <a:off x="7715272" y="4286256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t-LT" b="1" dirty="0" smtClean="0"/>
              <a:t>x</a:t>
            </a:r>
            <a:r>
              <a:rPr lang="lt-LT" baseline="30000" dirty="0" smtClean="0"/>
              <a:t>3</a:t>
            </a:r>
            <a:endParaRPr lang="en-US" baseline="30000" dirty="0"/>
          </a:p>
        </p:txBody>
      </p:sp>
      <p:grpSp>
        <p:nvGrpSpPr>
          <p:cNvPr id="7" name="Group 80"/>
          <p:cNvGrpSpPr/>
          <p:nvPr/>
        </p:nvGrpSpPr>
        <p:grpSpPr>
          <a:xfrm>
            <a:off x="6072198" y="2500306"/>
            <a:ext cx="2507342" cy="3357586"/>
            <a:chOff x="6072198" y="2500306"/>
            <a:chExt cx="2507342" cy="3357586"/>
          </a:xfrm>
        </p:grpSpPr>
        <p:cxnSp>
          <p:nvCxnSpPr>
            <p:cNvPr id="10" name="Straight Connector 9"/>
            <p:cNvCxnSpPr/>
            <p:nvPr/>
          </p:nvCxnSpPr>
          <p:spPr>
            <a:xfrm rot="5400000">
              <a:off x="5072066" y="3500438"/>
              <a:ext cx="3357586" cy="1357322"/>
            </a:xfrm>
            <a:prstGeom prst="line">
              <a:avLst/>
            </a:prstGeom>
            <a:ln w="1905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715140" y="4286256"/>
              <a:ext cx="1428760" cy="571504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8215338" y="4643446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lt-LT" b="1" dirty="0" smtClean="0">
                  <a:solidFill>
                    <a:schemeClr val="accent4"/>
                  </a:solidFill>
                </a:rPr>
                <a:t>w</a:t>
              </a:r>
              <a:endParaRPr lang="en-US" baseline="300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9" name="Group 82"/>
          <p:cNvGrpSpPr/>
          <p:nvPr/>
        </p:nvGrpSpPr>
        <p:grpSpPr>
          <a:xfrm>
            <a:off x="5929322" y="2571744"/>
            <a:ext cx="2857214" cy="3214710"/>
            <a:chOff x="5929322" y="2571744"/>
            <a:chExt cx="2857214" cy="3214710"/>
          </a:xfrm>
        </p:grpSpPr>
        <p:cxnSp>
          <p:nvCxnSpPr>
            <p:cNvPr id="13" name="Straight Connector 12"/>
            <p:cNvCxnSpPr/>
            <p:nvPr/>
          </p:nvCxnSpPr>
          <p:spPr>
            <a:xfrm rot="16200000" flipH="1">
              <a:off x="5072066" y="3429000"/>
              <a:ext cx="3214710" cy="1500198"/>
            </a:xfrm>
            <a:prstGeom prst="line">
              <a:avLst/>
            </a:prstGeom>
            <a:ln w="190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6715140" y="3500438"/>
              <a:ext cx="1643074" cy="785818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8358214" y="3286124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lt-LT" b="1" dirty="0" smtClean="0">
                  <a:solidFill>
                    <a:schemeClr val="accent2"/>
                  </a:solidFill>
                </a:rPr>
                <a:t>w’</a:t>
              </a:r>
              <a:endParaRPr lang="en-US" baseline="30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1" name="Group 84"/>
          <p:cNvGrpSpPr/>
          <p:nvPr/>
        </p:nvGrpSpPr>
        <p:grpSpPr>
          <a:xfrm>
            <a:off x="5357818" y="2357430"/>
            <a:ext cx="3000396" cy="2786082"/>
            <a:chOff x="5357818" y="2357430"/>
            <a:chExt cx="3000396" cy="278608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357818" y="3571876"/>
              <a:ext cx="3000396" cy="1571636"/>
            </a:xfrm>
            <a:prstGeom prst="line">
              <a:avLst/>
            </a:prstGeom>
            <a:ln w="1905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 flipH="1" flipV="1">
              <a:off x="6357950" y="3071810"/>
              <a:ext cx="1571636" cy="857256"/>
            </a:xfrm>
            <a:prstGeom prst="straightConnector1">
              <a:avLst/>
            </a:prstGeom>
            <a:ln w="1905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7572396" y="2357430"/>
              <a:ext cx="4796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lt-LT" b="1" dirty="0" smtClean="0">
                  <a:solidFill>
                    <a:schemeClr val="accent3"/>
                  </a:solidFill>
                </a:rPr>
                <a:t>w”</a:t>
              </a:r>
              <a:endParaRPr lang="en-US" baseline="30000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88" name="Content Placeholder 2"/>
          <p:cNvSpPr txBox="1">
            <a:spLocks/>
          </p:cNvSpPr>
          <p:nvPr/>
        </p:nvSpPr>
        <p:spPr>
          <a:xfrm>
            <a:off x="6572264" y="6286520"/>
            <a:ext cx="2143140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pagal </a:t>
            </a:r>
            <a:r>
              <a:rPr kumimoji="0" lang="lt-L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Hertz et al. (1991)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/>
          </a:bodyPr>
          <a:lstStyle/>
          <a:p>
            <a:pPr algn="r"/>
            <a:r>
              <a:rPr lang="lt-LT" b="1" dirty="0" smtClean="0"/>
              <a:t>perceptrono mokymosi taisyklė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3614734" cy="2828932"/>
          </a:xfrm>
        </p:spPr>
        <p:txBody>
          <a:bodyPr/>
          <a:lstStyle/>
          <a:p>
            <a:pPr>
              <a:buNone/>
            </a:pPr>
            <a:r>
              <a:rPr lang="lt-LT" i="1" dirty="0" smtClean="0"/>
              <a:t>∆</a:t>
            </a:r>
            <a:r>
              <a:rPr lang="lt-LT" b="1" dirty="0" smtClean="0"/>
              <a:t>w</a:t>
            </a:r>
            <a:r>
              <a:rPr lang="lt-LT" i="1" dirty="0" smtClean="0"/>
              <a:t> = </a:t>
            </a:r>
            <a:r>
              <a:rPr lang="el-GR" i="1" dirty="0" smtClean="0"/>
              <a:t>η</a:t>
            </a:r>
            <a:r>
              <a:rPr lang="lt-LT" i="1" dirty="0" smtClean="0"/>
              <a:t> (o</a:t>
            </a:r>
            <a:r>
              <a:rPr lang="el-GR" i="1" baseline="30000" dirty="0" smtClean="0"/>
              <a:t>μ</a:t>
            </a:r>
            <a:r>
              <a:rPr lang="lt-LT" i="1" dirty="0" smtClean="0"/>
              <a:t> – y</a:t>
            </a:r>
            <a:r>
              <a:rPr lang="el-GR" i="1" baseline="30000" dirty="0" smtClean="0"/>
              <a:t>μ</a:t>
            </a:r>
            <a:r>
              <a:rPr lang="lt-LT" i="1" dirty="0" smtClean="0"/>
              <a:t>) </a:t>
            </a:r>
            <a:r>
              <a:rPr lang="lt-LT" b="1" dirty="0" smtClean="0"/>
              <a:t>x</a:t>
            </a:r>
            <a:r>
              <a:rPr lang="el-GR" i="1" baseline="30000" dirty="0" smtClean="0"/>
              <a:t>μ</a:t>
            </a:r>
            <a:endParaRPr lang="lt-LT" i="1" baseline="-25000" dirty="0" smtClean="0"/>
          </a:p>
          <a:p>
            <a:pPr>
              <a:buNone/>
            </a:pPr>
            <a:endParaRPr lang="lt-LT" baseline="-25000" dirty="0" smtClean="0"/>
          </a:p>
          <a:p>
            <a:pPr>
              <a:buNone/>
            </a:pPr>
            <a:r>
              <a:rPr lang="lt-LT" dirty="0" smtClean="0"/>
              <a:t>arba, kai </a:t>
            </a:r>
            <a:r>
              <a:rPr lang="el-GR" i="1" dirty="0" smtClean="0"/>
              <a:t>η</a:t>
            </a:r>
            <a:r>
              <a:rPr lang="lt-LT" i="1" dirty="0" smtClean="0"/>
              <a:t> = 1</a:t>
            </a:r>
            <a:r>
              <a:rPr lang="lt-LT" dirty="0" smtClean="0"/>
              <a:t>,</a:t>
            </a:r>
          </a:p>
          <a:p>
            <a:pPr>
              <a:buNone/>
            </a:pPr>
            <a:endParaRPr lang="lt-LT" i="1" dirty="0" smtClean="0"/>
          </a:p>
          <a:p>
            <a:pPr>
              <a:buNone/>
            </a:pPr>
            <a:r>
              <a:rPr lang="lt-LT" i="1" dirty="0" smtClean="0"/>
              <a:t>∆</a:t>
            </a:r>
            <a:r>
              <a:rPr lang="lt-LT" b="1" dirty="0" smtClean="0"/>
              <a:t>w</a:t>
            </a:r>
            <a:r>
              <a:rPr lang="lt-LT" i="1" dirty="0" smtClean="0"/>
              <a:t> =</a:t>
            </a:r>
            <a:endParaRPr lang="lt-LT" baseline="-25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571604" y="3214686"/>
            <a:ext cx="10001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sz="3200" i="1" dirty="0" smtClean="0"/>
              <a:t>  </a:t>
            </a:r>
            <a:r>
              <a:rPr lang="lt-LT" sz="3200" b="1" dirty="0" smtClean="0"/>
              <a:t>x</a:t>
            </a:r>
            <a:r>
              <a:rPr lang="el-GR" sz="3200" i="1" baseline="30000" dirty="0" smtClean="0"/>
              <a:t>μ</a:t>
            </a:r>
            <a:endParaRPr lang="lt-LT" sz="3200" dirty="0" smtClean="0"/>
          </a:p>
          <a:p>
            <a:r>
              <a:rPr lang="lt-LT" sz="3200" i="1" dirty="0" smtClean="0"/>
              <a:t>–</a:t>
            </a:r>
            <a:r>
              <a:rPr lang="lt-LT" sz="3200" b="1" dirty="0" smtClean="0"/>
              <a:t>x</a:t>
            </a:r>
            <a:r>
              <a:rPr lang="el-GR" sz="3200" i="1" baseline="30000" dirty="0" smtClean="0"/>
              <a:t>μ</a:t>
            </a:r>
            <a:endParaRPr lang="lt-LT" sz="3200" dirty="0" smtClean="0"/>
          </a:p>
          <a:p>
            <a:r>
              <a:rPr lang="lt-LT" sz="3200" dirty="0" smtClean="0"/>
              <a:t>  0</a:t>
            </a:r>
            <a:endParaRPr lang="en-US" sz="3200" dirty="0"/>
          </a:p>
        </p:txBody>
      </p:sp>
      <p:sp>
        <p:nvSpPr>
          <p:cNvPr id="46" name="Oval 45"/>
          <p:cNvSpPr/>
          <p:nvPr/>
        </p:nvSpPr>
        <p:spPr>
          <a:xfrm>
            <a:off x="7715272" y="4000504"/>
            <a:ext cx="142876" cy="1428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143768" y="3714752"/>
            <a:ext cx="142876" cy="1428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858016" y="2786058"/>
            <a:ext cx="142876" cy="1428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143504" y="3571876"/>
            <a:ext cx="142876" cy="1428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786446" y="3357562"/>
            <a:ext cx="142876" cy="1428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572396" y="4429132"/>
            <a:ext cx="142876" cy="1428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786578" y="4786322"/>
            <a:ext cx="142876" cy="1428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357818" y="4786322"/>
            <a:ext cx="142876" cy="1428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715272" y="5357826"/>
            <a:ext cx="142876" cy="1428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929322" y="5143512"/>
            <a:ext cx="142876" cy="1428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1"/>
          <p:cNvGrpSpPr/>
          <p:nvPr/>
        </p:nvGrpSpPr>
        <p:grpSpPr>
          <a:xfrm>
            <a:off x="6715140" y="2928934"/>
            <a:ext cx="1969502" cy="1928826"/>
            <a:chOff x="6715140" y="2928934"/>
            <a:chExt cx="1969502" cy="1928826"/>
          </a:xfrm>
        </p:grpSpPr>
        <p:cxnSp>
          <p:nvCxnSpPr>
            <p:cNvPr id="30" name="Straight Arrow Connector 29"/>
            <p:cNvCxnSpPr/>
            <p:nvPr/>
          </p:nvCxnSpPr>
          <p:spPr>
            <a:xfrm rot="5400000" flipH="1" flipV="1">
              <a:off x="7572396" y="4071942"/>
              <a:ext cx="1357322" cy="2143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5400000" flipH="1" flipV="1">
              <a:off x="6143636" y="3500438"/>
              <a:ext cx="1357322" cy="2143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8286776" y="3857628"/>
              <a:ext cx="3978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lt-LT" b="1" dirty="0" smtClean="0"/>
                <a:t>x</a:t>
              </a:r>
              <a:r>
                <a:rPr lang="lt-LT" baseline="30000" dirty="0" smtClean="0"/>
                <a:t>1</a:t>
              </a:r>
              <a:endParaRPr lang="en-US" baseline="30000" dirty="0"/>
            </a:p>
          </p:txBody>
        </p:sp>
      </p:grpSp>
      <p:sp>
        <p:nvSpPr>
          <p:cNvPr id="70" name="Rectangle 69"/>
          <p:cNvSpPr/>
          <p:nvPr/>
        </p:nvSpPr>
        <p:spPr>
          <a:xfrm>
            <a:off x="6929454" y="2643182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t-LT" b="1" dirty="0" smtClean="0"/>
              <a:t>x</a:t>
            </a:r>
            <a:r>
              <a:rPr lang="lt-LT" baseline="30000" dirty="0" smtClean="0"/>
              <a:t>1</a:t>
            </a:r>
            <a:endParaRPr lang="en-US" baseline="30000" dirty="0"/>
          </a:p>
        </p:txBody>
      </p:sp>
      <p:grpSp>
        <p:nvGrpSpPr>
          <p:cNvPr id="4" name="Group 83"/>
          <p:cNvGrpSpPr/>
          <p:nvPr/>
        </p:nvGrpSpPr>
        <p:grpSpPr>
          <a:xfrm>
            <a:off x="5929322" y="2714620"/>
            <a:ext cx="2428892" cy="1571636"/>
            <a:chOff x="5929322" y="2714620"/>
            <a:chExt cx="2428892" cy="1571636"/>
          </a:xfrm>
        </p:grpSpPr>
        <p:cxnSp>
          <p:nvCxnSpPr>
            <p:cNvPr id="32" name="Straight Arrow Connector 31"/>
            <p:cNvCxnSpPr/>
            <p:nvPr/>
          </p:nvCxnSpPr>
          <p:spPr>
            <a:xfrm rot="16200000" flipV="1">
              <a:off x="7572396" y="2714620"/>
              <a:ext cx="785818" cy="7858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16200000" flipV="1">
              <a:off x="5929322" y="3500438"/>
              <a:ext cx="785818" cy="7858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7929586" y="2786058"/>
              <a:ext cx="3978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lt-LT" b="1" dirty="0" smtClean="0"/>
                <a:t>x</a:t>
              </a:r>
              <a:r>
                <a:rPr lang="lt-LT" baseline="30000" dirty="0" smtClean="0"/>
                <a:t>2</a:t>
              </a:r>
              <a:endParaRPr lang="en-US" baseline="30000" dirty="0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5429256" y="3071810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t-LT" b="1" dirty="0" smtClean="0"/>
              <a:t>x</a:t>
            </a:r>
            <a:r>
              <a:rPr lang="lt-LT" baseline="30000" dirty="0" smtClean="0"/>
              <a:t>2</a:t>
            </a:r>
            <a:endParaRPr lang="en-US" baseline="30000" dirty="0"/>
          </a:p>
        </p:txBody>
      </p:sp>
      <p:grpSp>
        <p:nvGrpSpPr>
          <p:cNvPr id="5" name="Group 85"/>
          <p:cNvGrpSpPr/>
          <p:nvPr/>
        </p:nvGrpSpPr>
        <p:grpSpPr>
          <a:xfrm>
            <a:off x="6715140" y="2214554"/>
            <a:ext cx="857256" cy="2286016"/>
            <a:chOff x="6715140" y="2214554"/>
            <a:chExt cx="857256" cy="2286016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6715140" y="4286256"/>
              <a:ext cx="857256" cy="2143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rot="10800000">
              <a:off x="6715140" y="2500306"/>
              <a:ext cx="857256" cy="2143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6929454" y="2214554"/>
              <a:ext cx="5261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lt-LT" i="1" dirty="0" smtClean="0"/>
                <a:t>–</a:t>
              </a:r>
              <a:r>
                <a:rPr lang="lt-LT" b="1" dirty="0" smtClean="0"/>
                <a:t>x</a:t>
              </a:r>
              <a:r>
                <a:rPr lang="lt-LT" baseline="30000" dirty="0" smtClean="0"/>
                <a:t>3</a:t>
              </a:r>
              <a:endParaRPr lang="en-US" baseline="30000" dirty="0"/>
            </a:p>
          </p:txBody>
        </p:sp>
      </p:grpSp>
      <p:sp>
        <p:nvSpPr>
          <p:cNvPr id="74" name="Rectangle 73"/>
          <p:cNvSpPr/>
          <p:nvPr/>
        </p:nvSpPr>
        <p:spPr>
          <a:xfrm>
            <a:off x="7715272" y="4286256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t-LT" b="1" dirty="0" smtClean="0"/>
              <a:t>x</a:t>
            </a:r>
            <a:r>
              <a:rPr lang="lt-LT" baseline="30000" dirty="0" smtClean="0"/>
              <a:t>3</a:t>
            </a:r>
            <a:endParaRPr lang="en-US" baseline="30000" dirty="0"/>
          </a:p>
        </p:txBody>
      </p:sp>
      <p:grpSp>
        <p:nvGrpSpPr>
          <p:cNvPr id="7" name="Group 80"/>
          <p:cNvGrpSpPr/>
          <p:nvPr/>
        </p:nvGrpSpPr>
        <p:grpSpPr>
          <a:xfrm>
            <a:off x="6072198" y="2500306"/>
            <a:ext cx="2507342" cy="3357586"/>
            <a:chOff x="6072198" y="2500306"/>
            <a:chExt cx="2507342" cy="3357586"/>
          </a:xfrm>
        </p:grpSpPr>
        <p:cxnSp>
          <p:nvCxnSpPr>
            <p:cNvPr id="10" name="Straight Connector 9"/>
            <p:cNvCxnSpPr/>
            <p:nvPr/>
          </p:nvCxnSpPr>
          <p:spPr>
            <a:xfrm rot="5400000">
              <a:off x="5072066" y="3500438"/>
              <a:ext cx="3357586" cy="1357322"/>
            </a:xfrm>
            <a:prstGeom prst="line">
              <a:avLst/>
            </a:prstGeom>
            <a:ln w="1905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715140" y="4286256"/>
              <a:ext cx="1428760" cy="571504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8215338" y="4643446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lt-LT" b="1" dirty="0" smtClean="0">
                  <a:solidFill>
                    <a:schemeClr val="accent4"/>
                  </a:solidFill>
                </a:rPr>
                <a:t>w</a:t>
              </a:r>
              <a:endParaRPr lang="en-US" baseline="300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9" name="Group 82"/>
          <p:cNvGrpSpPr/>
          <p:nvPr/>
        </p:nvGrpSpPr>
        <p:grpSpPr>
          <a:xfrm>
            <a:off x="5929322" y="2571744"/>
            <a:ext cx="2857214" cy="3214710"/>
            <a:chOff x="5929322" y="2571744"/>
            <a:chExt cx="2857214" cy="3214710"/>
          </a:xfrm>
        </p:grpSpPr>
        <p:cxnSp>
          <p:nvCxnSpPr>
            <p:cNvPr id="13" name="Straight Connector 12"/>
            <p:cNvCxnSpPr/>
            <p:nvPr/>
          </p:nvCxnSpPr>
          <p:spPr>
            <a:xfrm rot="16200000" flipH="1">
              <a:off x="5072066" y="3429000"/>
              <a:ext cx="3214710" cy="1500198"/>
            </a:xfrm>
            <a:prstGeom prst="line">
              <a:avLst/>
            </a:prstGeom>
            <a:ln w="190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6715140" y="3500438"/>
              <a:ext cx="1643074" cy="785818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8358214" y="3286124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lt-LT" b="1" dirty="0" smtClean="0">
                  <a:solidFill>
                    <a:schemeClr val="accent2"/>
                  </a:solidFill>
                </a:rPr>
                <a:t>w’</a:t>
              </a:r>
              <a:endParaRPr lang="en-US" baseline="30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1" name="Group 84"/>
          <p:cNvGrpSpPr/>
          <p:nvPr/>
        </p:nvGrpSpPr>
        <p:grpSpPr>
          <a:xfrm>
            <a:off x="5357818" y="2357430"/>
            <a:ext cx="3000396" cy="2786082"/>
            <a:chOff x="5357818" y="2357430"/>
            <a:chExt cx="3000396" cy="278608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357818" y="3571876"/>
              <a:ext cx="3000396" cy="1571636"/>
            </a:xfrm>
            <a:prstGeom prst="line">
              <a:avLst/>
            </a:prstGeom>
            <a:ln w="1905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 flipH="1" flipV="1">
              <a:off x="6357950" y="3071810"/>
              <a:ext cx="1571636" cy="857256"/>
            </a:xfrm>
            <a:prstGeom prst="straightConnector1">
              <a:avLst/>
            </a:prstGeom>
            <a:ln w="1905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7572396" y="2357430"/>
              <a:ext cx="4796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lt-LT" b="1" dirty="0" smtClean="0">
                  <a:solidFill>
                    <a:schemeClr val="accent3"/>
                  </a:solidFill>
                </a:rPr>
                <a:t>w”</a:t>
              </a:r>
              <a:endParaRPr lang="en-US" baseline="30000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88" name="Content Placeholder 2"/>
          <p:cNvSpPr txBox="1">
            <a:spLocks/>
          </p:cNvSpPr>
          <p:nvPr/>
        </p:nvSpPr>
        <p:spPr>
          <a:xfrm>
            <a:off x="6572264" y="6286520"/>
            <a:ext cx="2143140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pagal </a:t>
            </a:r>
            <a:r>
              <a:rPr kumimoji="0" lang="lt-L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Hertz et al. (1991)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/>
          </a:bodyPr>
          <a:lstStyle/>
          <a:p>
            <a:pPr algn="r"/>
            <a:r>
              <a:rPr lang="lt-LT" b="1" dirty="0" smtClean="0"/>
              <a:t>perceptrono mokymosi taisyklė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3614734" cy="2828932"/>
          </a:xfrm>
        </p:spPr>
        <p:txBody>
          <a:bodyPr/>
          <a:lstStyle/>
          <a:p>
            <a:pPr>
              <a:buNone/>
            </a:pPr>
            <a:r>
              <a:rPr lang="lt-LT" i="1" dirty="0" smtClean="0"/>
              <a:t>∆</a:t>
            </a:r>
            <a:r>
              <a:rPr lang="lt-LT" b="1" dirty="0" smtClean="0"/>
              <a:t>w</a:t>
            </a:r>
            <a:r>
              <a:rPr lang="lt-LT" i="1" dirty="0" smtClean="0"/>
              <a:t> = </a:t>
            </a:r>
            <a:r>
              <a:rPr lang="el-GR" i="1" dirty="0" smtClean="0"/>
              <a:t>η</a:t>
            </a:r>
            <a:r>
              <a:rPr lang="lt-LT" i="1" dirty="0" smtClean="0"/>
              <a:t> (o</a:t>
            </a:r>
            <a:r>
              <a:rPr lang="el-GR" i="1" baseline="30000" dirty="0" smtClean="0"/>
              <a:t>μ</a:t>
            </a:r>
            <a:r>
              <a:rPr lang="lt-LT" i="1" dirty="0" smtClean="0"/>
              <a:t> – y</a:t>
            </a:r>
            <a:r>
              <a:rPr lang="el-GR" i="1" baseline="30000" dirty="0" smtClean="0"/>
              <a:t>μ</a:t>
            </a:r>
            <a:r>
              <a:rPr lang="lt-LT" i="1" dirty="0" smtClean="0"/>
              <a:t>) </a:t>
            </a:r>
            <a:r>
              <a:rPr lang="lt-LT" b="1" dirty="0" smtClean="0"/>
              <a:t>x</a:t>
            </a:r>
            <a:r>
              <a:rPr lang="el-GR" i="1" baseline="30000" dirty="0" smtClean="0"/>
              <a:t>μ</a:t>
            </a:r>
            <a:endParaRPr lang="lt-LT" i="1" baseline="-25000" dirty="0" smtClean="0"/>
          </a:p>
          <a:p>
            <a:pPr>
              <a:buNone/>
            </a:pPr>
            <a:endParaRPr lang="lt-LT" baseline="-25000" dirty="0" smtClean="0"/>
          </a:p>
          <a:p>
            <a:pPr>
              <a:buNone/>
            </a:pPr>
            <a:r>
              <a:rPr lang="lt-LT" dirty="0" smtClean="0"/>
              <a:t>arba, kai </a:t>
            </a:r>
            <a:r>
              <a:rPr lang="el-GR" i="1" dirty="0" smtClean="0"/>
              <a:t>η</a:t>
            </a:r>
            <a:r>
              <a:rPr lang="lt-LT" i="1" dirty="0" smtClean="0"/>
              <a:t> = 1</a:t>
            </a:r>
            <a:r>
              <a:rPr lang="lt-LT" dirty="0" smtClean="0"/>
              <a:t>,</a:t>
            </a:r>
          </a:p>
          <a:p>
            <a:pPr>
              <a:buNone/>
            </a:pPr>
            <a:endParaRPr lang="lt-LT" i="1" dirty="0" smtClean="0"/>
          </a:p>
          <a:p>
            <a:pPr>
              <a:buNone/>
            </a:pPr>
            <a:r>
              <a:rPr lang="lt-LT" i="1" dirty="0" smtClean="0"/>
              <a:t>∆</a:t>
            </a:r>
            <a:r>
              <a:rPr lang="lt-LT" b="1" dirty="0" smtClean="0"/>
              <a:t>w</a:t>
            </a:r>
            <a:r>
              <a:rPr lang="lt-LT" i="1" dirty="0" smtClean="0"/>
              <a:t> =</a:t>
            </a:r>
            <a:endParaRPr lang="lt-LT" baseline="-25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571604" y="3214686"/>
            <a:ext cx="10001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sz="3200" i="1" dirty="0" smtClean="0"/>
              <a:t>  </a:t>
            </a:r>
            <a:r>
              <a:rPr lang="lt-LT" sz="3200" b="1" dirty="0" smtClean="0"/>
              <a:t>x</a:t>
            </a:r>
            <a:r>
              <a:rPr lang="el-GR" sz="3200" i="1" baseline="30000" dirty="0" smtClean="0"/>
              <a:t>μ</a:t>
            </a:r>
            <a:endParaRPr lang="lt-LT" sz="3200" dirty="0" smtClean="0"/>
          </a:p>
          <a:p>
            <a:r>
              <a:rPr lang="lt-LT" sz="3200" i="1" dirty="0" smtClean="0"/>
              <a:t>–</a:t>
            </a:r>
            <a:r>
              <a:rPr lang="lt-LT" sz="3200" b="1" dirty="0" smtClean="0"/>
              <a:t>x</a:t>
            </a:r>
            <a:r>
              <a:rPr lang="el-GR" sz="3200" i="1" baseline="30000" dirty="0" smtClean="0"/>
              <a:t>μ</a:t>
            </a:r>
            <a:endParaRPr lang="lt-LT" sz="3200" dirty="0" smtClean="0"/>
          </a:p>
          <a:p>
            <a:r>
              <a:rPr lang="lt-LT" sz="3200" dirty="0" smtClean="0"/>
              <a:t>  0</a:t>
            </a:r>
            <a:endParaRPr lang="en-US" sz="3200" dirty="0"/>
          </a:p>
        </p:txBody>
      </p:sp>
      <p:sp>
        <p:nvSpPr>
          <p:cNvPr id="46" name="Oval 45"/>
          <p:cNvSpPr/>
          <p:nvPr/>
        </p:nvSpPr>
        <p:spPr>
          <a:xfrm>
            <a:off x="7715272" y="4000504"/>
            <a:ext cx="142876" cy="1428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143768" y="3714752"/>
            <a:ext cx="142876" cy="1428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858016" y="2786058"/>
            <a:ext cx="142876" cy="1428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143504" y="3571876"/>
            <a:ext cx="142876" cy="1428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786446" y="3357562"/>
            <a:ext cx="142876" cy="1428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572396" y="4429132"/>
            <a:ext cx="142876" cy="1428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786578" y="4786322"/>
            <a:ext cx="142876" cy="1428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357818" y="4786322"/>
            <a:ext cx="142876" cy="1428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715272" y="5357826"/>
            <a:ext cx="142876" cy="1428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929322" y="5143512"/>
            <a:ext cx="142876" cy="1428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1"/>
          <p:cNvGrpSpPr/>
          <p:nvPr/>
        </p:nvGrpSpPr>
        <p:grpSpPr>
          <a:xfrm>
            <a:off x="6715140" y="2928934"/>
            <a:ext cx="1969502" cy="1928826"/>
            <a:chOff x="6715140" y="2928934"/>
            <a:chExt cx="1969502" cy="1928826"/>
          </a:xfrm>
        </p:grpSpPr>
        <p:cxnSp>
          <p:nvCxnSpPr>
            <p:cNvPr id="30" name="Straight Arrow Connector 29"/>
            <p:cNvCxnSpPr/>
            <p:nvPr/>
          </p:nvCxnSpPr>
          <p:spPr>
            <a:xfrm rot="5400000" flipH="1" flipV="1">
              <a:off x="7572396" y="4071942"/>
              <a:ext cx="1357322" cy="2143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5400000" flipH="1" flipV="1">
              <a:off x="6143636" y="3500438"/>
              <a:ext cx="1357322" cy="2143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8286776" y="3857628"/>
              <a:ext cx="3978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lt-LT" b="1" dirty="0" smtClean="0"/>
                <a:t>x</a:t>
              </a:r>
              <a:r>
                <a:rPr lang="lt-LT" baseline="30000" dirty="0" smtClean="0"/>
                <a:t>1</a:t>
              </a:r>
              <a:endParaRPr lang="en-US" baseline="30000" dirty="0"/>
            </a:p>
          </p:txBody>
        </p:sp>
      </p:grpSp>
      <p:sp>
        <p:nvSpPr>
          <p:cNvPr id="70" name="Rectangle 69"/>
          <p:cNvSpPr/>
          <p:nvPr/>
        </p:nvSpPr>
        <p:spPr>
          <a:xfrm>
            <a:off x="6929454" y="2643182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t-LT" b="1" dirty="0" smtClean="0"/>
              <a:t>x</a:t>
            </a:r>
            <a:r>
              <a:rPr lang="lt-LT" baseline="30000" dirty="0" smtClean="0"/>
              <a:t>1</a:t>
            </a:r>
            <a:endParaRPr lang="en-US" baseline="30000" dirty="0"/>
          </a:p>
        </p:txBody>
      </p:sp>
      <p:grpSp>
        <p:nvGrpSpPr>
          <p:cNvPr id="4" name="Group 83"/>
          <p:cNvGrpSpPr/>
          <p:nvPr/>
        </p:nvGrpSpPr>
        <p:grpSpPr>
          <a:xfrm>
            <a:off x="5929322" y="2714620"/>
            <a:ext cx="2428892" cy="1571636"/>
            <a:chOff x="5929322" y="2714620"/>
            <a:chExt cx="2428892" cy="1571636"/>
          </a:xfrm>
        </p:grpSpPr>
        <p:cxnSp>
          <p:nvCxnSpPr>
            <p:cNvPr id="32" name="Straight Arrow Connector 31"/>
            <p:cNvCxnSpPr/>
            <p:nvPr/>
          </p:nvCxnSpPr>
          <p:spPr>
            <a:xfrm rot="16200000" flipV="1">
              <a:off x="7572396" y="2714620"/>
              <a:ext cx="785818" cy="7858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16200000" flipV="1">
              <a:off x="5929322" y="3500438"/>
              <a:ext cx="785818" cy="7858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7929586" y="2786058"/>
              <a:ext cx="3978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lt-LT" b="1" dirty="0" smtClean="0"/>
                <a:t>x</a:t>
              </a:r>
              <a:r>
                <a:rPr lang="lt-LT" baseline="30000" dirty="0" smtClean="0"/>
                <a:t>2</a:t>
              </a:r>
              <a:endParaRPr lang="en-US" baseline="30000" dirty="0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5429256" y="3071810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t-LT" b="1" dirty="0" smtClean="0"/>
              <a:t>x</a:t>
            </a:r>
            <a:r>
              <a:rPr lang="lt-LT" baseline="30000" dirty="0" smtClean="0"/>
              <a:t>2</a:t>
            </a:r>
            <a:endParaRPr lang="en-US" baseline="30000" dirty="0"/>
          </a:p>
        </p:txBody>
      </p:sp>
      <p:grpSp>
        <p:nvGrpSpPr>
          <p:cNvPr id="5" name="Group 85"/>
          <p:cNvGrpSpPr/>
          <p:nvPr/>
        </p:nvGrpSpPr>
        <p:grpSpPr>
          <a:xfrm>
            <a:off x="6715140" y="2214554"/>
            <a:ext cx="857256" cy="2286016"/>
            <a:chOff x="6715140" y="2214554"/>
            <a:chExt cx="857256" cy="2286016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6715140" y="4286256"/>
              <a:ext cx="857256" cy="2143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rot="10800000">
              <a:off x="6715140" y="2500306"/>
              <a:ext cx="857256" cy="2143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6929454" y="2214554"/>
              <a:ext cx="5261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lt-LT" i="1" dirty="0" smtClean="0"/>
                <a:t>–</a:t>
              </a:r>
              <a:r>
                <a:rPr lang="lt-LT" b="1" dirty="0" smtClean="0"/>
                <a:t>x</a:t>
              </a:r>
              <a:r>
                <a:rPr lang="lt-LT" baseline="30000" dirty="0" smtClean="0"/>
                <a:t>3</a:t>
              </a:r>
              <a:endParaRPr lang="en-US" baseline="30000" dirty="0"/>
            </a:p>
          </p:txBody>
        </p:sp>
      </p:grpSp>
      <p:sp>
        <p:nvSpPr>
          <p:cNvPr id="74" name="Rectangle 73"/>
          <p:cNvSpPr/>
          <p:nvPr/>
        </p:nvSpPr>
        <p:spPr>
          <a:xfrm>
            <a:off x="7715272" y="4286256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t-LT" b="1" dirty="0" smtClean="0"/>
              <a:t>x</a:t>
            </a:r>
            <a:r>
              <a:rPr lang="lt-LT" baseline="30000" dirty="0" smtClean="0"/>
              <a:t>3</a:t>
            </a:r>
            <a:endParaRPr lang="en-US" baseline="30000" dirty="0"/>
          </a:p>
        </p:txBody>
      </p:sp>
      <p:grpSp>
        <p:nvGrpSpPr>
          <p:cNvPr id="7" name="Group 80"/>
          <p:cNvGrpSpPr/>
          <p:nvPr/>
        </p:nvGrpSpPr>
        <p:grpSpPr>
          <a:xfrm>
            <a:off x="6072198" y="2500306"/>
            <a:ext cx="2507342" cy="3357586"/>
            <a:chOff x="6072198" y="2500306"/>
            <a:chExt cx="2507342" cy="3357586"/>
          </a:xfrm>
        </p:grpSpPr>
        <p:cxnSp>
          <p:nvCxnSpPr>
            <p:cNvPr id="10" name="Straight Connector 9"/>
            <p:cNvCxnSpPr/>
            <p:nvPr/>
          </p:nvCxnSpPr>
          <p:spPr>
            <a:xfrm rot="5400000">
              <a:off x="5072066" y="3500438"/>
              <a:ext cx="3357586" cy="1357322"/>
            </a:xfrm>
            <a:prstGeom prst="line">
              <a:avLst/>
            </a:prstGeom>
            <a:ln w="1905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715140" y="4286256"/>
              <a:ext cx="1428760" cy="571504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8215338" y="4643446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lt-LT" b="1" dirty="0" smtClean="0">
                  <a:solidFill>
                    <a:schemeClr val="accent4"/>
                  </a:solidFill>
                </a:rPr>
                <a:t>w</a:t>
              </a:r>
              <a:endParaRPr lang="en-US" baseline="300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9" name="Group 82"/>
          <p:cNvGrpSpPr/>
          <p:nvPr/>
        </p:nvGrpSpPr>
        <p:grpSpPr>
          <a:xfrm>
            <a:off x="5929322" y="2571744"/>
            <a:ext cx="2857214" cy="3214710"/>
            <a:chOff x="5929322" y="2571744"/>
            <a:chExt cx="2857214" cy="3214710"/>
          </a:xfrm>
        </p:grpSpPr>
        <p:cxnSp>
          <p:nvCxnSpPr>
            <p:cNvPr id="13" name="Straight Connector 12"/>
            <p:cNvCxnSpPr/>
            <p:nvPr/>
          </p:nvCxnSpPr>
          <p:spPr>
            <a:xfrm rot="16200000" flipH="1">
              <a:off x="5072066" y="3429000"/>
              <a:ext cx="3214710" cy="1500198"/>
            </a:xfrm>
            <a:prstGeom prst="line">
              <a:avLst/>
            </a:prstGeom>
            <a:ln w="190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6715140" y="3500438"/>
              <a:ext cx="1643074" cy="785818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8358214" y="3286124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lt-LT" b="1" dirty="0" smtClean="0">
                  <a:solidFill>
                    <a:schemeClr val="accent2"/>
                  </a:solidFill>
                </a:rPr>
                <a:t>w’</a:t>
              </a:r>
              <a:endParaRPr lang="en-US" baseline="30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1" name="Group 84"/>
          <p:cNvGrpSpPr/>
          <p:nvPr/>
        </p:nvGrpSpPr>
        <p:grpSpPr>
          <a:xfrm>
            <a:off x="5357818" y="2357430"/>
            <a:ext cx="3000396" cy="2786082"/>
            <a:chOff x="5357818" y="2357430"/>
            <a:chExt cx="3000396" cy="278608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357818" y="3571876"/>
              <a:ext cx="3000396" cy="1571636"/>
            </a:xfrm>
            <a:prstGeom prst="line">
              <a:avLst/>
            </a:prstGeom>
            <a:ln w="1905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 flipH="1" flipV="1">
              <a:off x="6357950" y="3071810"/>
              <a:ext cx="1571636" cy="857256"/>
            </a:xfrm>
            <a:prstGeom prst="straightConnector1">
              <a:avLst/>
            </a:prstGeom>
            <a:ln w="1905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7572396" y="2357430"/>
              <a:ext cx="4796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lt-LT" b="1" dirty="0" smtClean="0">
                  <a:solidFill>
                    <a:schemeClr val="accent3"/>
                  </a:solidFill>
                </a:rPr>
                <a:t>w”</a:t>
              </a:r>
              <a:endParaRPr lang="en-US" baseline="30000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2" name="Group 86"/>
          <p:cNvGrpSpPr/>
          <p:nvPr/>
        </p:nvGrpSpPr>
        <p:grpSpPr>
          <a:xfrm>
            <a:off x="5072066" y="2071678"/>
            <a:ext cx="3643338" cy="2215372"/>
            <a:chOff x="5072066" y="2071678"/>
            <a:chExt cx="3643338" cy="221537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072066" y="4286256"/>
              <a:ext cx="3643338" cy="0"/>
            </a:xfrm>
            <a:prstGeom prst="line">
              <a:avLst/>
            </a:prstGeom>
            <a:ln w="1905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5400000" flipH="1" flipV="1">
              <a:off x="5821371" y="3393281"/>
              <a:ext cx="1786744" cy="794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6500826" y="2071678"/>
              <a:ext cx="5437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lt-LT" b="1" dirty="0" smtClean="0">
                  <a:solidFill>
                    <a:schemeClr val="accent1"/>
                  </a:solidFill>
                </a:rPr>
                <a:t>w’”</a:t>
              </a:r>
              <a:endParaRPr lang="en-US" baseline="30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8" name="Content Placeholder 2"/>
          <p:cNvSpPr txBox="1">
            <a:spLocks/>
          </p:cNvSpPr>
          <p:nvPr/>
        </p:nvSpPr>
        <p:spPr>
          <a:xfrm>
            <a:off x="6572264" y="6286520"/>
            <a:ext cx="2143140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pagal </a:t>
            </a:r>
            <a:r>
              <a:rPr kumimoji="0" lang="lt-L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Hertz et al. (1991)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neuroniniai tinklai</a:t>
            </a:r>
            <a:endParaRPr lang="en-US" b="1" dirty="0"/>
          </a:p>
        </p:txBody>
      </p:sp>
      <p:pic>
        <p:nvPicPr>
          <p:cNvPr id="2050" name="Picture 2" descr="http://upload.wikimedia.org/wikipedia/commons/thumb/9/99/Neural_network_example.svg/500px-Neural_network_example.sv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71538" y="2000240"/>
            <a:ext cx="2643206" cy="3526036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643042" y="5429264"/>
            <a:ext cx="2143140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wikimedia commons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57686" y="1714488"/>
            <a:ext cx="3857652" cy="314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dviejų</a:t>
            </a:r>
            <a:r>
              <a:rPr kumimoji="0" lang="lt-LT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sluoksnių pakanka bet kokios tolygios funkcijos aproksimacijai</a:t>
            </a:r>
            <a:endParaRPr kumimoji="0" lang="lt-LT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29256" y="1071546"/>
            <a:ext cx="3143272" cy="285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lt-LT" sz="1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daugiasluoksnis perceptronas</a:t>
            </a:r>
            <a:r>
              <a:rPr kumimoji="0" lang="lt-LT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1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lt-LT" b="1" dirty="0" smtClean="0">
                <a:solidFill>
                  <a:schemeClr val="accent2"/>
                </a:solidFill>
              </a:rPr>
              <a:t>užduotis:</a:t>
            </a:r>
            <a:r>
              <a:rPr lang="lt-LT" b="1" dirty="0" smtClean="0"/>
              <a:t> sprendimų rėžiai</a:t>
            </a:r>
            <a:endParaRPr lang="en-US" b="1" dirty="0"/>
          </a:p>
        </p:txBody>
      </p:sp>
      <p:pic>
        <p:nvPicPr>
          <p:cNvPr id="2050" name="Picture 2" descr="http://upload.wikimedia.org/wikipedia/commons/thumb/9/99/Neural_network_example.svg/500px-Neural_network_example.sv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71538" y="2000240"/>
            <a:ext cx="2643206" cy="3526036"/>
          </a:xfrm>
          <a:prstGeom prst="rect">
            <a:avLst/>
          </a:prstGeom>
          <a:noFill/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4357686" y="1714488"/>
            <a:ext cx="3857652" cy="314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perceptrono</a:t>
            </a:r>
            <a:r>
              <a:rPr kumimoji="0" lang="lt-LT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sprendimų rėžis yra tiesė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lt-LT" sz="3200" baseline="0" dirty="0" smtClean="0"/>
              <a:t>o dvisluoksnio</a:t>
            </a:r>
            <a:r>
              <a:rPr lang="lt-LT" sz="3200" dirty="0" smtClean="0"/>
              <a:t> neuroninio tinklo?</a:t>
            </a:r>
            <a:endParaRPr kumimoji="0" lang="lt-LT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lt-LT" b="1" dirty="0" smtClean="0">
                <a:solidFill>
                  <a:schemeClr val="accent2"/>
                </a:solidFill>
              </a:rPr>
              <a:t>sprendimas:</a:t>
            </a:r>
            <a:r>
              <a:rPr lang="lt-LT" b="1" dirty="0" smtClean="0"/>
              <a:t> sprendimų rėžiai</a:t>
            </a:r>
            <a:endParaRPr lang="en-US" b="1" dirty="0"/>
          </a:p>
        </p:txBody>
      </p:sp>
      <p:pic>
        <p:nvPicPr>
          <p:cNvPr id="2050" name="Picture 2" descr="http://upload.wikimedia.org/wikipedia/commons/thumb/9/99/Neural_network_example.svg/500px-Neural_network_example.sv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71538" y="2000240"/>
            <a:ext cx="2643206" cy="3526036"/>
          </a:xfrm>
          <a:prstGeom prst="rect">
            <a:avLst/>
          </a:prstGeom>
          <a:noFill/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4071934" y="1571612"/>
            <a:ext cx="4643470" cy="3214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vienas perceptronas – viena tiesė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lt-LT" sz="3200" dirty="0" smtClean="0"/>
              <a:t>n perceptronų – n tiesių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lt-LT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tiesių – iškilasis daugiakampis</a:t>
            </a:r>
            <a:endParaRPr kumimoji="0" lang="lt-LT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lt-LT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923278" y="2778711"/>
            <a:ext cx="1831850" cy="2396971"/>
          </a:xfrm>
          <a:custGeom>
            <a:avLst/>
            <a:gdLst>
              <a:gd name="connsiteX0" fmla="*/ 266330 w 1831850"/>
              <a:gd name="connsiteY0" fmla="*/ 2379215 h 2396971"/>
              <a:gd name="connsiteX1" fmla="*/ 319596 w 1831850"/>
              <a:gd name="connsiteY1" fmla="*/ 2388093 h 2396971"/>
              <a:gd name="connsiteX2" fmla="*/ 355106 w 1831850"/>
              <a:gd name="connsiteY2" fmla="*/ 2396971 h 2396971"/>
              <a:gd name="connsiteX3" fmla="*/ 630314 w 1831850"/>
              <a:gd name="connsiteY3" fmla="*/ 2388093 h 2396971"/>
              <a:gd name="connsiteX4" fmla="*/ 665825 w 1831850"/>
              <a:gd name="connsiteY4" fmla="*/ 2379215 h 2396971"/>
              <a:gd name="connsiteX5" fmla="*/ 745724 w 1831850"/>
              <a:gd name="connsiteY5" fmla="*/ 2361460 h 2396971"/>
              <a:gd name="connsiteX6" fmla="*/ 772357 w 1831850"/>
              <a:gd name="connsiteY6" fmla="*/ 2343705 h 2396971"/>
              <a:gd name="connsiteX7" fmla="*/ 807868 w 1831850"/>
              <a:gd name="connsiteY7" fmla="*/ 2308194 h 2396971"/>
              <a:gd name="connsiteX8" fmla="*/ 834501 w 1831850"/>
              <a:gd name="connsiteY8" fmla="*/ 2290439 h 2396971"/>
              <a:gd name="connsiteX9" fmla="*/ 861134 w 1831850"/>
              <a:gd name="connsiteY9" fmla="*/ 2237172 h 2396971"/>
              <a:gd name="connsiteX10" fmla="*/ 878889 w 1831850"/>
              <a:gd name="connsiteY10" fmla="*/ 2183906 h 2396971"/>
              <a:gd name="connsiteX11" fmla="*/ 896644 w 1831850"/>
              <a:gd name="connsiteY11" fmla="*/ 2121763 h 2396971"/>
              <a:gd name="connsiteX12" fmla="*/ 905522 w 1831850"/>
              <a:gd name="connsiteY12" fmla="*/ 2095130 h 2396971"/>
              <a:gd name="connsiteX13" fmla="*/ 914400 w 1831850"/>
              <a:gd name="connsiteY13" fmla="*/ 2041864 h 2396971"/>
              <a:gd name="connsiteX14" fmla="*/ 923277 w 1831850"/>
              <a:gd name="connsiteY14" fmla="*/ 2015231 h 2396971"/>
              <a:gd name="connsiteX15" fmla="*/ 958788 w 1831850"/>
              <a:gd name="connsiteY15" fmla="*/ 1819922 h 2396971"/>
              <a:gd name="connsiteX16" fmla="*/ 967666 w 1831850"/>
              <a:gd name="connsiteY16" fmla="*/ 1757778 h 2396971"/>
              <a:gd name="connsiteX17" fmla="*/ 985421 w 1831850"/>
              <a:gd name="connsiteY17" fmla="*/ 1642369 h 2396971"/>
              <a:gd name="connsiteX18" fmla="*/ 1003176 w 1831850"/>
              <a:gd name="connsiteY18" fmla="*/ 1615736 h 2396971"/>
              <a:gd name="connsiteX19" fmla="*/ 1012054 w 1831850"/>
              <a:gd name="connsiteY19" fmla="*/ 1553592 h 2396971"/>
              <a:gd name="connsiteX20" fmla="*/ 1029809 w 1831850"/>
              <a:gd name="connsiteY20" fmla="*/ 1464815 h 2396971"/>
              <a:gd name="connsiteX21" fmla="*/ 1047565 w 1831850"/>
              <a:gd name="connsiteY21" fmla="*/ 1358283 h 2396971"/>
              <a:gd name="connsiteX22" fmla="*/ 1056442 w 1831850"/>
              <a:gd name="connsiteY22" fmla="*/ 1242873 h 2396971"/>
              <a:gd name="connsiteX23" fmla="*/ 1065320 w 1831850"/>
              <a:gd name="connsiteY23" fmla="*/ 1216240 h 2396971"/>
              <a:gd name="connsiteX24" fmla="*/ 1074198 w 1831850"/>
              <a:gd name="connsiteY24" fmla="*/ 1171852 h 2396971"/>
              <a:gd name="connsiteX25" fmla="*/ 1100831 w 1831850"/>
              <a:gd name="connsiteY25" fmla="*/ 1109708 h 2396971"/>
              <a:gd name="connsiteX26" fmla="*/ 1118586 w 1831850"/>
              <a:gd name="connsiteY26" fmla="*/ 1038687 h 2396971"/>
              <a:gd name="connsiteX27" fmla="*/ 1136341 w 1831850"/>
              <a:gd name="connsiteY27" fmla="*/ 1012054 h 2396971"/>
              <a:gd name="connsiteX28" fmla="*/ 1198485 w 1831850"/>
              <a:gd name="connsiteY28" fmla="*/ 941033 h 2396971"/>
              <a:gd name="connsiteX29" fmla="*/ 1216240 w 1831850"/>
              <a:gd name="connsiteY29" fmla="*/ 887767 h 2396971"/>
              <a:gd name="connsiteX30" fmla="*/ 1233996 w 1831850"/>
              <a:gd name="connsiteY30" fmla="*/ 834501 h 2396971"/>
              <a:gd name="connsiteX31" fmla="*/ 1251751 w 1831850"/>
              <a:gd name="connsiteY31" fmla="*/ 763479 h 2396971"/>
              <a:gd name="connsiteX32" fmla="*/ 1305017 w 1831850"/>
              <a:gd name="connsiteY32" fmla="*/ 727969 h 2396971"/>
              <a:gd name="connsiteX33" fmla="*/ 1384916 w 1831850"/>
              <a:gd name="connsiteY33" fmla="*/ 692458 h 2396971"/>
              <a:gd name="connsiteX34" fmla="*/ 1429305 w 1831850"/>
              <a:gd name="connsiteY34" fmla="*/ 656947 h 2396971"/>
              <a:gd name="connsiteX35" fmla="*/ 1455938 w 1831850"/>
              <a:gd name="connsiteY35" fmla="*/ 648070 h 2396971"/>
              <a:gd name="connsiteX36" fmla="*/ 1473693 w 1831850"/>
              <a:gd name="connsiteY36" fmla="*/ 630314 h 2396971"/>
              <a:gd name="connsiteX37" fmla="*/ 1509204 w 1831850"/>
              <a:gd name="connsiteY37" fmla="*/ 621437 h 2396971"/>
              <a:gd name="connsiteX38" fmla="*/ 1597980 w 1831850"/>
              <a:gd name="connsiteY38" fmla="*/ 603681 h 2396971"/>
              <a:gd name="connsiteX39" fmla="*/ 1651246 w 1831850"/>
              <a:gd name="connsiteY39" fmla="*/ 585926 h 2396971"/>
              <a:gd name="connsiteX40" fmla="*/ 1677879 w 1831850"/>
              <a:gd name="connsiteY40" fmla="*/ 577048 h 2396971"/>
              <a:gd name="connsiteX41" fmla="*/ 1722268 w 1831850"/>
              <a:gd name="connsiteY41" fmla="*/ 541538 h 2396971"/>
              <a:gd name="connsiteX42" fmla="*/ 1740023 w 1831850"/>
              <a:gd name="connsiteY42" fmla="*/ 523782 h 2396971"/>
              <a:gd name="connsiteX43" fmla="*/ 1775534 w 1831850"/>
              <a:gd name="connsiteY43" fmla="*/ 488272 h 2396971"/>
              <a:gd name="connsiteX44" fmla="*/ 1793289 w 1831850"/>
              <a:gd name="connsiteY44" fmla="*/ 461639 h 2396971"/>
              <a:gd name="connsiteX45" fmla="*/ 1811044 w 1831850"/>
              <a:gd name="connsiteY45" fmla="*/ 275207 h 2396971"/>
              <a:gd name="connsiteX46" fmla="*/ 1784411 w 1831850"/>
              <a:gd name="connsiteY46" fmla="*/ 124287 h 2396971"/>
              <a:gd name="connsiteX47" fmla="*/ 1775534 w 1831850"/>
              <a:gd name="connsiteY47" fmla="*/ 97654 h 2396971"/>
              <a:gd name="connsiteX48" fmla="*/ 1740023 w 1831850"/>
              <a:gd name="connsiteY48" fmla="*/ 62143 h 2396971"/>
              <a:gd name="connsiteX49" fmla="*/ 1713390 w 1831850"/>
              <a:gd name="connsiteY49" fmla="*/ 53266 h 2396971"/>
              <a:gd name="connsiteX50" fmla="*/ 1642369 w 1831850"/>
              <a:gd name="connsiteY50" fmla="*/ 35510 h 2396971"/>
              <a:gd name="connsiteX51" fmla="*/ 1589103 w 1831850"/>
              <a:gd name="connsiteY51" fmla="*/ 17755 h 2396971"/>
              <a:gd name="connsiteX52" fmla="*/ 1544714 w 1831850"/>
              <a:gd name="connsiteY52" fmla="*/ 8877 h 2396971"/>
              <a:gd name="connsiteX53" fmla="*/ 1509204 w 1831850"/>
              <a:gd name="connsiteY53" fmla="*/ 0 h 2396971"/>
              <a:gd name="connsiteX54" fmla="*/ 1402672 w 1831850"/>
              <a:gd name="connsiteY54" fmla="*/ 8877 h 2396971"/>
              <a:gd name="connsiteX55" fmla="*/ 1376039 w 1831850"/>
              <a:gd name="connsiteY55" fmla="*/ 17755 h 2396971"/>
              <a:gd name="connsiteX56" fmla="*/ 1287262 w 1831850"/>
              <a:gd name="connsiteY56" fmla="*/ 35510 h 2396971"/>
              <a:gd name="connsiteX57" fmla="*/ 1189607 w 1831850"/>
              <a:gd name="connsiteY57" fmla="*/ 62143 h 2396971"/>
              <a:gd name="connsiteX58" fmla="*/ 1154097 w 1831850"/>
              <a:gd name="connsiteY58" fmla="*/ 79899 h 2396971"/>
              <a:gd name="connsiteX59" fmla="*/ 1074198 w 1831850"/>
              <a:gd name="connsiteY59" fmla="*/ 88776 h 2396971"/>
              <a:gd name="connsiteX60" fmla="*/ 976543 w 1831850"/>
              <a:gd name="connsiteY60" fmla="*/ 106532 h 2396971"/>
              <a:gd name="connsiteX61" fmla="*/ 905522 w 1831850"/>
              <a:gd name="connsiteY61" fmla="*/ 124287 h 2396971"/>
              <a:gd name="connsiteX62" fmla="*/ 807868 w 1831850"/>
              <a:gd name="connsiteY62" fmla="*/ 142042 h 2396971"/>
              <a:gd name="connsiteX63" fmla="*/ 781235 w 1831850"/>
              <a:gd name="connsiteY63" fmla="*/ 150920 h 2396971"/>
              <a:gd name="connsiteX64" fmla="*/ 710213 w 1831850"/>
              <a:gd name="connsiteY64" fmla="*/ 195308 h 2396971"/>
              <a:gd name="connsiteX65" fmla="*/ 639192 w 1831850"/>
              <a:gd name="connsiteY65" fmla="*/ 230819 h 2396971"/>
              <a:gd name="connsiteX66" fmla="*/ 550415 w 1831850"/>
              <a:gd name="connsiteY66" fmla="*/ 275207 h 2396971"/>
              <a:gd name="connsiteX67" fmla="*/ 488272 w 1831850"/>
              <a:gd name="connsiteY67" fmla="*/ 284085 h 2396971"/>
              <a:gd name="connsiteX68" fmla="*/ 461639 w 1831850"/>
              <a:gd name="connsiteY68" fmla="*/ 292963 h 2396971"/>
              <a:gd name="connsiteX69" fmla="*/ 408372 w 1831850"/>
              <a:gd name="connsiteY69" fmla="*/ 337351 h 2396971"/>
              <a:gd name="connsiteX70" fmla="*/ 381739 w 1831850"/>
              <a:gd name="connsiteY70" fmla="*/ 346229 h 2396971"/>
              <a:gd name="connsiteX71" fmla="*/ 346229 w 1831850"/>
              <a:gd name="connsiteY71" fmla="*/ 363984 h 2396971"/>
              <a:gd name="connsiteX72" fmla="*/ 275207 w 1831850"/>
              <a:gd name="connsiteY72" fmla="*/ 399495 h 2396971"/>
              <a:gd name="connsiteX73" fmla="*/ 248574 w 1831850"/>
              <a:gd name="connsiteY73" fmla="*/ 435006 h 2396971"/>
              <a:gd name="connsiteX74" fmla="*/ 213064 w 1831850"/>
              <a:gd name="connsiteY74" fmla="*/ 461639 h 2396971"/>
              <a:gd name="connsiteX75" fmla="*/ 177553 w 1831850"/>
              <a:gd name="connsiteY75" fmla="*/ 514905 h 2396971"/>
              <a:gd name="connsiteX76" fmla="*/ 150920 w 1831850"/>
              <a:gd name="connsiteY76" fmla="*/ 550415 h 2396971"/>
              <a:gd name="connsiteX77" fmla="*/ 106532 w 1831850"/>
              <a:gd name="connsiteY77" fmla="*/ 612559 h 2396971"/>
              <a:gd name="connsiteX78" fmla="*/ 79899 w 1831850"/>
              <a:gd name="connsiteY78" fmla="*/ 683580 h 2396971"/>
              <a:gd name="connsiteX79" fmla="*/ 62143 w 1831850"/>
              <a:gd name="connsiteY79" fmla="*/ 763479 h 2396971"/>
              <a:gd name="connsiteX80" fmla="*/ 44388 w 1831850"/>
              <a:gd name="connsiteY80" fmla="*/ 798990 h 2396971"/>
              <a:gd name="connsiteX81" fmla="*/ 35510 w 1831850"/>
              <a:gd name="connsiteY81" fmla="*/ 834501 h 2396971"/>
              <a:gd name="connsiteX82" fmla="*/ 17755 w 1831850"/>
              <a:gd name="connsiteY82" fmla="*/ 887767 h 2396971"/>
              <a:gd name="connsiteX83" fmla="*/ 0 w 1831850"/>
              <a:gd name="connsiteY83" fmla="*/ 1029809 h 2396971"/>
              <a:gd name="connsiteX84" fmla="*/ 8877 w 1831850"/>
              <a:gd name="connsiteY84" fmla="*/ 1367161 h 2396971"/>
              <a:gd name="connsiteX85" fmla="*/ 17755 w 1831850"/>
              <a:gd name="connsiteY85" fmla="*/ 1393794 h 2396971"/>
              <a:gd name="connsiteX86" fmla="*/ 26633 w 1831850"/>
              <a:gd name="connsiteY86" fmla="*/ 1438182 h 2396971"/>
              <a:gd name="connsiteX87" fmla="*/ 35510 w 1831850"/>
              <a:gd name="connsiteY87" fmla="*/ 1535837 h 2396971"/>
              <a:gd name="connsiteX88" fmla="*/ 44388 w 1831850"/>
              <a:gd name="connsiteY88" fmla="*/ 1562470 h 2396971"/>
              <a:gd name="connsiteX89" fmla="*/ 62143 w 1831850"/>
              <a:gd name="connsiteY89" fmla="*/ 1624613 h 2396971"/>
              <a:gd name="connsiteX90" fmla="*/ 71021 w 1831850"/>
              <a:gd name="connsiteY90" fmla="*/ 1651246 h 2396971"/>
              <a:gd name="connsiteX91" fmla="*/ 88776 w 1831850"/>
              <a:gd name="connsiteY91" fmla="*/ 1722268 h 2396971"/>
              <a:gd name="connsiteX92" fmla="*/ 106532 w 1831850"/>
              <a:gd name="connsiteY92" fmla="*/ 1793289 h 2396971"/>
              <a:gd name="connsiteX93" fmla="*/ 115409 w 1831850"/>
              <a:gd name="connsiteY93" fmla="*/ 1828800 h 2396971"/>
              <a:gd name="connsiteX94" fmla="*/ 124287 w 1831850"/>
              <a:gd name="connsiteY94" fmla="*/ 1864310 h 2396971"/>
              <a:gd name="connsiteX95" fmla="*/ 133165 w 1831850"/>
              <a:gd name="connsiteY95" fmla="*/ 1917576 h 2396971"/>
              <a:gd name="connsiteX96" fmla="*/ 142042 w 1831850"/>
              <a:gd name="connsiteY96" fmla="*/ 2006353 h 2396971"/>
              <a:gd name="connsiteX97" fmla="*/ 159798 w 1831850"/>
              <a:gd name="connsiteY97" fmla="*/ 2095130 h 2396971"/>
              <a:gd name="connsiteX98" fmla="*/ 168675 w 1831850"/>
              <a:gd name="connsiteY98" fmla="*/ 2157273 h 2396971"/>
              <a:gd name="connsiteX99" fmla="*/ 186431 w 1831850"/>
              <a:gd name="connsiteY99" fmla="*/ 2210539 h 2396971"/>
              <a:gd name="connsiteX100" fmla="*/ 195308 w 1831850"/>
              <a:gd name="connsiteY100" fmla="*/ 2237172 h 2396971"/>
              <a:gd name="connsiteX101" fmla="*/ 204186 w 1831850"/>
              <a:gd name="connsiteY101" fmla="*/ 2263806 h 2396971"/>
              <a:gd name="connsiteX102" fmla="*/ 221941 w 1831850"/>
              <a:gd name="connsiteY102" fmla="*/ 2290439 h 2396971"/>
              <a:gd name="connsiteX103" fmla="*/ 248574 w 1831850"/>
              <a:gd name="connsiteY103" fmla="*/ 2370338 h 2396971"/>
              <a:gd name="connsiteX104" fmla="*/ 257452 w 1831850"/>
              <a:gd name="connsiteY104" fmla="*/ 2396971 h 2396971"/>
              <a:gd name="connsiteX105" fmla="*/ 266330 w 1831850"/>
              <a:gd name="connsiteY105" fmla="*/ 2379215 h 2396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831850" h="2396971">
                <a:moveTo>
                  <a:pt x="266330" y="2379215"/>
                </a:moveTo>
                <a:cubicBezTo>
                  <a:pt x="284085" y="2382174"/>
                  <a:pt x="301945" y="2384563"/>
                  <a:pt x="319596" y="2388093"/>
                </a:cubicBezTo>
                <a:cubicBezTo>
                  <a:pt x="331560" y="2390486"/>
                  <a:pt x="342905" y="2396971"/>
                  <a:pt x="355106" y="2396971"/>
                </a:cubicBezTo>
                <a:cubicBezTo>
                  <a:pt x="446890" y="2396971"/>
                  <a:pt x="538578" y="2391052"/>
                  <a:pt x="630314" y="2388093"/>
                </a:cubicBezTo>
                <a:cubicBezTo>
                  <a:pt x="642151" y="2385134"/>
                  <a:pt x="653914" y="2381862"/>
                  <a:pt x="665825" y="2379215"/>
                </a:cubicBezTo>
                <a:cubicBezTo>
                  <a:pt x="767260" y="2356674"/>
                  <a:pt x="659120" y="2383112"/>
                  <a:pt x="745724" y="2361460"/>
                </a:cubicBezTo>
                <a:cubicBezTo>
                  <a:pt x="754602" y="2355542"/>
                  <a:pt x="764256" y="2350649"/>
                  <a:pt x="772357" y="2343705"/>
                </a:cubicBezTo>
                <a:cubicBezTo>
                  <a:pt x="785067" y="2332811"/>
                  <a:pt x="793939" y="2317480"/>
                  <a:pt x="807868" y="2308194"/>
                </a:cubicBezTo>
                <a:lnTo>
                  <a:pt x="834501" y="2290439"/>
                </a:lnTo>
                <a:cubicBezTo>
                  <a:pt x="866871" y="2193322"/>
                  <a:pt x="815247" y="2340418"/>
                  <a:pt x="861134" y="2237172"/>
                </a:cubicBezTo>
                <a:cubicBezTo>
                  <a:pt x="868735" y="2220069"/>
                  <a:pt x="872971" y="2201661"/>
                  <a:pt x="878889" y="2183906"/>
                </a:cubicBezTo>
                <a:cubicBezTo>
                  <a:pt x="900180" y="2120032"/>
                  <a:pt x="874343" y="2199815"/>
                  <a:pt x="896644" y="2121763"/>
                </a:cubicBezTo>
                <a:cubicBezTo>
                  <a:pt x="899215" y="2112765"/>
                  <a:pt x="903492" y="2104265"/>
                  <a:pt x="905522" y="2095130"/>
                </a:cubicBezTo>
                <a:cubicBezTo>
                  <a:pt x="909427" y="2077558"/>
                  <a:pt x="910495" y="2059436"/>
                  <a:pt x="914400" y="2041864"/>
                </a:cubicBezTo>
                <a:cubicBezTo>
                  <a:pt x="916430" y="2032729"/>
                  <a:pt x="921603" y="2024438"/>
                  <a:pt x="923277" y="2015231"/>
                </a:cubicBezTo>
                <a:cubicBezTo>
                  <a:pt x="960732" y="1809226"/>
                  <a:pt x="930370" y="1905173"/>
                  <a:pt x="958788" y="1819922"/>
                </a:cubicBezTo>
                <a:cubicBezTo>
                  <a:pt x="961747" y="1799207"/>
                  <a:pt x="965071" y="1778541"/>
                  <a:pt x="967666" y="1757778"/>
                </a:cubicBezTo>
                <a:cubicBezTo>
                  <a:pt x="969764" y="1740997"/>
                  <a:pt x="973744" y="1669616"/>
                  <a:pt x="985421" y="1642369"/>
                </a:cubicBezTo>
                <a:cubicBezTo>
                  <a:pt x="989624" y="1632562"/>
                  <a:pt x="997258" y="1624614"/>
                  <a:pt x="1003176" y="1615736"/>
                </a:cubicBezTo>
                <a:cubicBezTo>
                  <a:pt x="1006135" y="1595021"/>
                  <a:pt x="1008311" y="1574179"/>
                  <a:pt x="1012054" y="1553592"/>
                </a:cubicBezTo>
                <a:cubicBezTo>
                  <a:pt x="1029698" y="1456552"/>
                  <a:pt x="1012435" y="1595126"/>
                  <a:pt x="1029809" y="1464815"/>
                </a:cubicBezTo>
                <a:cubicBezTo>
                  <a:pt x="1043023" y="1365708"/>
                  <a:pt x="1029059" y="1413797"/>
                  <a:pt x="1047565" y="1358283"/>
                </a:cubicBezTo>
                <a:cubicBezTo>
                  <a:pt x="1050524" y="1319813"/>
                  <a:pt x="1051656" y="1281159"/>
                  <a:pt x="1056442" y="1242873"/>
                </a:cubicBezTo>
                <a:cubicBezTo>
                  <a:pt x="1057603" y="1233587"/>
                  <a:pt x="1063050" y="1225318"/>
                  <a:pt x="1065320" y="1216240"/>
                </a:cubicBezTo>
                <a:cubicBezTo>
                  <a:pt x="1068980" y="1201602"/>
                  <a:pt x="1069426" y="1186167"/>
                  <a:pt x="1074198" y="1171852"/>
                </a:cubicBezTo>
                <a:cubicBezTo>
                  <a:pt x="1099599" y="1095648"/>
                  <a:pt x="1085320" y="1171751"/>
                  <a:pt x="1100831" y="1109708"/>
                </a:cubicBezTo>
                <a:cubicBezTo>
                  <a:pt x="1105897" y="1089442"/>
                  <a:pt x="1108438" y="1058984"/>
                  <a:pt x="1118586" y="1038687"/>
                </a:cubicBezTo>
                <a:cubicBezTo>
                  <a:pt x="1123358" y="1029144"/>
                  <a:pt x="1129315" y="1020084"/>
                  <a:pt x="1136341" y="1012054"/>
                </a:cubicBezTo>
                <a:cubicBezTo>
                  <a:pt x="1155969" y="989623"/>
                  <a:pt x="1185596" y="970034"/>
                  <a:pt x="1198485" y="941033"/>
                </a:cubicBezTo>
                <a:cubicBezTo>
                  <a:pt x="1206086" y="923930"/>
                  <a:pt x="1210322" y="905522"/>
                  <a:pt x="1216240" y="887767"/>
                </a:cubicBezTo>
                <a:lnTo>
                  <a:pt x="1233996" y="834501"/>
                </a:lnTo>
                <a:cubicBezTo>
                  <a:pt x="1236986" y="825531"/>
                  <a:pt x="1242890" y="776770"/>
                  <a:pt x="1251751" y="763479"/>
                </a:cubicBezTo>
                <a:cubicBezTo>
                  <a:pt x="1270752" y="734978"/>
                  <a:pt x="1277094" y="737276"/>
                  <a:pt x="1305017" y="727969"/>
                </a:cubicBezTo>
                <a:cubicBezTo>
                  <a:pt x="1347222" y="699831"/>
                  <a:pt x="1321528" y="713587"/>
                  <a:pt x="1384916" y="692458"/>
                </a:cubicBezTo>
                <a:cubicBezTo>
                  <a:pt x="1424894" y="679132"/>
                  <a:pt x="1398999" y="675131"/>
                  <a:pt x="1429305" y="656947"/>
                </a:cubicBezTo>
                <a:cubicBezTo>
                  <a:pt x="1437329" y="652132"/>
                  <a:pt x="1447060" y="651029"/>
                  <a:pt x="1455938" y="648070"/>
                </a:cubicBezTo>
                <a:cubicBezTo>
                  <a:pt x="1461856" y="642151"/>
                  <a:pt x="1466207" y="634057"/>
                  <a:pt x="1473693" y="630314"/>
                </a:cubicBezTo>
                <a:cubicBezTo>
                  <a:pt x="1484606" y="624857"/>
                  <a:pt x="1497472" y="624789"/>
                  <a:pt x="1509204" y="621437"/>
                </a:cubicBezTo>
                <a:cubicBezTo>
                  <a:pt x="1571190" y="603727"/>
                  <a:pt x="1491909" y="618835"/>
                  <a:pt x="1597980" y="603681"/>
                </a:cubicBezTo>
                <a:lnTo>
                  <a:pt x="1651246" y="585926"/>
                </a:lnTo>
                <a:lnTo>
                  <a:pt x="1677879" y="577048"/>
                </a:lnTo>
                <a:cubicBezTo>
                  <a:pt x="1720760" y="534169"/>
                  <a:pt x="1666260" y="586345"/>
                  <a:pt x="1722268" y="541538"/>
                </a:cubicBezTo>
                <a:cubicBezTo>
                  <a:pt x="1728804" y="536309"/>
                  <a:pt x="1734105" y="529701"/>
                  <a:pt x="1740023" y="523782"/>
                </a:cubicBezTo>
                <a:cubicBezTo>
                  <a:pt x="1759394" y="465672"/>
                  <a:pt x="1732490" y="522707"/>
                  <a:pt x="1775534" y="488272"/>
                </a:cubicBezTo>
                <a:cubicBezTo>
                  <a:pt x="1783866" y="481607"/>
                  <a:pt x="1787371" y="470517"/>
                  <a:pt x="1793289" y="461639"/>
                </a:cubicBezTo>
                <a:cubicBezTo>
                  <a:pt x="1800332" y="405294"/>
                  <a:pt x="1811044" y="328754"/>
                  <a:pt x="1811044" y="275207"/>
                </a:cubicBezTo>
                <a:cubicBezTo>
                  <a:pt x="1811044" y="143124"/>
                  <a:pt x="1831850" y="171723"/>
                  <a:pt x="1784411" y="124287"/>
                </a:cubicBezTo>
                <a:cubicBezTo>
                  <a:pt x="1781452" y="115409"/>
                  <a:pt x="1780973" y="105269"/>
                  <a:pt x="1775534" y="97654"/>
                </a:cubicBezTo>
                <a:cubicBezTo>
                  <a:pt x="1765804" y="84032"/>
                  <a:pt x="1751860" y="73980"/>
                  <a:pt x="1740023" y="62143"/>
                </a:cubicBezTo>
                <a:cubicBezTo>
                  <a:pt x="1733406" y="55526"/>
                  <a:pt x="1722418" y="55728"/>
                  <a:pt x="1713390" y="53266"/>
                </a:cubicBezTo>
                <a:cubicBezTo>
                  <a:pt x="1689848" y="46845"/>
                  <a:pt x="1665832" y="42214"/>
                  <a:pt x="1642369" y="35510"/>
                </a:cubicBezTo>
                <a:cubicBezTo>
                  <a:pt x="1624373" y="30368"/>
                  <a:pt x="1607159" y="22679"/>
                  <a:pt x="1589103" y="17755"/>
                </a:cubicBezTo>
                <a:cubicBezTo>
                  <a:pt x="1574545" y="13785"/>
                  <a:pt x="1559444" y="12150"/>
                  <a:pt x="1544714" y="8877"/>
                </a:cubicBezTo>
                <a:cubicBezTo>
                  <a:pt x="1532804" y="6230"/>
                  <a:pt x="1521041" y="2959"/>
                  <a:pt x="1509204" y="0"/>
                </a:cubicBezTo>
                <a:cubicBezTo>
                  <a:pt x="1473693" y="2959"/>
                  <a:pt x="1437993" y="4168"/>
                  <a:pt x="1402672" y="8877"/>
                </a:cubicBezTo>
                <a:cubicBezTo>
                  <a:pt x="1393396" y="10114"/>
                  <a:pt x="1385157" y="15651"/>
                  <a:pt x="1376039" y="17755"/>
                </a:cubicBezTo>
                <a:cubicBezTo>
                  <a:pt x="1346633" y="24541"/>
                  <a:pt x="1287262" y="35510"/>
                  <a:pt x="1287262" y="35510"/>
                </a:cubicBezTo>
                <a:cubicBezTo>
                  <a:pt x="1144723" y="92527"/>
                  <a:pt x="1350577" y="13852"/>
                  <a:pt x="1189607" y="62143"/>
                </a:cubicBezTo>
                <a:cubicBezTo>
                  <a:pt x="1176931" y="65946"/>
                  <a:pt x="1166992" y="76923"/>
                  <a:pt x="1154097" y="79899"/>
                </a:cubicBezTo>
                <a:cubicBezTo>
                  <a:pt x="1127986" y="85925"/>
                  <a:pt x="1100831" y="85817"/>
                  <a:pt x="1074198" y="88776"/>
                </a:cubicBezTo>
                <a:cubicBezTo>
                  <a:pt x="968936" y="115092"/>
                  <a:pt x="1135573" y="74726"/>
                  <a:pt x="976543" y="106532"/>
                </a:cubicBezTo>
                <a:cubicBezTo>
                  <a:pt x="952615" y="111318"/>
                  <a:pt x="929679" y="120836"/>
                  <a:pt x="905522" y="124287"/>
                </a:cubicBezTo>
                <a:cubicBezTo>
                  <a:pt x="855238" y="131471"/>
                  <a:pt x="849720" y="130084"/>
                  <a:pt x="807868" y="142042"/>
                </a:cubicBezTo>
                <a:cubicBezTo>
                  <a:pt x="798870" y="144613"/>
                  <a:pt x="789836" y="147234"/>
                  <a:pt x="781235" y="150920"/>
                </a:cubicBezTo>
                <a:cubicBezTo>
                  <a:pt x="710584" y="181199"/>
                  <a:pt x="780803" y="154131"/>
                  <a:pt x="710213" y="195308"/>
                </a:cubicBezTo>
                <a:cubicBezTo>
                  <a:pt x="687350" y="208645"/>
                  <a:pt x="662866" y="218982"/>
                  <a:pt x="639192" y="230819"/>
                </a:cubicBezTo>
                <a:cubicBezTo>
                  <a:pt x="581220" y="259805"/>
                  <a:pt x="648953" y="247053"/>
                  <a:pt x="550415" y="275207"/>
                </a:cubicBezTo>
                <a:cubicBezTo>
                  <a:pt x="530295" y="280956"/>
                  <a:pt x="508986" y="281126"/>
                  <a:pt x="488272" y="284085"/>
                </a:cubicBezTo>
                <a:cubicBezTo>
                  <a:pt x="479394" y="287044"/>
                  <a:pt x="469425" y="287772"/>
                  <a:pt x="461639" y="292963"/>
                </a:cubicBezTo>
                <a:cubicBezTo>
                  <a:pt x="402738" y="332230"/>
                  <a:pt x="466461" y="308306"/>
                  <a:pt x="408372" y="337351"/>
                </a:cubicBezTo>
                <a:cubicBezTo>
                  <a:pt x="400002" y="341536"/>
                  <a:pt x="390340" y="342543"/>
                  <a:pt x="381739" y="346229"/>
                </a:cubicBezTo>
                <a:cubicBezTo>
                  <a:pt x="369575" y="351442"/>
                  <a:pt x="358322" y="358609"/>
                  <a:pt x="346229" y="363984"/>
                </a:cubicBezTo>
                <a:cubicBezTo>
                  <a:pt x="323336" y="374158"/>
                  <a:pt x="294074" y="380628"/>
                  <a:pt x="275207" y="399495"/>
                </a:cubicBezTo>
                <a:cubicBezTo>
                  <a:pt x="264745" y="409958"/>
                  <a:pt x="259036" y="424543"/>
                  <a:pt x="248574" y="435006"/>
                </a:cubicBezTo>
                <a:cubicBezTo>
                  <a:pt x="238112" y="445468"/>
                  <a:pt x="222894" y="450580"/>
                  <a:pt x="213064" y="461639"/>
                </a:cubicBezTo>
                <a:cubicBezTo>
                  <a:pt x="198887" y="477588"/>
                  <a:pt x="190357" y="497834"/>
                  <a:pt x="177553" y="514905"/>
                </a:cubicBezTo>
                <a:cubicBezTo>
                  <a:pt x="168675" y="526742"/>
                  <a:pt x="159520" y="538375"/>
                  <a:pt x="150920" y="550415"/>
                </a:cubicBezTo>
                <a:cubicBezTo>
                  <a:pt x="85991" y="641315"/>
                  <a:pt x="193604" y="496462"/>
                  <a:pt x="106532" y="612559"/>
                </a:cubicBezTo>
                <a:cubicBezTo>
                  <a:pt x="90164" y="678028"/>
                  <a:pt x="107753" y="618588"/>
                  <a:pt x="79899" y="683580"/>
                </a:cubicBezTo>
                <a:cubicBezTo>
                  <a:pt x="60602" y="728607"/>
                  <a:pt x="81652" y="698449"/>
                  <a:pt x="62143" y="763479"/>
                </a:cubicBezTo>
                <a:cubicBezTo>
                  <a:pt x="58340" y="776155"/>
                  <a:pt x="49035" y="786599"/>
                  <a:pt x="44388" y="798990"/>
                </a:cubicBezTo>
                <a:cubicBezTo>
                  <a:pt x="40104" y="810414"/>
                  <a:pt x="39016" y="822814"/>
                  <a:pt x="35510" y="834501"/>
                </a:cubicBezTo>
                <a:cubicBezTo>
                  <a:pt x="30132" y="852427"/>
                  <a:pt x="17755" y="887767"/>
                  <a:pt x="17755" y="887767"/>
                </a:cubicBezTo>
                <a:cubicBezTo>
                  <a:pt x="13823" y="915289"/>
                  <a:pt x="0" y="1007423"/>
                  <a:pt x="0" y="1029809"/>
                </a:cubicBezTo>
                <a:cubicBezTo>
                  <a:pt x="0" y="1142299"/>
                  <a:pt x="3396" y="1254805"/>
                  <a:pt x="8877" y="1367161"/>
                </a:cubicBezTo>
                <a:cubicBezTo>
                  <a:pt x="9333" y="1376508"/>
                  <a:pt x="15485" y="1384716"/>
                  <a:pt x="17755" y="1393794"/>
                </a:cubicBezTo>
                <a:cubicBezTo>
                  <a:pt x="21415" y="1408432"/>
                  <a:pt x="23674" y="1423386"/>
                  <a:pt x="26633" y="1438182"/>
                </a:cubicBezTo>
                <a:cubicBezTo>
                  <a:pt x="29592" y="1470734"/>
                  <a:pt x="30888" y="1503480"/>
                  <a:pt x="35510" y="1535837"/>
                </a:cubicBezTo>
                <a:cubicBezTo>
                  <a:pt x="36833" y="1545101"/>
                  <a:pt x="41699" y="1553507"/>
                  <a:pt x="44388" y="1562470"/>
                </a:cubicBezTo>
                <a:cubicBezTo>
                  <a:pt x="50578" y="1583105"/>
                  <a:pt x="55953" y="1603978"/>
                  <a:pt x="62143" y="1624613"/>
                </a:cubicBezTo>
                <a:cubicBezTo>
                  <a:pt x="64832" y="1633576"/>
                  <a:pt x="68559" y="1642218"/>
                  <a:pt x="71021" y="1651246"/>
                </a:cubicBezTo>
                <a:cubicBezTo>
                  <a:pt x="77442" y="1674789"/>
                  <a:pt x="82858" y="1698594"/>
                  <a:pt x="88776" y="1722268"/>
                </a:cubicBezTo>
                <a:lnTo>
                  <a:pt x="106532" y="1793289"/>
                </a:lnTo>
                <a:lnTo>
                  <a:pt x="115409" y="1828800"/>
                </a:lnTo>
                <a:cubicBezTo>
                  <a:pt x="118368" y="1840637"/>
                  <a:pt x="122281" y="1852275"/>
                  <a:pt x="124287" y="1864310"/>
                </a:cubicBezTo>
                <a:cubicBezTo>
                  <a:pt x="127246" y="1882065"/>
                  <a:pt x="130932" y="1899715"/>
                  <a:pt x="133165" y="1917576"/>
                </a:cubicBezTo>
                <a:cubicBezTo>
                  <a:pt x="136854" y="1947086"/>
                  <a:pt x="137630" y="1976942"/>
                  <a:pt x="142042" y="2006353"/>
                </a:cubicBezTo>
                <a:cubicBezTo>
                  <a:pt x="146519" y="2036198"/>
                  <a:pt x="155530" y="2065255"/>
                  <a:pt x="159798" y="2095130"/>
                </a:cubicBezTo>
                <a:cubicBezTo>
                  <a:pt x="162757" y="2115844"/>
                  <a:pt x="163970" y="2136884"/>
                  <a:pt x="168675" y="2157273"/>
                </a:cubicBezTo>
                <a:cubicBezTo>
                  <a:pt x="172883" y="2175510"/>
                  <a:pt x="180513" y="2192784"/>
                  <a:pt x="186431" y="2210539"/>
                </a:cubicBezTo>
                <a:lnTo>
                  <a:pt x="195308" y="2237172"/>
                </a:lnTo>
                <a:cubicBezTo>
                  <a:pt x="198267" y="2246050"/>
                  <a:pt x="198995" y="2256019"/>
                  <a:pt x="204186" y="2263806"/>
                </a:cubicBezTo>
                <a:cubicBezTo>
                  <a:pt x="210104" y="2272684"/>
                  <a:pt x="217608" y="2280689"/>
                  <a:pt x="221941" y="2290439"/>
                </a:cubicBezTo>
                <a:cubicBezTo>
                  <a:pt x="221952" y="2290464"/>
                  <a:pt x="244131" y="2357008"/>
                  <a:pt x="248574" y="2370338"/>
                </a:cubicBezTo>
                <a:cubicBezTo>
                  <a:pt x="251533" y="2379216"/>
                  <a:pt x="250835" y="2390354"/>
                  <a:pt x="257452" y="2396971"/>
                </a:cubicBezTo>
                <a:lnTo>
                  <a:pt x="266330" y="2379215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142844" y="5214950"/>
            <a:ext cx="1785950" cy="357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perceptronas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sprendimų rėžiai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71868" y="5214950"/>
            <a:ext cx="5000628" cy="1214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gali priimti sudėtingesnius</a:t>
            </a:r>
            <a:r>
              <a:rPr kumimoji="0" lang="lt-LT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(netiesinius) sprendimus</a:t>
            </a:r>
            <a:endParaRPr kumimoji="0" lang="lt-LT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2285984" y="2643182"/>
            <a:ext cx="142876" cy="1428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86050" y="2285992"/>
            <a:ext cx="142876" cy="1428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14744" y="2786058"/>
            <a:ext cx="142876" cy="1428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00496" y="2285992"/>
            <a:ext cx="142876" cy="1428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000364" y="3286124"/>
            <a:ext cx="142876" cy="1428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86116" y="2285992"/>
            <a:ext cx="142876" cy="1428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357422" y="2143116"/>
            <a:ext cx="142876" cy="1428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357422" y="3643314"/>
            <a:ext cx="142876" cy="1428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000232" y="3000372"/>
            <a:ext cx="142876" cy="1428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000364" y="4071942"/>
            <a:ext cx="142876" cy="1428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786182" y="3429000"/>
            <a:ext cx="142876" cy="1428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500562" y="2500306"/>
            <a:ext cx="142876" cy="1428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143372" y="3857628"/>
            <a:ext cx="142876" cy="1428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928794" y="3429000"/>
            <a:ext cx="142876" cy="1428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571604" y="2643182"/>
            <a:ext cx="142876" cy="1428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28926" y="2857496"/>
            <a:ext cx="142876" cy="1428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785786" y="1428736"/>
            <a:ext cx="3143272" cy="30718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928794" y="1928802"/>
            <a:ext cx="3143272" cy="2786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neuroninių tinklų trūkumai</a:t>
            </a:r>
            <a:endParaRPr lang="en-US" b="1" dirty="0"/>
          </a:p>
        </p:txBody>
      </p:sp>
      <p:pic>
        <p:nvPicPr>
          <p:cNvPr id="2050" name="Picture 2" descr="http://upload.wikimedia.org/wikipedia/commons/thumb/9/99/Neural_network_example.svg/500px-Neural_network_example.sv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71538" y="2000240"/>
            <a:ext cx="2643206" cy="3526036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643042" y="5429264"/>
            <a:ext cx="2143140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wikimedia commons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57686" y="1714488"/>
            <a:ext cx="4500594" cy="314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kiek reikia paslėptųjų neuronų?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lt-LT" sz="3200" dirty="0" smtClean="0"/>
              <a:t>sprendinys nebūtinai optimaliausias</a:t>
            </a:r>
            <a:endParaRPr kumimoji="0" lang="lt-LT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support vector machine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4" y="5743580"/>
            <a:ext cx="3000396" cy="828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sz="1800" dirty="0" smtClean="0"/>
              <a:t>SVM randa </a:t>
            </a:r>
            <a:r>
              <a:rPr lang="lt-LT" sz="1800" i="1" dirty="0" smtClean="0"/>
              <a:t>optimaliausią</a:t>
            </a:r>
            <a:r>
              <a:rPr lang="lt-LT" sz="1800" dirty="0" smtClean="0"/>
              <a:t> skiriančiąją tiesę H</a:t>
            </a:r>
            <a:r>
              <a:rPr lang="lt-LT" sz="1800" baseline="-25000" dirty="0" smtClean="0"/>
              <a:t>2</a:t>
            </a:r>
            <a:r>
              <a:rPr lang="lt-LT" sz="1800" dirty="0" smtClean="0"/>
              <a:t> </a:t>
            </a: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29388" y="1071546"/>
            <a:ext cx="2143140" cy="285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vladimir vapnik,</a:t>
            </a:r>
            <a:r>
              <a:rPr kumimoji="0" lang="lt-LT" sz="1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1963</a:t>
            </a:r>
            <a:endParaRPr kumimoji="0" lang="en-US" sz="1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http://upload.wikimedia.org/wikipedia/commons/2/20/Svm_separating_hyperplanes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14282" y="1643050"/>
            <a:ext cx="3768224" cy="3600000"/>
          </a:xfrm>
          <a:prstGeom prst="rect">
            <a:avLst/>
          </a:prstGeom>
          <a:noFill/>
        </p:spPr>
      </p:pic>
      <p:pic>
        <p:nvPicPr>
          <p:cNvPr id="3076" name="Picture 4" descr="http://upload.wikimedia.org/wikipedia/commons/2/2a/Svm_max_sep_hyperplane_with_margin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732386" y="1575016"/>
            <a:ext cx="3840142" cy="4140000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00034" y="5743580"/>
            <a:ext cx="3357586" cy="828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lt-LT" dirty="0" smtClean="0"/>
              <a:t>perceptronas </a:t>
            </a:r>
            <a:r>
              <a:rPr kumimoji="0" lang="lt-LT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randa skiriančiąsias tieses</a:t>
            </a:r>
            <a:r>
              <a:rPr kumimoji="0" lang="lt-LT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lt-LT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lt-LT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lang="lt-LT" dirty="0" smtClean="0"/>
              <a:t> ir H</a:t>
            </a:r>
            <a:r>
              <a:rPr lang="lt-LT" baseline="-25000" dirty="0" smtClean="0"/>
              <a:t>2</a:t>
            </a:r>
            <a:endParaRPr kumimoji="0" lang="en-US" sz="1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00826" y="5286388"/>
            <a:ext cx="2143140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wikimedia commons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85918" y="5286388"/>
            <a:ext cx="2143140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wikimedia commons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SVM galimybės</a:t>
            </a:r>
            <a:endParaRPr lang="en-US" b="1" dirty="0"/>
          </a:p>
        </p:txBody>
      </p:sp>
      <p:pic>
        <p:nvPicPr>
          <p:cNvPr id="6" name="Picture 5" descr="digits.png"/>
          <p:cNvPicPr>
            <a:picLocks noChangeAspect="1"/>
          </p:cNvPicPr>
          <p:nvPr/>
        </p:nvPicPr>
        <p:blipFill>
          <a:blip r:embed="rId2" cstate="print"/>
          <a:srcRect l="12500" t="6676" r="8593" b="85742"/>
          <a:stretch>
            <a:fillRect/>
          </a:stretch>
        </p:blipFill>
        <p:spPr>
          <a:xfrm>
            <a:off x="71406" y="1952850"/>
            <a:ext cx="8929750" cy="618894"/>
          </a:xfrm>
          <a:prstGeom prst="rect">
            <a:avLst/>
          </a:prstGeom>
        </p:spPr>
      </p:pic>
      <p:pic>
        <p:nvPicPr>
          <p:cNvPr id="7" name="Picture 6" descr="digitsNoisy.png"/>
          <p:cNvPicPr>
            <a:picLocks noChangeAspect="1"/>
          </p:cNvPicPr>
          <p:nvPr/>
        </p:nvPicPr>
        <p:blipFill>
          <a:blip r:embed="rId3" cstate="print"/>
          <a:srcRect l="12500" t="14258" r="8593" b="78160"/>
          <a:stretch>
            <a:fillRect/>
          </a:stretch>
        </p:blipFill>
        <p:spPr>
          <a:xfrm>
            <a:off x="71406" y="3238735"/>
            <a:ext cx="8929750" cy="618893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00010" y="1500174"/>
            <a:ext cx="3614734" cy="42862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lt-LT" sz="2400" dirty="0" smtClean="0"/>
              <a:t>duoti ranka rašyti skaičiai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1438" y="2786058"/>
            <a:ext cx="9001156" cy="4000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išmaišome seką ir pridedame daug </a:t>
            </a:r>
            <a:r>
              <a:rPr kumimoji="0" lang="lt-L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triukšmo. </a:t>
            </a:r>
            <a:r>
              <a:rPr kumimoji="0" lang="lt-LT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kur kuris skaitmuo?</a:t>
            </a:r>
            <a:endParaRPr kumimoji="0" lang="lt-L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kas yra intelektas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lt-LT" dirty="0" smtClean="0"/>
              <a:t>šachmatai</a:t>
            </a:r>
          </a:p>
          <a:p>
            <a:pPr>
              <a:buNone/>
            </a:pPr>
            <a:r>
              <a:rPr lang="lt-LT" dirty="0" smtClean="0"/>
              <a:t>termostatas</a:t>
            </a:r>
          </a:p>
          <a:p>
            <a:pPr>
              <a:buNone/>
            </a:pPr>
            <a:r>
              <a:rPr lang="lt-LT" dirty="0" smtClean="0"/>
              <a:t>mokymasis</a:t>
            </a:r>
          </a:p>
          <a:p>
            <a:pPr>
              <a:buNone/>
            </a:pPr>
            <a:r>
              <a:rPr lang="lt-LT" dirty="0" smtClean="0"/>
              <a:t>	iškalimas</a:t>
            </a:r>
          </a:p>
          <a:p>
            <a:pPr>
              <a:buNone/>
            </a:pPr>
            <a:r>
              <a:rPr lang="lt-LT" dirty="0" smtClean="0"/>
              <a:t>	apibendrinimas</a:t>
            </a:r>
          </a:p>
          <a:p>
            <a:pPr>
              <a:buNone/>
            </a:pPr>
            <a:r>
              <a:rPr lang="lt-LT" dirty="0" smtClean="0"/>
              <a:t>		sprendimų priėmimas</a:t>
            </a:r>
          </a:p>
          <a:p>
            <a:pPr>
              <a:buNone/>
            </a:pPr>
            <a:r>
              <a:rPr lang="lt-LT" dirty="0"/>
              <a:t>	</a:t>
            </a:r>
            <a:r>
              <a:rPr lang="lt-LT" dirty="0" smtClean="0"/>
              <a:t>	ateities numatymas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SVM galimybės</a:t>
            </a:r>
            <a:endParaRPr lang="en-US" b="1" dirty="0"/>
          </a:p>
        </p:txBody>
      </p:sp>
      <p:pic>
        <p:nvPicPr>
          <p:cNvPr id="6" name="Picture 5" descr="digits.png"/>
          <p:cNvPicPr>
            <a:picLocks noChangeAspect="1"/>
          </p:cNvPicPr>
          <p:nvPr/>
        </p:nvPicPr>
        <p:blipFill>
          <a:blip r:embed="rId2" cstate="print"/>
          <a:srcRect l="12500" t="6676" r="8593" b="85742"/>
          <a:stretch>
            <a:fillRect/>
          </a:stretch>
        </p:blipFill>
        <p:spPr>
          <a:xfrm>
            <a:off x="71406" y="1952850"/>
            <a:ext cx="8929750" cy="618894"/>
          </a:xfrm>
          <a:prstGeom prst="rect">
            <a:avLst/>
          </a:prstGeom>
        </p:spPr>
      </p:pic>
      <p:pic>
        <p:nvPicPr>
          <p:cNvPr id="7" name="Picture 6" descr="digitsNoisy.png"/>
          <p:cNvPicPr>
            <a:picLocks noChangeAspect="1"/>
          </p:cNvPicPr>
          <p:nvPr/>
        </p:nvPicPr>
        <p:blipFill>
          <a:blip r:embed="rId3" cstate="print"/>
          <a:srcRect l="12500" t="14258" r="8593" b="78160"/>
          <a:stretch>
            <a:fillRect/>
          </a:stretch>
        </p:blipFill>
        <p:spPr>
          <a:xfrm>
            <a:off x="71406" y="3238735"/>
            <a:ext cx="8929750" cy="618893"/>
          </a:xfrm>
          <a:prstGeom prst="rect">
            <a:avLst/>
          </a:prstGeom>
        </p:spPr>
      </p:pic>
      <p:pic>
        <p:nvPicPr>
          <p:cNvPr id="8" name="Picture 7" descr="digitsNoisy.png"/>
          <p:cNvPicPr>
            <a:picLocks noChangeAspect="1"/>
          </p:cNvPicPr>
          <p:nvPr/>
        </p:nvPicPr>
        <p:blipFill>
          <a:blip r:embed="rId3" cstate="print"/>
          <a:srcRect l="12500" t="82227" r="8593" b="9897"/>
          <a:stretch>
            <a:fillRect/>
          </a:stretch>
        </p:blipFill>
        <p:spPr>
          <a:xfrm>
            <a:off x="71406" y="4500570"/>
            <a:ext cx="8929750" cy="642942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00010" y="1500174"/>
            <a:ext cx="3614734" cy="42862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lt-LT" sz="2400" dirty="0" smtClean="0"/>
              <a:t>duoti ranka rašyti skaičiai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1438" y="2786058"/>
            <a:ext cx="9001156" cy="4000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išmaišome seką ir pridedame daug </a:t>
            </a:r>
            <a:r>
              <a:rPr kumimoji="0" lang="lt-L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triukšmo. </a:t>
            </a:r>
            <a:r>
              <a:rPr kumimoji="0" lang="lt-LT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kur kuris skaitmuo?</a:t>
            </a:r>
            <a:endParaRPr kumimoji="0" lang="lt-L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1406" y="4029093"/>
            <a:ext cx="2500330" cy="4000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SVM sprendinys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SVM galimybės</a:t>
            </a:r>
            <a:endParaRPr lang="en-US" b="1" dirty="0"/>
          </a:p>
        </p:txBody>
      </p:sp>
      <p:pic>
        <p:nvPicPr>
          <p:cNvPr id="6" name="Picture 5" descr="digits.png"/>
          <p:cNvPicPr>
            <a:picLocks noChangeAspect="1"/>
          </p:cNvPicPr>
          <p:nvPr/>
        </p:nvPicPr>
        <p:blipFill>
          <a:blip r:embed="rId2" cstate="print"/>
          <a:srcRect l="12500" t="6676" r="8593" b="85742"/>
          <a:stretch>
            <a:fillRect/>
          </a:stretch>
        </p:blipFill>
        <p:spPr>
          <a:xfrm>
            <a:off x="71406" y="1952850"/>
            <a:ext cx="8929750" cy="618894"/>
          </a:xfrm>
          <a:prstGeom prst="rect">
            <a:avLst/>
          </a:prstGeom>
        </p:spPr>
      </p:pic>
      <p:pic>
        <p:nvPicPr>
          <p:cNvPr id="7" name="Picture 6" descr="digitsNoisy.png"/>
          <p:cNvPicPr>
            <a:picLocks noChangeAspect="1"/>
          </p:cNvPicPr>
          <p:nvPr/>
        </p:nvPicPr>
        <p:blipFill>
          <a:blip r:embed="rId3" cstate="print"/>
          <a:srcRect l="12500" t="14258" r="8593" b="78160"/>
          <a:stretch>
            <a:fillRect/>
          </a:stretch>
        </p:blipFill>
        <p:spPr>
          <a:xfrm>
            <a:off x="71406" y="3238735"/>
            <a:ext cx="8929750" cy="618893"/>
          </a:xfrm>
          <a:prstGeom prst="rect">
            <a:avLst/>
          </a:prstGeom>
        </p:spPr>
      </p:pic>
      <p:pic>
        <p:nvPicPr>
          <p:cNvPr id="8" name="Picture 7" descr="digitsNoisy.png"/>
          <p:cNvPicPr>
            <a:picLocks noChangeAspect="1"/>
          </p:cNvPicPr>
          <p:nvPr/>
        </p:nvPicPr>
        <p:blipFill>
          <a:blip r:embed="rId3" cstate="print"/>
          <a:srcRect l="12500" t="82227" r="8593" b="9897"/>
          <a:stretch>
            <a:fillRect/>
          </a:stretch>
        </p:blipFill>
        <p:spPr>
          <a:xfrm>
            <a:off x="71406" y="4500570"/>
            <a:ext cx="8929750" cy="642942"/>
          </a:xfrm>
          <a:prstGeom prst="rect">
            <a:avLst/>
          </a:prstGeom>
        </p:spPr>
      </p:pic>
      <p:pic>
        <p:nvPicPr>
          <p:cNvPr id="9" name="Picture 8" descr="digitsNoisy.png"/>
          <p:cNvPicPr>
            <a:picLocks noChangeAspect="1"/>
          </p:cNvPicPr>
          <p:nvPr/>
        </p:nvPicPr>
        <p:blipFill>
          <a:blip r:embed="rId3" cstate="print"/>
          <a:srcRect l="12500" t="6382" r="8593" b="85742"/>
          <a:stretch>
            <a:fillRect/>
          </a:stretch>
        </p:blipFill>
        <p:spPr>
          <a:xfrm>
            <a:off x="71406" y="5786454"/>
            <a:ext cx="8929750" cy="642942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00010" y="1500174"/>
            <a:ext cx="3614734" cy="42862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lt-LT" sz="2400" dirty="0" smtClean="0"/>
              <a:t>duoti ranka rašyti skaičiai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1438" y="2786058"/>
            <a:ext cx="9001156" cy="4000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išmaišome seką ir pridedame daug </a:t>
            </a:r>
            <a:r>
              <a:rPr kumimoji="0" lang="lt-L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triukšmo. </a:t>
            </a:r>
            <a:r>
              <a:rPr kumimoji="0" lang="lt-LT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kur kuris skaitmuo?</a:t>
            </a:r>
            <a:endParaRPr kumimoji="0" lang="lt-L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1406" y="4029093"/>
            <a:ext cx="2500330" cy="4000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SVM sprendinys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1406" y="5314977"/>
            <a:ext cx="3000396" cy="4000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teisingas</a:t>
            </a:r>
            <a:r>
              <a:rPr kumimoji="0" lang="lt-L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atsakymas</a:t>
            </a:r>
            <a:endParaRPr kumimoji="0" lang="lt-L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evoliuciniai algoritmai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8596" y="1785926"/>
            <a:ext cx="8043890" cy="4043378"/>
          </a:xfrm>
        </p:spPr>
        <p:txBody>
          <a:bodyPr/>
          <a:lstStyle/>
          <a:p>
            <a:pPr lvl="0">
              <a:buNone/>
              <a:defRPr/>
            </a:pPr>
            <a:r>
              <a:rPr lang="lt-LT" dirty="0" smtClean="0"/>
              <a:t>imam operatorius (+, –)</a:t>
            </a:r>
          </a:p>
          <a:p>
            <a:pPr lvl="0">
              <a:buNone/>
              <a:defRPr/>
            </a:pPr>
            <a:r>
              <a:rPr lang="lt-LT" dirty="0" smtClean="0"/>
              <a:t>imam elementariąsias funkcijas (sin, cos)</a:t>
            </a:r>
          </a:p>
          <a:p>
            <a:pPr lvl="0">
              <a:buNone/>
              <a:defRPr/>
            </a:pPr>
            <a:r>
              <a:rPr lang="lt-LT" dirty="0" smtClean="0"/>
              <a:t>kombinuojam</a:t>
            </a:r>
          </a:p>
          <a:p>
            <a:pPr lvl="0">
              <a:buNone/>
              <a:defRPr/>
            </a:pPr>
            <a:r>
              <a:rPr lang="lt-LT" dirty="0" smtClean="0"/>
              <a:t>patikrinam, kaip gerai modelis aiškina rezultatus</a:t>
            </a:r>
          </a:p>
          <a:p>
            <a:pPr lvl="0">
              <a:buNone/>
              <a:defRPr/>
            </a:pPr>
            <a:r>
              <a:rPr lang="lt-LT" dirty="0" smtClean="0"/>
              <a:t>atrenkame geriausius modelius</a:t>
            </a:r>
          </a:p>
          <a:p>
            <a:pPr lvl="0">
              <a:buNone/>
              <a:defRPr/>
            </a:pPr>
            <a:r>
              <a:rPr lang="lt-LT" dirty="0" smtClean="0"/>
              <a:t>kombinuojame toliau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fizikos dėsnių išvedimas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43570" y="3857628"/>
            <a:ext cx="2143140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Schmidt &amp; Lipson, </a:t>
            </a:r>
            <a:r>
              <a:rPr kumimoji="0" lang="lt-LT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Science</a:t>
            </a:r>
            <a:r>
              <a:rPr kumimoji="0" lang="lt-L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 (2009)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85852" y="3929066"/>
            <a:ext cx="6357982" cy="27146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lt-LT" sz="1600" dirty="0" smtClean="0"/>
              <a:t>išmatuojame vertes</a:t>
            </a:r>
          </a:p>
          <a:p>
            <a:pPr>
              <a:buNone/>
            </a:pPr>
            <a:r>
              <a:rPr lang="lt-LT" sz="1600" dirty="0" smtClean="0"/>
              <a:t>randame geriausią modelį</a:t>
            </a:r>
          </a:p>
          <a:p>
            <a:pPr>
              <a:buNone/>
            </a:pPr>
            <a:r>
              <a:rPr lang="lt-LT" sz="1600" dirty="0" smtClean="0"/>
              <a:t>problemos:</a:t>
            </a:r>
          </a:p>
          <a:p>
            <a:pPr>
              <a:buNone/>
            </a:pPr>
            <a:r>
              <a:rPr lang="lt-LT" sz="1600" dirty="0" smtClean="0"/>
              <a:t>	begalo daug trivialių sprendinių, pvz., sin</a:t>
            </a:r>
            <a:r>
              <a:rPr lang="lt-LT" sz="1600" baseline="30000" dirty="0" smtClean="0"/>
              <a:t>2</a:t>
            </a:r>
            <a:r>
              <a:rPr lang="lt-LT" sz="1600" dirty="0" smtClean="0"/>
              <a:t>x + cos</a:t>
            </a:r>
            <a:r>
              <a:rPr lang="lt-LT" sz="1600" baseline="30000" dirty="0" smtClean="0"/>
              <a:t>2</a:t>
            </a:r>
            <a:r>
              <a:rPr lang="lt-LT" sz="1600" dirty="0" smtClean="0"/>
              <a:t>x</a:t>
            </a:r>
          </a:p>
          <a:p>
            <a:pPr>
              <a:buNone/>
            </a:pPr>
            <a:r>
              <a:rPr lang="lt-LT" sz="1600" dirty="0" smtClean="0"/>
              <a:t>	begalo daug pakankamai gerų artinių, pvz., 4,56 + 1/(100 + x</a:t>
            </a:r>
            <a:r>
              <a:rPr lang="lt-LT" sz="1600" baseline="30000" dirty="0" smtClean="0"/>
              <a:t>2</a:t>
            </a:r>
            <a:r>
              <a:rPr lang="lt-LT" sz="1600" dirty="0" smtClean="0"/>
              <a:t>)</a:t>
            </a:r>
          </a:p>
          <a:p>
            <a:pPr>
              <a:buNone/>
            </a:pPr>
            <a:r>
              <a:rPr lang="lt-LT" sz="1600" dirty="0" smtClean="0"/>
              <a:t>sprendimas:</a:t>
            </a:r>
          </a:p>
          <a:p>
            <a:pPr>
              <a:buNone/>
            </a:pPr>
            <a:r>
              <a:rPr lang="lt-LT" sz="1600" dirty="0" smtClean="0"/>
              <a:t>	gero modelio dinaminės savybės turi atitikti sistemos dinamines savybes, pvz., modeliuojant švytuoklės poziciją, turi automatiškai būti sumodeliuotas ir jos greitis</a:t>
            </a:r>
            <a:endParaRPr lang="en-US" sz="16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1785926"/>
            <a:ext cx="6476960" cy="20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fizikos dėsnių išvedimas</a:t>
            </a:r>
            <a:endParaRPr lang="en-US" b="1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38380"/>
          <a:stretch>
            <a:fillRect/>
          </a:stretch>
        </p:blipFill>
        <p:spPr bwMode="auto">
          <a:xfrm>
            <a:off x="1643042" y="1643050"/>
            <a:ext cx="5857916" cy="44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429256" y="6215082"/>
            <a:ext cx="2143140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Schmidt &amp; Lipson, </a:t>
            </a:r>
            <a:r>
              <a:rPr kumimoji="0" lang="lt-LT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Science</a:t>
            </a:r>
            <a:r>
              <a:rPr kumimoji="0" lang="lt-L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 (2009)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fizikos dėsnių išvedimas</a:t>
            </a:r>
            <a:endParaRPr lang="en-US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14942" y="6215082"/>
            <a:ext cx="2143140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Schmidt &amp; Lipson, </a:t>
            </a:r>
            <a:r>
              <a:rPr kumimoji="0" lang="lt-LT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Science</a:t>
            </a:r>
            <a:r>
              <a:rPr kumimoji="0" lang="lt-L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 (2009)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4604" y="1643063"/>
            <a:ext cx="5494793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sudėtingumas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 smtClean="0"/>
              <a:t>trečia dalis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85786" y="6357958"/>
            <a:ext cx="7215238" cy="285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paruošta remiantis Gary W. Flake knyga „</a:t>
            </a:r>
            <a:r>
              <a:rPr kumimoji="0" lang="lt-LT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The Computational</a:t>
            </a:r>
            <a:r>
              <a:rPr kumimoji="0" lang="lt-LT" sz="1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 Beauty of Nature</a:t>
            </a:r>
            <a:r>
              <a:rPr kumimoji="0" lang="lt-LT" sz="1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 (1999)</a:t>
            </a:r>
            <a:endParaRPr kumimoji="0" lang="en-US" sz="1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kas yra sudėtinga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lt-LT" dirty="0" smtClean="0"/>
              <a:t>pietų gaminimas</a:t>
            </a:r>
          </a:p>
          <a:p>
            <a:pPr>
              <a:buNone/>
            </a:pPr>
            <a:r>
              <a:rPr lang="lt-LT" dirty="0" smtClean="0"/>
              <a:t>	tvarkingas procesas</a:t>
            </a:r>
          </a:p>
          <a:p>
            <a:pPr>
              <a:buNone/>
            </a:pPr>
            <a:r>
              <a:rPr lang="lt-LT" dirty="0" smtClean="0"/>
              <a:t>	aprašomas receptu</a:t>
            </a:r>
          </a:p>
          <a:p>
            <a:pPr>
              <a:buNone/>
            </a:pPr>
            <a:endParaRPr lang="lt-LT" dirty="0" smtClean="0"/>
          </a:p>
          <a:p>
            <a:pPr>
              <a:buNone/>
            </a:pPr>
            <a:r>
              <a:rPr lang="lt-LT" dirty="0" smtClean="0"/>
              <a:t>monetos mėtymas</a:t>
            </a:r>
          </a:p>
          <a:p>
            <a:pPr>
              <a:buNone/>
            </a:pPr>
            <a:r>
              <a:rPr lang="lt-LT" dirty="0" smtClean="0"/>
              <a:t>	atsitiktinis procesas</a:t>
            </a:r>
          </a:p>
          <a:p>
            <a:pPr>
              <a:buNone/>
            </a:pPr>
            <a:r>
              <a:rPr lang="lt-LT" dirty="0" smtClean="0"/>
              <a:t>	bet aprašomas statistiškai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kas yra sudėtinga</a:t>
            </a:r>
            <a:endParaRPr lang="en-US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185987" y="2676542"/>
            <a:ext cx="477202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5"/>
          <p:cNvSpPr txBox="1">
            <a:spLocks/>
          </p:cNvSpPr>
          <p:nvPr/>
        </p:nvSpPr>
        <p:spPr>
          <a:xfrm>
            <a:off x="3428992" y="1857364"/>
            <a:ext cx="2428892" cy="357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smegenys?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rot="5400000">
            <a:off x="4393408" y="2393152"/>
            <a:ext cx="428629" cy="7143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intarpas: menas</a:t>
            </a:r>
            <a:endParaRPr lang="en-US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185987" y="2676542"/>
            <a:ext cx="477202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5"/>
          <p:cNvSpPr txBox="1">
            <a:spLocks/>
          </p:cNvSpPr>
          <p:nvPr/>
        </p:nvSpPr>
        <p:spPr>
          <a:xfrm>
            <a:off x="928662" y="3500438"/>
            <a:ext cx="1000132" cy="357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popsas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>
            <a:off x="1928794" y="3679033"/>
            <a:ext cx="714380" cy="607223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5"/>
          <p:cNvSpPr txBox="1">
            <a:spLocks/>
          </p:cNvSpPr>
          <p:nvPr/>
        </p:nvSpPr>
        <p:spPr>
          <a:xfrm>
            <a:off x="5000628" y="2000240"/>
            <a:ext cx="2571768" cy="357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lt-LT" sz="1600" dirty="0" smtClean="0">
                <a:solidFill>
                  <a:schemeClr val="accent4"/>
                </a:solidFill>
              </a:rPr>
              <a:t>modernioji muzika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rot="5400000">
            <a:off x="5072066" y="2000240"/>
            <a:ext cx="857256" cy="1571636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5"/>
          <p:cNvSpPr txBox="1">
            <a:spLocks/>
          </p:cNvSpPr>
          <p:nvPr/>
        </p:nvSpPr>
        <p:spPr>
          <a:xfrm>
            <a:off x="7143768" y="3643314"/>
            <a:ext cx="1357322" cy="357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triukšmas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7" name="Straight Arrow Connector 26"/>
          <p:cNvCxnSpPr>
            <a:stCxn id="26" idx="1"/>
          </p:cNvCxnSpPr>
          <p:nvPr/>
        </p:nvCxnSpPr>
        <p:spPr>
          <a:xfrm rot="10800000" flipV="1">
            <a:off x="6215074" y="3821909"/>
            <a:ext cx="928694" cy="392908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5"/>
          <p:cNvSpPr txBox="1">
            <a:spLocks/>
          </p:cNvSpPr>
          <p:nvPr/>
        </p:nvSpPr>
        <p:spPr>
          <a:xfrm>
            <a:off x="2285984" y="2000240"/>
            <a:ext cx="1714512" cy="357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klasikinė muzika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4" name="Straight Arrow Connector 33"/>
          <p:cNvCxnSpPr>
            <a:stCxn id="33" idx="2"/>
          </p:cNvCxnSpPr>
          <p:nvPr/>
        </p:nvCxnSpPr>
        <p:spPr>
          <a:xfrm rot="16200000" flipH="1">
            <a:off x="3393273" y="2107397"/>
            <a:ext cx="714380" cy="1214446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lt-LT" b="1" dirty="0" smtClean="0"/>
              <a:t>sprendimų priėmimas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422" y="1571612"/>
            <a:ext cx="3143272" cy="5715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lt-LT" sz="2800" dirty="0" smtClean="0">
                <a:solidFill>
                  <a:schemeClr val="accent4"/>
                </a:solidFill>
              </a:rPr>
              <a:t>●</a:t>
            </a:r>
            <a:r>
              <a:rPr lang="lt-LT" sz="2800" dirty="0" smtClean="0">
                <a:solidFill>
                  <a:schemeClr val="accent3"/>
                </a:solidFill>
              </a:rPr>
              <a:t> </a:t>
            </a:r>
            <a:r>
              <a:rPr lang="lt-LT" sz="1600" dirty="0" smtClean="0"/>
              <a:t>vaikinas ar mergina?</a:t>
            </a: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29388" y="1071546"/>
            <a:ext cx="2143140" cy="285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(klasifikacija)</a:t>
            </a:r>
            <a:endParaRPr kumimoji="0" lang="en-US" sz="1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1428728" y="221455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intarpas: meno </a:t>
            </a:r>
            <a:r>
              <a:rPr lang="lt-LT" b="1" dirty="0" smtClean="0"/>
              <a:t>taisyklės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lt-LT" dirty="0"/>
              <a:t>o</a:t>
            </a:r>
            <a:r>
              <a:rPr lang="lt-LT" dirty="0" smtClean="0"/>
              <a:t>rganizmui būdinga ieškoti taisyklių aplinkoje</a:t>
            </a:r>
          </a:p>
          <a:p>
            <a:pPr>
              <a:buNone/>
            </a:pPr>
            <a:endParaRPr lang="lt-LT" dirty="0" smtClean="0"/>
          </a:p>
          <a:p>
            <a:pPr>
              <a:buNone/>
            </a:pPr>
            <a:r>
              <a:rPr lang="lt-LT" dirty="0" smtClean="0"/>
              <a:t>ypatingai talpios (gerai ir paprastai ateitį numatančios taisyklės) yra gražios</a:t>
            </a:r>
          </a:p>
          <a:p>
            <a:pPr>
              <a:buNone/>
            </a:pPr>
            <a:endParaRPr lang="lt-LT" dirty="0" smtClean="0"/>
          </a:p>
          <a:p>
            <a:pPr>
              <a:buNone/>
            </a:pPr>
            <a:r>
              <a:rPr lang="lt-LT" dirty="0" smtClean="0"/>
              <a:t>menas yra kuo talpesnių taisyklių radimas ir parodymas žiūrovui</a:t>
            </a:r>
            <a:endParaRPr lang="lt-L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įvairūs procesai</a:t>
            </a:r>
            <a:endParaRPr lang="en-US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185987" y="2676542"/>
            <a:ext cx="477202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5"/>
          <p:cNvSpPr txBox="1">
            <a:spLocks/>
          </p:cNvSpPr>
          <p:nvPr/>
        </p:nvSpPr>
        <p:spPr>
          <a:xfrm>
            <a:off x="928662" y="3500438"/>
            <a:ext cx="1000132" cy="357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lt-LT" sz="1600" dirty="0" smtClean="0">
                <a:solidFill>
                  <a:schemeClr val="accent4"/>
                </a:solidFill>
              </a:rPr>
              <a:t>niekai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>
            <a:off x="1928794" y="3679033"/>
            <a:ext cx="714380" cy="607223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5"/>
          <p:cNvSpPr txBox="1">
            <a:spLocks/>
          </p:cNvSpPr>
          <p:nvPr/>
        </p:nvSpPr>
        <p:spPr>
          <a:xfrm>
            <a:off x="5000628" y="2000240"/>
            <a:ext cx="2571768" cy="357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lt-LT" sz="1600" dirty="0" smtClean="0">
                <a:solidFill>
                  <a:schemeClr val="accent4"/>
                </a:solidFill>
              </a:rPr>
              <a:t>chaosas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rot="5400000">
            <a:off x="5072066" y="2000240"/>
            <a:ext cx="857256" cy="1571636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5"/>
          <p:cNvSpPr txBox="1">
            <a:spLocks/>
          </p:cNvSpPr>
          <p:nvPr/>
        </p:nvSpPr>
        <p:spPr>
          <a:xfrm>
            <a:off x="7143768" y="3643314"/>
            <a:ext cx="1357322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atsitiktiniai procesai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7" name="Straight Arrow Connector 26"/>
          <p:cNvCxnSpPr>
            <a:stCxn id="26" idx="1"/>
          </p:cNvCxnSpPr>
          <p:nvPr/>
        </p:nvCxnSpPr>
        <p:spPr>
          <a:xfrm rot="10800000" flipV="1">
            <a:off x="6215074" y="3964785"/>
            <a:ext cx="928694" cy="250032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5"/>
          <p:cNvSpPr txBox="1">
            <a:spLocks/>
          </p:cNvSpPr>
          <p:nvPr/>
        </p:nvSpPr>
        <p:spPr>
          <a:xfrm>
            <a:off x="2285984" y="2000240"/>
            <a:ext cx="1714512" cy="357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fraktalai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4" name="Straight Arrow Connector 33"/>
          <p:cNvCxnSpPr>
            <a:stCxn id="33" idx="2"/>
          </p:cNvCxnSpPr>
          <p:nvPr/>
        </p:nvCxnSpPr>
        <p:spPr>
          <a:xfrm rot="16200000" flipH="1">
            <a:off x="3393273" y="2107397"/>
            <a:ext cx="714380" cy="1214446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fraktalai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lt-LT" dirty="0" smtClean="0"/>
              <a:t>mandelbroto aibė</a:t>
            </a:r>
          </a:p>
          <a:p>
            <a:pPr>
              <a:buNone/>
            </a:pPr>
            <a:r>
              <a:rPr lang="lt-LT" dirty="0" smtClean="0"/>
              <a:t>	x</a:t>
            </a:r>
            <a:r>
              <a:rPr lang="lt-LT" baseline="-25000" dirty="0" smtClean="0"/>
              <a:t>t+1</a:t>
            </a:r>
            <a:r>
              <a:rPr lang="lt-LT" dirty="0" smtClean="0"/>
              <a:t> = x</a:t>
            </a:r>
            <a:r>
              <a:rPr lang="lt-LT" baseline="-25000" dirty="0" smtClean="0"/>
              <a:t>t</a:t>
            </a:r>
            <a:r>
              <a:rPr lang="lt-LT" baseline="30000" dirty="0" smtClean="0"/>
              <a:t>2</a:t>
            </a:r>
            <a:r>
              <a:rPr lang="lt-LT" dirty="0" smtClean="0"/>
              <a:t>+c</a:t>
            </a:r>
          </a:p>
          <a:p>
            <a:pPr>
              <a:buNone/>
            </a:pPr>
            <a:r>
              <a:rPr lang="lt-LT" dirty="0" smtClean="0"/>
              <a:t>priklauso visi kompleksiniai skaičiai c, su kuriais ši seka yra apribota (bounded)</a:t>
            </a:r>
          </a:p>
          <a:p>
            <a:pPr>
              <a:buNone/>
            </a:pPr>
            <a:r>
              <a:rPr lang="lt-LT" dirty="0" smtClean="0"/>
              <a:t>(x</a:t>
            </a:r>
            <a:r>
              <a:rPr lang="lt-LT" baseline="-25000" dirty="0" smtClean="0"/>
              <a:t>0</a:t>
            </a:r>
            <a:r>
              <a:rPr lang="lt-LT" dirty="0" smtClean="0"/>
              <a:t> = 0)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714876" y="4143380"/>
            <a:ext cx="30670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643570" y="6429396"/>
            <a:ext cx="2143140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wikimedia commons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fraktalai</a:t>
            </a:r>
            <a:endParaRPr lang="en-US" b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14348" y="714356"/>
            <a:ext cx="4429155" cy="5704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chaosas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lt-LT" dirty="0" smtClean="0"/>
              <a:t>deterministinis procesas!</a:t>
            </a:r>
          </a:p>
          <a:p>
            <a:pPr>
              <a:buNone/>
            </a:pPr>
            <a:endParaRPr lang="lt-LT" dirty="0" smtClean="0"/>
          </a:p>
          <a:p>
            <a:pPr>
              <a:buNone/>
            </a:pPr>
            <a:r>
              <a:rPr lang="lt-LT" dirty="0" smtClean="0"/>
              <a:t>pavyzdys: logistinis atvaizdis</a:t>
            </a:r>
          </a:p>
          <a:p>
            <a:pPr>
              <a:buNone/>
            </a:pPr>
            <a:r>
              <a:rPr lang="lt-LT" dirty="0" smtClean="0"/>
              <a:t>			 x</a:t>
            </a:r>
            <a:r>
              <a:rPr lang="lt-LT" baseline="-25000" dirty="0" smtClean="0"/>
              <a:t>t+1</a:t>
            </a:r>
            <a:r>
              <a:rPr lang="lt-LT" dirty="0" smtClean="0"/>
              <a:t> = 4rx</a:t>
            </a:r>
            <a:r>
              <a:rPr lang="lt-LT" baseline="-25000" dirty="0" smtClean="0"/>
              <a:t>t</a:t>
            </a:r>
            <a:r>
              <a:rPr lang="lt-LT" dirty="0" smtClean="0"/>
              <a:t>(1–x</a:t>
            </a:r>
            <a:r>
              <a:rPr lang="lt-LT" baseline="-25000" dirty="0" smtClean="0"/>
              <a:t>t</a:t>
            </a:r>
            <a:r>
              <a:rPr lang="lt-LT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chaosas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43492" b="37667"/>
          <a:stretch>
            <a:fillRect/>
          </a:stretch>
        </p:blipFill>
        <p:spPr bwMode="auto">
          <a:xfrm>
            <a:off x="714348" y="1643050"/>
            <a:ext cx="3357586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19178" r="20462" b="65690"/>
          <a:stretch>
            <a:fillRect/>
          </a:stretch>
        </p:blipFill>
        <p:spPr bwMode="auto">
          <a:xfrm>
            <a:off x="5072066" y="1643050"/>
            <a:ext cx="3357586" cy="2343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19178" r="20462" b="64979"/>
          <a:stretch>
            <a:fillRect/>
          </a:stretch>
        </p:blipFill>
        <p:spPr bwMode="auto">
          <a:xfrm>
            <a:off x="714348" y="4071942"/>
            <a:ext cx="3357586" cy="23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19178" r="20462" b="65712"/>
          <a:stretch>
            <a:fillRect/>
          </a:stretch>
        </p:blipFill>
        <p:spPr bwMode="auto">
          <a:xfrm>
            <a:off x="5072066" y="4071942"/>
            <a:ext cx="3357586" cy="23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t="92225"/>
          <a:stretch>
            <a:fillRect/>
          </a:stretch>
        </p:blipFill>
        <p:spPr bwMode="auto">
          <a:xfrm>
            <a:off x="2857488" y="6510371"/>
            <a:ext cx="5581650" cy="276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928926" y="3429000"/>
            <a:ext cx="928694" cy="35719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lt-LT" sz="1600" dirty="0" smtClean="0">
                <a:solidFill>
                  <a:schemeClr val="bg1"/>
                </a:solidFill>
              </a:rPr>
              <a:t>r = 7/10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Content Placeholder 9"/>
          <p:cNvSpPr txBox="1">
            <a:spLocks/>
          </p:cNvSpPr>
          <p:nvPr/>
        </p:nvSpPr>
        <p:spPr>
          <a:xfrm>
            <a:off x="7286644" y="3429000"/>
            <a:ext cx="928694" cy="357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= 8/10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9"/>
          <p:cNvSpPr txBox="1">
            <a:spLocks/>
          </p:cNvSpPr>
          <p:nvPr/>
        </p:nvSpPr>
        <p:spPr>
          <a:xfrm>
            <a:off x="2786050" y="5857892"/>
            <a:ext cx="1143008" cy="357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= 88/100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9"/>
          <p:cNvSpPr txBox="1">
            <a:spLocks/>
          </p:cNvSpPr>
          <p:nvPr/>
        </p:nvSpPr>
        <p:spPr>
          <a:xfrm>
            <a:off x="7286644" y="5857892"/>
            <a:ext cx="928694" cy="357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= 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chaosas</a:t>
            </a:r>
            <a:endParaRPr lang="en-US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185987" y="2272506"/>
            <a:ext cx="477202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žmogus prieš mašiną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 smtClean="0"/>
              <a:t>ketvirta dalis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85786" y="6357958"/>
            <a:ext cx="8001056" cy="285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įvadas į proto filosofiją</a:t>
            </a:r>
            <a:r>
              <a:rPr kumimoji="0" lang="lt-LT" sz="1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suprantamai pateikiamas John Heil knygoje</a:t>
            </a:r>
            <a:r>
              <a:rPr kumimoji="0" lang="lt-LT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„</a:t>
            </a:r>
            <a:r>
              <a:rPr kumimoji="0" lang="lt-LT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Philosophy</a:t>
            </a:r>
            <a:r>
              <a:rPr kumimoji="0" lang="lt-LT" sz="1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 of Mind</a:t>
            </a:r>
            <a:r>
              <a:rPr kumimoji="0" lang="lt-LT" sz="1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 (2004)</a:t>
            </a:r>
            <a:endParaRPr kumimoji="0" lang="en-US" sz="1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regos sistema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29388" y="6357958"/>
            <a:ext cx="2143140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000" b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DiCarlo &amp; Cox, </a:t>
            </a:r>
            <a:r>
              <a:rPr kumimoji="0" lang="lt-LT" sz="1000" b="0" i="1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TiCS</a:t>
            </a:r>
            <a:r>
              <a:rPr kumimoji="0" lang="lt-LT" sz="1000" b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 (2007)</a:t>
            </a:r>
            <a:endParaRPr kumimoji="0" lang="en-US" sz="1000" b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4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156" y="1357298"/>
            <a:ext cx="8262298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regos sistema</a:t>
            </a:r>
            <a:endParaRPr lang="en-US" b="1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285860"/>
            <a:ext cx="7286676" cy="5066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429388" y="6357958"/>
            <a:ext cx="2143140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000" b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DiCarlo &amp; Cox, </a:t>
            </a:r>
            <a:r>
              <a:rPr kumimoji="0" lang="lt-LT" sz="1000" b="0" i="1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TiCS</a:t>
            </a:r>
            <a:r>
              <a:rPr kumimoji="0" lang="lt-LT" sz="1000" b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 (2007)</a:t>
            </a:r>
            <a:endParaRPr kumimoji="0" lang="en-US" sz="1000" b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lt-LT" b="1" dirty="0" smtClean="0"/>
              <a:t>sprendimų priėmimas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422" y="1571612"/>
            <a:ext cx="3143272" cy="5715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lt-LT" sz="2800" dirty="0" smtClean="0">
                <a:solidFill>
                  <a:schemeClr val="accent4"/>
                </a:solidFill>
              </a:rPr>
              <a:t>●</a:t>
            </a:r>
            <a:r>
              <a:rPr lang="lt-LT" sz="2800" dirty="0" smtClean="0">
                <a:solidFill>
                  <a:schemeClr val="accent3"/>
                </a:solidFill>
              </a:rPr>
              <a:t> </a:t>
            </a:r>
            <a:r>
              <a:rPr lang="lt-LT" sz="1600" dirty="0" smtClean="0"/>
              <a:t>vaikinas ar mergina?</a:t>
            </a: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29388" y="1071546"/>
            <a:ext cx="2143140" cy="285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(klasifikacija)</a:t>
            </a:r>
            <a:endParaRPr kumimoji="0" lang="en-US" sz="1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3000364" y="3000372"/>
            <a:ext cx="2643206" cy="25003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5429256" y="3214686"/>
            <a:ext cx="1071570" cy="428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vaikinai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286248" y="2643182"/>
            <a:ext cx="1071570" cy="3571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merginos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1428728" y="221455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proto filosofija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lt-LT" dirty="0" smtClean="0"/>
              <a:t>vyraujantis požiūris (nuo 1970-ųjų): funkcionalizmas</a:t>
            </a:r>
          </a:p>
          <a:p>
            <a:pPr>
              <a:buNone/>
            </a:pPr>
            <a:r>
              <a:rPr lang="lt-LT" dirty="0" smtClean="0"/>
              <a:t>vyraujantis mokslininkų požiūris</a:t>
            </a:r>
          </a:p>
          <a:p>
            <a:pPr>
              <a:buNone/>
            </a:pPr>
            <a:r>
              <a:rPr lang="lt-LT" dirty="0"/>
              <a:t>	</a:t>
            </a:r>
            <a:r>
              <a:rPr lang="lt-LT" dirty="0" smtClean="0"/>
              <a:t>strong AI: Tiuringo mašina yra būtina ir pakankama intelekto sąlyga</a:t>
            </a:r>
          </a:p>
          <a:p>
            <a:pPr>
              <a:buNone/>
            </a:pPr>
            <a:r>
              <a:rPr lang="lt-LT" dirty="0" smtClean="0"/>
              <a:t>	weak AI: Tiuringo mašina sėkmingai gali simuliuoti smegenų veikimą, tačiau ji niekada nebus sąmoninga</a:t>
            </a:r>
          </a:p>
          <a:p>
            <a:pPr>
              <a:buNone/>
            </a:pPr>
            <a:r>
              <a:rPr lang="lt-LT" dirty="0" smtClean="0"/>
              <a:t>vyraujantis filosofų požiūris</a:t>
            </a:r>
          </a:p>
          <a:p>
            <a:pPr>
              <a:buNone/>
            </a:pPr>
            <a:r>
              <a:rPr lang="lt-LT" dirty="0"/>
              <a:t>	</a:t>
            </a:r>
            <a:r>
              <a:rPr lang="lt-LT" dirty="0" smtClean="0"/>
              <a:t>Tiuringo mašina negali sėkmingai simuliuoti smegenų, nes trūksta priežastinių ryšių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pabaigai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042" y="2214554"/>
            <a:ext cx="4972056" cy="28289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Since age 15 or so</a:t>
            </a:r>
            <a:endParaRPr lang="lt-LT" sz="2400" dirty="0" smtClean="0"/>
          </a:p>
          <a:p>
            <a:pPr>
              <a:buNone/>
            </a:pPr>
            <a:r>
              <a:rPr lang="en-US" sz="2400" dirty="0" smtClean="0"/>
              <a:t>Prof. </a:t>
            </a:r>
            <a:r>
              <a:rPr lang="en-US" sz="2400" dirty="0" err="1" smtClean="0"/>
              <a:t>Jürgen</a:t>
            </a:r>
            <a:r>
              <a:rPr lang="en-US" sz="2400" dirty="0" smtClean="0"/>
              <a:t> </a:t>
            </a:r>
            <a:r>
              <a:rPr lang="en-US" sz="2400" dirty="0" err="1" smtClean="0"/>
              <a:t>Schmidhuber‘s</a:t>
            </a:r>
            <a:endParaRPr lang="lt-LT" sz="2400" dirty="0" smtClean="0"/>
          </a:p>
          <a:p>
            <a:pPr>
              <a:buNone/>
            </a:pPr>
            <a:r>
              <a:rPr lang="en-US" sz="2400" dirty="0" smtClean="0"/>
              <a:t>main scientific ambition has been</a:t>
            </a:r>
            <a:endParaRPr lang="lt-LT" sz="2400" dirty="0" smtClean="0"/>
          </a:p>
          <a:p>
            <a:pPr>
              <a:buNone/>
            </a:pPr>
            <a:r>
              <a:rPr lang="en-US" sz="2400" dirty="0" smtClean="0"/>
              <a:t>to build an optimal scientist,</a:t>
            </a:r>
            <a:endParaRPr lang="lt-LT" sz="2400" dirty="0" smtClean="0"/>
          </a:p>
          <a:p>
            <a:pPr>
              <a:buNone/>
            </a:pPr>
            <a:r>
              <a:rPr lang="en-US" sz="2400" dirty="0" smtClean="0"/>
              <a:t>then retire.</a:t>
            </a:r>
            <a:endParaRPr lang="lt-LT" sz="2400" dirty="0" smtClean="0"/>
          </a:p>
          <a:p>
            <a:pPr algn="r">
              <a:buNone/>
            </a:pPr>
            <a:r>
              <a:rPr lang="lt-LT" sz="2400" dirty="0" smtClean="0"/>
              <a:t>– </a:t>
            </a:r>
            <a:r>
              <a:rPr lang="en-US" sz="2400" dirty="0" err="1" smtClean="0">
                <a:hlinkClick r:id="rId2"/>
              </a:rPr>
              <a:t>Jürgen</a:t>
            </a:r>
            <a:r>
              <a:rPr lang="en-US" sz="2400" dirty="0" smtClean="0">
                <a:hlinkClick r:id="rId2"/>
              </a:rPr>
              <a:t> </a:t>
            </a:r>
            <a:r>
              <a:rPr lang="en-US" sz="2400" dirty="0" err="1" smtClean="0">
                <a:hlinkClick r:id="rId2"/>
              </a:rPr>
              <a:t>Schmidhuber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lt-LT" b="1" dirty="0" smtClean="0"/>
              <a:t>ateities numatymas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29388" y="1071546"/>
            <a:ext cx="2143140" cy="285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(regresija)</a:t>
            </a:r>
            <a:endParaRPr kumimoji="0" lang="en-US" sz="1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4530" y="2605096"/>
            <a:ext cx="52578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 txBox="1">
            <a:spLocks/>
          </p:cNvSpPr>
          <p:nvPr/>
        </p:nvSpPr>
        <p:spPr>
          <a:xfrm>
            <a:off x="1800224" y="2195511"/>
            <a:ext cx="2571768" cy="357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lt-LT" sz="1600" dirty="0" smtClean="0"/>
              <a:t>Google akcijų kainų kaita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Neuroniniai tinklai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 smtClean="0"/>
              <a:t>antra dalis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85786" y="6357958"/>
            <a:ext cx="7786742" cy="285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geras įvadas yra</a:t>
            </a:r>
            <a:r>
              <a:rPr kumimoji="0" lang="lt-LT" sz="1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Christopher M. Bishop</a:t>
            </a:r>
            <a:r>
              <a:rPr kumimoji="0" lang="lt-LT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knyga „</a:t>
            </a:r>
            <a:r>
              <a:rPr kumimoji="0" lang="lt-LT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Neural Networks for Pattern Recognition</a:t>
            </a:r>
            <a:r>
              <a:rPr kumimoji="0" lang="lt-LT" sz="1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 (1995)</a:t>
            </a:r>
            <a:endParaRPr kumimoji="0" lang="en-US" sz="1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turingo mašina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15008" y="1071546"/>
            <a:ext cx="2857520" cy="285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(~funkcija)</a:t>
            </a:r>
            <a:r>
              <a:rPr kumimoji="0" lang="lt-LT" sz="1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lt-LT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alan turing,</a:t>
            </a:r>
            <a:r>
              <a:rPr kumimoji="0" lang="lt-LT" sz="1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1937</a:t>
            </a:r>
            <a:endParaRPr kumimoji="0" lang="en-US" sz="1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3556" name="Picture 4" descr="http://upload.wikimedia.org/wikipedia/commons/a/aa/Turing_machin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071670" y="1785926"/>
            <a:ext cx="4591050" cy="4333875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00562" y="6143644"/>
            <a:ext cx="2143140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wikimedia commons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universalioji turingo mašina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29322" y="1071546"/>
            <a:ext cx="2643206" cy="2857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(~kompiuteris) alan turing,</a:t>
            </a:r>
            <a:r>
              <a:rPr kumimoji="0" lang="lt-LT" sz="1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1937</a:t>
            </a:r>
            <a:endParaRPr kumimoji="0" lang="en-US" sz="1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715008" y="5929330"/>
            <a:ext cx="2143140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wikimedia commons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6626" name="Picture 2" descr="http://upload.wikimedia.org/wikipedia/commons/thumb/4/43/Universal_Turing_machine.svg/1000px-Universal_Turing_machine.svg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131758" y="1928802"/>
            <a:ext cx="8929749" cy="41434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1230</Words>
  <Application>Microsoft Office PowerPoint</Application>
  <PresentationFormat>On-screen Show (4:3)</PresentationFormat>
  <Paragraphs>381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dirbtinio intelekto kūrimas</vt:lpstr>
      <vt:lpstr>kas yra intelektas</vt:lpstr>
      <vt:lpstr>kas yra intelektas</vt:lpstr>
      <vt:lpstr>sprendimų priėmimas</vt:lpstr>
      <vt:lpstr>sprendimų priėmimas</vt:lpstr>
      <vt:lpstr>ateities numatymas</vt:lpstr>
      <vt:lpstr>Neuroniniai tinklai</vt:lpstr>
      <vt:lpstr>turingo mašina</vt:lpstr>
      <vt:lpstr>universalioji turingo mašina</vt:lpstr>
      <vt:lpstr>perceptronas</vt:lpstr>
      <vt:lpstr>perceptronas</vt:lpstr>
      <vt:lpstr>perceptronas</vt:lpstr>
      <vt:lpstr>užduotis: demokratija</vt:lpstr>
      <vt:lpstr>sprendimas: demokratija</vt:lpstr>
      <vt:lpstr>perceptrono mokymosi taisyklė</vt:lpstr>
      <vt:lpstr>perceptrono mokymosi taisyklė</vt:lpstr>
      <vt:lpstr>perceptrono mokymosi taisyklė</vt:lpstr>
      <vt:lpstr>perceptrono mokymosi taisyklė</vt:lpstr>
      <vt:lpstr>perceptrono mokymosi taisyklė</vt:lpstr>
      <vt:lpstr>perceptrono mokymosi taisyklė</vt:lpstr>
      <vt:lpstr>perceptrono mokymosi taisyklė</vt:lpstr>
      <vt:lpstr>perceptrono mokymosi taisyklė</vt:lpstr>
      <vt:lpstr>neuroniniai tinklai</vt:lpstr>
      <vt:lpstr>užduotis: sprendimų rėžiai</vt:lpstr>
      <vt:lpstr>sprendimas: sprendimų rėžiai</vt:lpstr>
      <vt:lpstr>sprendimų rėžiai</vt:lpstr>
      <vt:lpstr>neuroninių tinklų trūkumai</vt:lpstr>
      <vt:lpstr>support vector machine</vt:lpstr>
      <vt:lpstr>SVM galimybės</vt:lpstr>
      <vt:lpstr>SVM galimybės</vt:lpstr>
      <vt:lpstr>SVM galimybės</vt:lpstr>
      <vt:lpstr>evoliuciniai algoritmai</vt:lpstr>
      <vt:lpstr>fizikos dėsnių išvedimas</vt:lpstr>
      <vt:lpstr>fizikos dėsnių išvedimas</vt:lpstr>
      <vt:lpstr>fizikos dėsnių išvedimas</vt:lpstr>
      <vt:lpstr>sudėtingumas</vt:lpstr>
      <vt:lpstr>kas yra sudėtinga</vt:lpstr>
      <vt:lpstr>kas yra sudėtinga</vt:lpstr>
      <vt:lpstr>intarpas: menas</vt:lpstr>
      <vt:lpstr>intarpas: meno taisyklės</vt:lpstr>
      <vt:lpstr>įvairūs procesai</vt:lpstr>
      <vt:lpstr>fraktalai</vt:lpstr>
      <vt:lpstr>fraktalai</vt:lpstr>
      <vt:lpstr>chaosas</vt:lpstr>
      <vt:lpstr>chaosas</vt:lpstr>
      <vt:lpstr>chaosas</vt:lpstr>
      <vt:lpstr>žmogus prieš mašiną</vt:lpstr>
      <vt:lpstr>regos sistema</vt:lpstr>
      <vt:lpstr>regos sistema</vt:lpstr>
      <vt:lpstr>proto filosofija</vt:lpstr>
      <vt:lpstr>pabaigai</vt:lpstr>
    </vt:vector>
  </TitlesOfParts>
  <Company>K.U.Leuven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dirbtinio intelekto kūrimas</dc:title>
  <dc:creator>Jonas Kubilius</dc:creator>
  <cp:lastModifiedBy>Jonas Kubilius</cp:lastModifiedBy>
  <cp:revision>1872</cp:revision>
  <dcterms:created xsi:type="dcterms:W3CDTF">2010-06-11T13:16:08Z</dcterms:created>
  <dcterms:modified xsi:type="dcterms:W3CDTF">2010-07-01T07:06:57Z</dcterms:modified>
</cp:coreProperties>
</file>