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37" r:id="rId3"/>
    <p:sldId id="338" r:id="rId4"/>
    <p:sldId id="339" r:id="rId5"/>
    <p:sldId id="342" r:id="rId6"/>
    <p:sldId id="341" r:id="rId7"/>
    <p:sldId id="344" r:id="rId8"/>
    <p:sldId id="340" r:id="rId9"/>
    <p:sldId id="343" r:id="rId10"/>
    <p:sldId id="336" r:id="rId11"/>
    <p:sldId id="330" r:id="rId12"/>
    <p:sldId id="334" r:id="rId13"/>
    <p:sldId id="33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23AD18C-1D5A-4085-AF7F-5952614436C7}" type="datetimeFigureOut">
              <a:rPr lang="en-US"/>
              <a:pPr>
                <a:defRPr/>
              </a:pPr>
              <a:t>8/15/2011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34E0D9E3-5FBF-41E1-937E-3E25C9EE5C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59A133-D877-47AC-A6B3-6BADFBBDB02A}" type="datetimeFigureOut">
              <a:rPr lang="en-US"/>
              <a:pPr>
                <a:defRPr/>
              </a:pPr>
              <a:t>8/15/2011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07ED1E-3973-4DB7-BCD9-6CF7D29EDBF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C6ED6E-E132-45D0-88E8-93E61DCD8721}" type="datetimeFigureOut">
              <a:rPr lang="en-US"/>
              <a:pPr>
                <a:defRPr/>
              </a:pPr>
              <a:t>8/15/2011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C177D3-2662-4CE9-BDB2-7ABCF425199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1F2811-14E6-4F9A-981C-9973CD7C2A69}" type="datetimeFigureOut">
              <a:rPr lang="en-US"/>
              <a:pPr>
                <a:defRPr/>
              </a:pPr>
              <a:t>8/15/2011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D8E3CF-D5E1-4487-B967-C9725AFD0A6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7C35B3-A840-41FF-888A-F9ACB07EFBEC}" type="datetimeFigureOut">
              <a:rPr lang="en-US"/>
              <a:pPr>
                <a:defRPr/>
              </a:pPr>
              <a:t>8/15/2011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442573-DE1A-4A13-B064-2F7679D95E6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B650EB-FBD7-4AA7-9768-D03961CD12D5}" type="datetimeFigureOut">
              <a:rPr lang="en-US"/>
              <a:pPr>
                <a:defRPr/>
              </a:pPr>
              <a:t>8/15/2011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68F1FE-921A-4284-AF40-7F510ABA06D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2DF23B5-7DB3-4D86-9B0D-43B1CE01F344}" type="datetimeFigureOut">
              <a:rPr lang="en-US"/>
              <a:pPr>
                <a:defRPr/>
              </a:pPr>
              <a:t>8/15/2011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8EC5C9-367A-4886-B38F-28D98A4EDC7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BA0AE5C-0855-4A26-AAC1-75807093BEF1}" type="datetimeFigureOut">
              <a:rPr lang="en-US"/>
              <a:pPr>
                <a:defRPr/>
              </a:pPr>
              <a:t>8/15/2011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048B12F-EE17-4CA7-994C-499D16FD41E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96A7999-21B9-4A7B-97E4-1F4E0F78F89F}" type="datetimeFigureOut">
              <a:rPr lang="en-US"/>
              <a:pPr>
                <a:defRPr/>
              </a:pPr>
              <a:t>8/15/2011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2BEC1FB-D115-4373-83AD-8D0C7C950E5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2E4588-2124-4096-91A4-D5ECA2382287}" type="datetimeFigureOut">
              <a:rPr lang="en-US"/>
              <a:pPr>
                <a:defRPr/>
              </a:pPr>
              <a:t>8/15/2011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7C5E15-A694-4BA1-A296-EA6A2C3195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452A9F7-2761-421F-A256-6D8DE8F92D8E}" type="datetimeFigureOut">
              <a:rPr lang="en-US"/>
              <a:pPr>
                <a:defRPr/>
              </a:pPr>
              <a:t>8/15/2011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4A77D2-726B-48C6-B153-B770669AE4B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AA0C3A-6772-44D6-89B5-9045630CAC42}" type="datetimeFigureOut">
              <a:rPr lang="en-US"/>
              <a:pPr>
                <a:defRPr/>
              </a:pPr>
              <a:t>8/15/2011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AC5020B-3573-43C7-A7A2-D2A9BD55319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DE2B7B8-CB88-4A07-9F8F-22DAC9DD6E13}" type="datetimeFigureOut">
              <a:rPr lang="en-US"/>
              <a:pPr>
                <a:defRPr/>
              </a:pPr>
              <a:t>8/15/2011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FF8E8383-231E-4F0E-A52C-A427A67B23E4}"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hyperlink" Target="http://jonaskubilius.m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dusimtaidevyni.livejournal.com/67524.html" TargetMode="External"/><Relationship Id="rId2" Type="http://schemas.openxmlformats.org/officeDocument/2006/relationships/hyperlink" Target="http://www.youtube.com/watch?v=ZVitUDBxtDs&amp;feature=player_detailpage#t=116s" TargetMode="External"/><Relationship Id="rId1" Type="http://schemas.openxmlformats.org/officeDocument/2006/relationships/slideLayout" Target="../slideLayouts/slideLayout2.xml"/><Relationship Id="rId5" Type="http://schemas.openxmlformats.org/officeDocument/2006/relationships/hyperlink" Target="http://dx.doi.org/10.1037/h0040525" TargetMode="Externa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File:LordOfTheFliesBookCover.jpg"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books.google.com/books?id=EgX1fn-zpn8C" TargetMode="External"/><Relationship Id="rId5" Type="http://schemas.openxmlformats.org/officeDocument/2006/relationships/hyperlink" Target="http://www.bernardinai.lt/straipsnis/2010-04-14-williamo-goldingo-romanas-musiu-valdovas/43423" TargetMode="Externa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x.doi.org/10.1126/science.74556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x.doi.org/10.1126/science.745568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x.doi.org/10.1037/0022-3514.35.4.250" TargetMode="External"/><Relationship Id="rId2" Type="http://schemas.openxmlformats.org/officeDocument/2006/relationships/hyperlink" Target="http://en.wikipedia.org/wiki/Halo_eff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x.doi.org/10.1037/h004159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sycnet.apa.org/psycinfo/1996-29546-0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mmons.wikimedia.org/wiki/File:Asch_experiment.png" TargetMode="External"/><Relationship Id="rId1" Type="http://schemas.openxmlformats.org/officeDocument/2006/relationships/slideLayout" Target="../slideLayouts/slideLayout2.xml"/><Relationship Id="rId5" Type="http://schemas.openxmlformats.org/officeDocument/2006/relationships/hyperlink" Target="http://psycnet.apa.org/psycinfo/1952-00803-001" TargetMode="External"/><Relationship Id="rId4" Type="http://schemas.openxmlformats.org/officeDocument/2006/relationships/hyperlink" Target="http://faculty.babson.edu/krollag/org_site/soc_psych/asch_conform.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4248150"/>
          </a:xfrm>
        </p:spPr>
        <p:txBody>
          <a:bodyPr rtlCol="0">
            <a:normAutofit/>
          </a:bodyPr>
          <a:lstStyle/>
          <a:p>
            <a:pPr algn="l" fontAlgn="auto">
              <a:spcAft>
                <a:spcPts val="0"/>
              </a:spcAft>
              <a:defRPr/>
            </a:pPr>
            <a:r>
              <a:rPr lang="lt-LT" b="1" dirty="0" smtClean="0"/>
              <a:t>10 lessons</a:t>
            </a:r>
            <a:br>
              <a:rPr lang="lt-LT" b="1" dirty="0" smtClean="0"/>
            </a:br>
            <a:r>
              <a:rPr lang="lt-LT" b="1" dirty="0" smtClean="0">
                <a:solidFill>
                  <a:schemeClr val="accent4"/>
                </a:solidFill>
              </a:rPr>
              <a:t>from experimental psychology</a:t>
            </a:r>
            <a:endParaRPr lang="en-US" b="1" dirty="0">
              <a:solidFill>
                <a:schemeClr val="accent4"/>
              </a:solidFill>
            </a:endParaRPr>
          </a:p>
        </p:txBody>
      </p:sp>
      <p:grpSp>
        <p:nvGrpSpPr>
          <p:cNvPr id="14338" name="Group 5"/>
          <p:cNvGrpSpPr>
            <a:grpSpLocks/>
          </p:cNvGrpSpPr>
          <p:nvPr/>
        </p:nvGrpSpPr>
        <p:grpSpPr bwMode="auto">
          <a:xfrm>
            <a:off x="7358063" y="6286500"/>
            <a:ext cx="1214437" cy="500063"/>
            <a:chOff x="7045696" y="6215082"/>
            <a:chExt cx="1214446" cy="500066"/>
          </a:xfrm>
        </p:grpSpPr>
        <p:pic>
          <p:nvPicPr>
            <p:cNvPr id="14340" name="Picture 2">
              <a:hlinkClick r:id="rId2"/>
            </p:cNvPr>
            <p:cNvPicPr>
              <a:picLocks noChangeAspect="1" noChangeArrowheads="1"/>
            </p:cNvPicPr>
            <p:nvPr/>
          </p:nvPicPr>
          <p:blipFill>
            <a:blip r:embed="rId3"/>
            <a:srcRect/>
            <a:stretch>
              <a:fillRect/>
            </a:stretch>
          </p:blipFill>
          <p:spPr bwMode="auto">
            <a:xfrm>
              <a:off x="7215206" y="6215082"/>
              <a:ext cx="838200" cy="295275"/>
            </a:xfrm>
            <a:prstGeom prst="rect">
              <a:avLst/>
            </a:prstGeom>
            <a:noFill/>
            <a:ln w="9525">
              <a:noFill/>
              <a:miter lim="800000"/>
              <a:headEnd/>
              <a:tailEnd/>
            </a:ln>
          </p:spPr>
        </p:pic>
        <p:sp>
          <p:nvSpPr>
            <p:cNvPr id="5" name="Subtitle 2"/>
            <p:cNvSpPr txBox="1">
              <a:spLocks/>
            </p:cNvSpPr>
            <p:nvPr/>
          </p:nvSpPr>
          <p:spPr>
            <a:xfrm>
              <a:off x="7045696" y="6500834"/>
              <a:ext cx="1214446" cy="214314"/>
            </a:xfrm>
            <a:prstGeom prst="rect">
              <a:avLst/>
            </a:prstGeom>
          </p:spPr>
          <p:txBody>
            <a:bodyPr>
              <a:normAutofit/>
            </a:bodyPr>
            <a:lstStyle/>
            <a:p>
              <a:pPr algn="ctr" fontAlgn="auto">
                <a:spcBef>
                  <a:spcPct val="20000"/>
                </a:spcBef>
                <a:spcAft>
                  <a:spcPts val="0"/>
                </a:spcAft>
                <a:buFont typeface="Arial" pitchFamily="34" charset="0"/>
                <a:buNone/>
                <a:defRPr/>
              </a:pPr>
              <a:r>
                <a:rPr lang="lt-LT" sz="800" i="1" dirty="0">
                  <a:solidFill>
                    <a:schemeClr val="tx1">
                      <a:tint val="75000"/>
                    </a:schemeClr>
                  </a:solidFill>
                  <a:latin typeface="+mn-lt"/>
                </a:rPr>
                <a:t>imkiet mani i dalikities</a:t>
              </a:r>
              <a:endParaRPr lang="en-US" sz="800" i="1" dirty="0">
                <a:solidFill>
                  <a:schemeClr val="tx1">
                    <a:tint val="75000"/>
                  </a:schemeClr>
                </a:solidFill>
                <a:latin typeface="+mn-lt"/>
              </a:endParaRPr>
            </a:p>
          </p:txBody>
        </p:sp>
      </p:grpSp>
      <p:sp>
        <p:nvSpPr>
          <p:cNvPr id="8" name="Subtitle 2"/>
          <p:cNvSpPr txBox="1">
            <a:spLocks/>
          </p:cNvSpPr>
          <p:nvPr/>
        </p:nvSpPr>
        <p:spPr>
          <a:xfrm>
            <a:off x="714375" y="6315075"/>
            <a:ext cx="6737350" cy="400050"/>
          </a:xfrm>
          <a:prstGeom prst="rect">
            <a:avLst/>
          </a:prstGeom>
        </p:spPr>
        <p:txBody>
          <a:bodyPr>
            <a:normAutofit/>
          </a:bodyPr>
          <a:lstStyle/>
          <a:p>
            <a:pPr fontAlgn="auto">
              <a:spcBef>
                <a:spcPct val="20000"/>
              </a:spcBef>
              <a:spcAft>
                <a:spcPts val="0"/>
              </a:spcAft>
              <a:buFont typeface="Arial" pitchFamily="34" charset="0"/>
              <a:buNone/>
              <a:defRPr/>
            </a:pPr>
            <a:r>
              <a:rPr lang="lt-LT" sz="1400" dirty="0">
                <a:solidFill>
                  <a:schemeClr val="tx1">
                    <a:tint val="75000"/>
                  </a:schemeClr>
                </a:solidFill>
                <a:latin typeface="+mn-lt"/>
              </a:rPr>
              <a:t>jonas kubilius | NMA | august 18, 2011 | </a:t>
            </a:r>
            <a:r>
              <a:rPr lang="lt-LT" sz="1400" dirty="0">
                <a:solidFill>
                  <a:schemeClr val="accent2"/>
                </a:solidFill>
                <a:latin typeface="+mn-lt"/>
                <a:hlinkClick r:id="rId4"/>
              </a:rPr>
              <a:t>jonaskubilius.mp</a:t>
            </a:r>
            <a:endParaRPr lang="en-US" sz="1400" dirty="0">
              <a:solidFill>
                <a:schemeClr val="accent2"/>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algn="r"/>
            <a:r>
              <a:rPr lang="lt-LT" b="1" smtClean="0"/>
              <a:t>milgram experiment</a:t>
            </a:r>
            <a:endParaRPr lang="en-US" b="1" smtClean="0"/>
          </a:p>
        </p:txBody>
      </p:sp>
      <p:sp>
        <p:nvSpPr>
          <p:cNvPr id="23554" name="Content Placeholder 2"/>
          <p:cNvSpPr>
            <a:spLocks noGrp="1"/>
          </p:cNvSpPr>
          <p:nvPr>
            <p:ph idx="1"/>
          </p:nvPr>
        </p:nvSpPr>
        <p:spPr>
          <a:xfrm>
            <a:off x="468313" y="1844675"/>
            <a:ext cx="8218487" cy="4679950"/>
          </a:xfrm>
        </p:spPr>
        <p:txBody>
          <a:bodyPr/>
          <a:lstStyle/>
          <a:p>
            <a:pPr marL="514350" indent="-514350">
              <a:buFont typeface="Arial" charset="0"/>
              <a:buNone/>
            </a:pPr>
            <a:r>
              <a:rPr lang="lt-LT" sz="2400" smtClean="0">
                <a:hlinkClick r:id="rId2"/>
              </a:rPr>
              <a:t>demo</a:t>
            </a:r>
            <a:endParaRPr lang="lt-LT" sz="2400" smtClean="0"/>
          </a:p>
          <a:p>
            <a:pPr marL="514350" indent="-514350">
              <a:buFont typeface="Arial" charset="0"/>
              <a:buNone/>
            </a:pPr>
            <a:r>
              <a:rPr lang="lt-LT" sz="2400" smtClean="0"/>
              <a:t>teacher and student (actor)</a:t>
            </a:r>
          </a:p>
          <a:p>
            <a:pPr marL="514350" indent="-514350">
              <a:buFont typeface="Arial" charset="0"/>
              <a:buNone/>
            </a:pPr>
            <a:r>
              <a:rPr lang="lt-LT" sz="2400" smtClean="0"/>
              <a:t>teach by administering an electric shock ranging from Slight Shock to Danger: Severe Shock</a:t>
            </a:r>
          </a:p>
          <a:p>
            <a:pPr marL="514350" indent="-514350">
              <a:buFont typeface="Arial" charset="0"/>
              <a:buNone/>
            </a:pPr>
            <a:r>
              <a:rPr lang="lt-LT" sz="2400" smtClean="0"/>
              <a:t>65% teachers went all the way</a:t>
            </a:r>
          </a:p>
        </p:txBody>
      </p:sp>
      <p:sp>
        <p:nvSpPr>
          <p:cNvPr id="23555" name="Content Placeholder 2"/>
          <p:cNvSpPr txBox="1">
            <a:spLocks/>
          </p:cNvSpPr>
          <p:nvPr/>
        </p:nvSpPr>
        <p:spPr bwMode="auto">
          <a:xfrm>
            <a:off x="6516688" y="6308725"/>
            <a:ext cx="21431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3"/>
              </a:rPr>
              <a:t>209</a:t>
            </a:r>
            <a:endParaRPr lang="en-US" sz="1000"/>
          </a:p>
        </p:txBody>
      </p:sp>
      <p:pic>
        <p:nvPicPr>
          <p:cNvPr id="23556" name="Picture 2" descr="http://pics.livejournal.com/dusimtaidevyni/pic/002bphga"/>
          <p:cNvPicPr>
            <a:picLocks noChangeAspect="1" noChangeArrowheads="1"/>
          </p:cNvPicPr>
          <p:nvPr/>
        </p:nvPicPr>
        <p:blipFill>
          <a:blip r:embed="rId4"/>
          <a:srcRect t="16380" b="29440"/>
          <a:stretch>
            <a:fillRect/>
          </a:stretch>
        </p:blipFill>
        <p:spPr bwMode="auto">
          <a:xfrm>
            <a:off x="3995738" y="4437063"/>
            <a:ext cx="4729162" cy="1920875"/>
          </a:xfrm>
          <a:prstGeom prst="rect">
            <a:avLst/>
          </a:prstGeom>
          <a:noFill/>
          <a:ln w="9525">
            <a:noFill/>
            <a:miter lim="800000"/>
            <a:headEnd/>
            <a:tailEnd/>
          </a:ln>
        </p:spPr>
      </p:pic>
      <p:sp>
        <p:nvSpPr>
          <p:cNvPr id="9" name="Content Placeholder 2"/>
          <p:cNvSpPr txBox="1">
            <a:spLocks/>
          </p:cNvSpPr>
          <p:nvPr/>
        </p:nvSpPr>
        <p:spPr>
          <a:xfrm>
            <a:off x="6143625" y="1143000"/>
            <a:ext cx="2428875" cy="285750"/>
          </a:xfrm>
          <a:prstGeom prst="rect">
            <a:avLst/>
          </a:prstGeom>
        </p:spPr>
        <p:txBody>
          <a:bodyPr>
            <a:normAutofit fontScale="92500" lnSpcReduction="10000"/>
          </a:bodyPr>
          <a:lstStyle/>
          <a:p>
            <a:pPr marL="342900" indent="-342900" algn="r" fontAlgn="auto">
              <a:spcBef>
                <a:spcPct val="20000"/>
              </a:spcBef>
              <a:spcAft>
                <a:spcPts val="0"/>
              </a:spcAft>
              <a:buFont typeface="Arial" pitchFamily="34" charset="0"/>
              <a:buNone/>
              <a:defRPr/>
            </a:pPr>
            <a:r>
              <a:rPr lang="lt-LT" sz="1400" i="1" dirty="0">
                <a:latin typeface="+mn-lt"/>
              </a:rPr>
              <a:t>(stanley milgram, 1963)</a:t>
            </a:r>
            <a:endParaRPr lang="en-US" sz="1400" i="1" dirty="0">
              <a:latin typeface="+mn-lt"/>
            </a:endParaRPr>
          </a:p>
        </p:txBody>
      </p:sp>
      <p:sp>
        <p:nvSpPr>
          <p:cNvPr id="23558" name="Content Placeholder 2"/>
          <p:cNvSpPr txBox="1">
            <a:spLocks/>
          </p:cNvSpPr>
          <p:nvPr/>
        </p:nvSpPr>
        <p:spPr bwMode="auto">
          <a:xfrm>
            <a:off x="395288" y="3933825"/>
            <a:ext cx="4951412" cy="285750"/>
          </a:xfrm>
          <a:prstGeom prst="rect">
            <a:avLst/>
          </a:prstGeom>
          <a:noFill/>
          <a:ln w="9525">
            <a:noFill/>
            <a:miter lim="800000"/>
            <a:headEnd/>
            <a:tailEnd/>
          </a:ln>
        </p:spPr>
        <p:txBody>
          <a:bodyPr/>
          <a:lstStyle/>
          <a:p>
            <a:pPr marL="342900" indent="-342900" algn="r">
              <a:spcBef>
                <a:spcPct val="20000"/>
              </a:spcBef>
              <a:buFont typeface="Arial" charset="0"/>
              <a:buNone/>
            </a:pPr>
            <a:r>
              <a:rPr lang="en-US" sz="1000">
                <a:hlinkClick r:id="rId5"/>
              </a:rPr>
              <a:t>Milgram, The Journal of Abnormal and Social Psychology (1963)</a:t>
            </a: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algn="r"/>
            <a:r>
              <a:rPr lang="lt-LT" b="1" smtClean="0"/>
              <a:t>the robbers cave experiment</a:t>
            </a:r>
            <a:endParaRPr lang="en-US" b="1" smtClean="0"/>
          </a:p>
        </p:txBody>
      </p:sp>
      <p:sp>
        <p:nvSpPr>
          <p:cNvPr id="24578" name="Content Placeholder 2"/>
          <p:cNvSpPr>
            <a:spLocks noGrp="1"/>
          </p:cNvSpPr>
          <p:nvPr>
            <p:ph idx="1"/>
          </p:nvPr>
        </p:nvSpPr>
        <p:spPr>
          <a:xfrm>
            <a:off x="468313" y="1844675"/>
            <a:ext cx="8218487" cy="4679950"/>
          </a:xfrm>
        </p:spPr>
        <p:txBody>
          <a:bodyPr/>
          <a:lstStyle/>
          <a:p>
            <a:pPr marL="514350" indent="-514350">
              <a:buFont typeface="Arial" charset="0"/>
              <a:buNone/>
            </a:pPr>
            <a:r>
              <a:rPr lang="lt-LT" sz="2400" smtClean="0"/>
              <a:t>William Golding’s </a:t>
            </a:r>
            <a:r>
              <a:rPr lang="lt-LT" sz="2400" i="1" smtClean="0"/>
              <a:t>Lord of the Flies</a:t>
            </a:r>
            <a:r>
              <a:rPr lang="lt-LT" sz="2400" smtClean="0"/>
              <a:t> (1954)</a:t>
            </a:r>
          </a:p>
          <a:p>
            <a:pPr marL="514350" indent="-514350">
              <a:buFont typeface="Arial" charset="0"/>
              <a:buNone/>
            </a:pPr>
            <a:r>
              <a:rPr lang="lt-LT" sz="2400" smtClean="0"/>
              <a:t>group prejudice</a:t>
            </a:r>
          </a:p>
          <a:p>
            <a:pPr marL="514350" indent="-514350">
              <a:buFont typeface="Arial" charset="0"/>
              <a:buNone/>
            </a:pPr>
            <a:r>
              <a:rPr lang="lt-LT" sz="2400" smtClean="0"/>
              <a:t>24 (eleven or twelve)-year-old boys</a:t>
            </a:r>
          </a:p>
          <a:p>
            <a:pPr marL="514350" indent="-514350">
              <a:buFont typeface="Arial" charset="0"/>
              <a:buNone/>
            </a:pPr>
            <a:r>
              <a:rPr lang="lt-LT" sz="2400" smtClean="0"/>
              <a:t>two groups</a:t>
            </a:r>
          </a:p>
          <a:p>
            <a:pPr marL="514350" indent="-514350">
              <a:buFont typeface="Arial" charset="0"/>
              <a:buNone/>
            </a:pPr>
            <a:r>
              <a:rPr lang="lt-LT" sz="2400" smtClean="0"/>
              <a:t>stages:</a:t>
            </a:r>
          </a:p>
          <a:p>
            <a:pPr marL="514350" indent="-514350">
              <a:buFont typeface="Arial" charset="0"/>
              <a:buNone/>
            </a:pPr>
            <a:r>
              <a:rPr lang="lt-LT" sz="2400" smtClean="0"/>
              <a:t>	group formation</a:t>
            </a:r>
          </a:p>
          <a:p>
            <a:pPr marL="514350" indent="-514350">
              <a:buFont typeface="Arial" charset="0"/>
              <a:buNone/>
            </a:pPr>
            <a:r>
              <a:rPr lang="lt-LT" sz="2400" smtClean="0"/>
              <a:t>	friction</a:t>
            </a:r>
          </a:p>
          <a:p>
            <a:pPr marL="514350" indent="-514350">
              <a:buFont typeface="Arial" charset="0"/>
              <a:buNone/>
            </a:pPr>
            <a:r>
              <a:rPr lang="lt-LT" sz="2400" smtClean="0"/>
              <a:t>	integration</a:t>
            </a:r>
          </a:p>
        </p:txBody>
      </p:sp>
      <p:pic>
        <p:nvPicPr>
          <p:cNvPr id="24579" name="Picture 2" descr="File:LordOfTheFliesBookCover.jpg"/>
          <p:cNvPicPr>
            <a:picLocks noChangeAspect="1" noChangeArrowheads="1"/>
          </p:cNvPicPr>
          <p:nvPr/>
        </p:nvPicPr>
        <p:blipFill>
          <a:blip r:embed="rId2"/>
          <a:srcRect/>
          <a:stretch>
            <a:fillRect/>
          </a:stretch>
        </p:blipFill>
        <p:spPr bwMode="auto">
          <a:xfrm>
            <a:off x="6227763" y="1773238"/>
            <a:ext cx="928687" cy="1439862"/>
          </a:xfrm>
          <a:prstGeom prst="rect">
            <a:avLst/>
          </a:prstGeom>
          <a:noFill/>
          <a:ln w="9525">
            <a:noFill/>
            <a:miter lim="800000"/>
            <a:headEnd/>
            <a:tailEnd/>
          </a:ln>
        </p:spPr>
      </p:pic>
      <p:sp>
        <p:nvSpPr>
          <p:cNvPr id="24580" name="Content Placeholder 2"/>
          <p:cNvSpPr txBox="1">
            <a:spLocks/>
          </p:cNvSpPr>
          <p:nvPr/>
        </p:nvSpPr>
        <p:spPr bwMode="auto">
          <a:xfrm>
            <a:off x="6227763" y="3213100"/>
            <a:ext cx="992187"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3"/>
              </a:rPr>
              <a:t>Wikipedia</a:t>
            </a:r>
            <a:endParaRPr lang="en-US" sz="1000"/>
          </a:p>
        </p:txBody>
      </p:sp>
      <p:pic>
        <p:nvPicPr>
          <p:cNvPr id="24581" name="Picture 4" descr="http://www.bernardinai.lt/file/95c45b372139d0b79e3c931980893b92b474f5d5_article_200.jpg"/>
          <p:cNvPicPr>
            <a:picLocks noChangeAspect="1" noChangeArrowheads="1"/>
          </p:cNvPicPr>
          <p:nvPr/>
        </p:nvPicPr>
        <p:blipFill>
          <a:blip r:embed="rId4"/>
          <a:srcRect/>
          <a:stretch>
            <a:fillRect/>
          </a:stretch>
        </p:blipFill>
        <p:spPr bwMode="auto">
          <a:xfrm>
            <a:off x="7451725" y="1773238"/>
            <a:ext cx="944563" cy="1439862"/>
          </a:xfrm>
          <a:prstGeom prst="rect">
            <a:avLst/>
          </a:prstGeom>
          <a:noFill/>
          <a:ln w="9525">
            <a:noFill/>
            <a:miter lim="800000"/>
            <a:headEnd/>
            <a:tailEnd/>
          </a:ln>
        </p:spPr>
      </p:pic>
      <p:sp>
        <p:nvSpPr>
          <p:cNvPr id="24582" name="Content Placeholder 2"/>
          <p:cNvSpPr txBox="1">
            <a:spLocks/>
          </p:cNvSpPr>
          <p:nvPr/>
        </p:nvSpPr>
        <p:spPr bwMode="auto">
          <a:xfrm>
            <a:off x="7380288" y="3213100"/>
            <a:ext cx="10636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5"/>
              </a:rPr>
              <a:t>Bernardinai.lt</a:t>
            </a:r>
            <a:endParaRPr lang="en-US" sz="1000"/>
          </a:p>
        </p:txBody>
      </p:sp>
      <p:sp>
        <p:nvSpPr>
          <p:cNvPr id="9" name="Content Placeholder 2"/>
          <p:cNvSpPr txBox="1">
            <a:spLocks/>
          </p:cNvSpPr>
          <p:nvPr/>
        </p:nvSpPr>
        <p:spPr>
          <a:xfrm>
            <a:off x="5508625" y="1143000"/>
            <a:ext cx="3063875" cy="285750"/>
          </a:xfrm>
          <a:prstGeom prst="rect">
            <a:avLst/>
          </a:prstGeom>
        </p:spPr>
        <p:txBody>
          <a:bodyPr>
            <a:normAutofit fontScale="92500" lnSpcReduction="10000"/>
          </a:bodyPr>
          <a:lstStyle/>
          <a:p>
            <a:pPr marL="342900" indent="-342900" algn="r" fontAlgn="auto">
              <a:spcBef>
                <a:spcPct val="20000"/>
              </a:spcBef>
              <a:spcAft>
                <a:spcPts val="0"/>
              </a:spcAft>
              <a:buFont typeface="Arial" pitchFamily="34" charset="0"/>
              <a:buNone/>
              <a:defRPr/>
            </a:pPr>
            <a:r>
              <a:rPr lang="lt-LT" sz="1400" i="1" dirty="0">
                <a:latin typeface="+mn-lt"/>
              </a:rPr>
              <a:t>(muzafer and carolyn sherif, 1954)</a:t>
            </a:r>
            <a:endParaRPr lang="en-US" sz="1400" i="1" dirty="0">
              <a:latin typeface="+mn-lt"/>
            </a:endParaRPr>
          </a:p>
        </p:txBody>
      </p:sp>
      <p:sp>
        <p:nvSpPr>
          <p:cNvPr id="24584" name="Content Placeholder 2"/>
          <p:cNvSpPr txBox="1">
            <a:spLocks/>
          </p:cNvSpPr>
          <p:nvPr/>
        </p:nvSpPr>
        <p:spPr bwMode="auto">
          <a:xfrm>
            <a:off x="6227763" y="6308725"/>
            <a:ext cx="21431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6"/>
              </a:rPr>
              <a:t>Sherif et al. (1954/1961)</a:t>
            </a:r>
            <a:endParaRPr lang="en-US"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algn="r"/>
            <a:r>
              <a:rPr lang="lt-LT" b="1" smtClean="0"/>
              <a:t>stanford prison experiment</a:t>
            </a:r>
            <a:endParaRPr lang="en-US" b="1" smtClean="0"/>
          </a:p>
        </p:txBody>
      </p:sp>
      <p:sp>
        <p:nvSpPr>
          <p:cNvPr id="25602" name="Content Placeholder 2"/>
          <p:cNvSpPr>
            <a:spLocks noGrp="1"/>
          </p:cNvSpPr>
          <p:nvPr>
            <p:ph idx="1"/>
          </p:nvPr>
        </p:nvSpPr>
        <p:spPr>
          <a:xfrm>
            <a:off x="468313" y="1844675"/>
            <a:ext cx="8218487" cy="4679950"/>
          </a:xfrm>
        </p:spPr>
        <p:txBody>
          <a:bodyPr/>
          <a:lstStyle/>
          <a:p>
            <a:pPr marL="514350" indent="-514350">
              <a:buFont typeface="Arial" charset="0"/>
              <a:buNone/>
            </a:pPr>
            <a:r>
              <a:rPr lang="lt-LT" sz="2400" smtClean="0"/>
              <a:t>24 students: 12 guards, 12 prisoners</a:t>
            </a:r>
          </a:p>
          <a:p>
            <a:pPr marL="514350" indent="-514350">
              <a:buFont typeface="Arial" charset="0"/>
              <a:buNone/>
            </a:pPr>
            <a:r>
              <a:rPr lang="lt-LT" sz="2400" smtClean="0"/>
              <a:t>14 days in “prison”</a:t>
            </a:r>
          </a:p>
          <a:p>
            <a:pPr marL="514350" indent="-514350">
              <a:buFont typeface="Arial" charset="0"/>
              <a:buNone/>
            </a:pPr>
            <a:r>
              <a:rPr lang="lt-LT" sz="2400" smtClean="0"/>
              <a:t>5 prisoners released early</a:t>
            </a:r>
          </a:p>
          <a:p>
            <a:pPr marL="514350" indent="-514350">
              <a:buFont typeface="Arial" charset="0"/>
              <a:buNone/>
            </a:pPr>
            <a:r>
              <a:rPr lang="lt-LT" sz="2400" smtClean="0"/>
              <a:t>experiment halted after 6 days</a:t>
            </a:r>
          </a:p>
        </p:txBody>
      </p:sp>
      <p:sp>
        <p:nvSpPr>
          <p:cNvPr id="9" name="Content Placeholder 2"/>
          <p:cNvSpPr txBox="1">
            <a:spLocks/>
          </p:cNvSpPr>
          <p:nvPr/>
        </p:nvSpPr>
        <p:spPr>
          <a:xfrm>
            <a:off x="5508625" y="1143000"/>
            <a:ext cx="3063875" cy="285750"/>
          </a:xfrm>
          <a:prstGeom prst="rect">
            <a:avLst/>
          </a:prstGeom>
        </p:spPr>
        <p:txBody>
          <a:bodyPr>
            <a:normAutofit fontScale="92500" lnSpcReduction="10000"/>
          </a:bodyPr>
          <a:lstStyle/>
          <a:p>
            <a:pPr marL="342900" indent="-342900" algn="r" fontAlgn="auto">
              <a:spcBef>
                <a:spcPct val="20000"/>
              </a:spcBef>
              <a:spcAft>
                <a:spcPts val="0"/>
              </a:spcAft>
              <a:buFont typeface="Arial" pitchFamily="34" charset="0"/>
              <a:buNone/>
              <a:defRPr/>
            </a:pPr>
            <a:r>
              <a:rPr lang="lt-LT" sz="1400" i="1" dirty="0">
                <a:latin typeface="+mn-lt"/>
              </a:rPr>
              <a:t>(philip zimbardo, 1971)</a:t>
            </a:r>
            <a:endParaRPr lang="en-US" sz="1400" i="1"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r"/>
            <a:r>
              <a:rPr lang="lt-LT" b="1" smtClean="0"/>
              <a:t>learned helplessness</a:t>
            </a:r>
            <a:endParaRPr lang="en-US" b="1" smtClean="0"/>
          </a:p>
        </p:txBody>
      </p:sp>
      <p:sp>
        <p:nvSpPr>
          <p:cNvPr id="26626" name="Content Placeholder 2"/>
          <p:cNvSpPr>
            <a:spLocks noGrp="1"/>
          </p:cNvSpPr>
          <p:nvPr>
            <p:ph idx="1"/>
          </p:nvPr>
        </p:nvSpPr>
        <p:spPr>
          <a:xfrm>
            <a:off x="468313" y="1844675"/>
            <a:ext cx="8135937" cy="4679950"/>
          </a:xfrm>
        </p:spPr>
        <p:txBody>
          <a:bodyPr/>
          <a:lstStyle/>
          <a:p>
            <a:pPr marL="514350" indent="-514350">
              <a:buFont typeface="Arial" charset="0"/>
              <a:buNone/>
            </a:pPr>
            <a:r>
              <a:rPr lang="lt-LT" sz="2400" smtClean="0"/>
              <a:t>In difficult situations, people tend to lose </a:t>
            </a:r>
            <a:r>
              <a:rPr lang="lt-LT" sz="2400" i="1" smtClean="0"/>
              <a:t>hope</a:t>
            </a:r>
            <a:r>
              <a:rPr lang="lt-LT" sz="240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gn="r"/>
            <a:r>
              <a:rPr lang="lt-LT" b="1" smtClean="0"/>
              <a:t>framing</a:t>
            </a:r>
            <a:endParaRPr lang="en-US" b="1" smtClean="0"/>
          </a:p>
        </p:txBody>
      </p:sp>
      <p:sp>
        <p:nvSpPr>
          <p:cNvPr id="8" name="Content Placeholder 2"/>
          <p:cNvSpPr>
            <a:spLocks noGrp="1"/>
          </p:cNvSpPr>
          <p:nvPr>
            <p:ph idx="1"/>
          </p:nvPr>
        </p:nvSpPr>
        <p:spPr>
          <a:xfrm>
            <a:off x="468313" y="1844675"/>
            <a:ext cx="8218487" cy="4608513"/>
          </a:xfrm>
        </p:spPr>
        <p:txBody>
          <a:bodyPr rtlCol="0">
            <a:normAutofit/>
          </a:bodyPr>
          <a:lstStyle/>
          <a:p>
            <a:pPr fontAlgn="auto">
              <a:spcAft>
                <a:spcPts val="0"/>
              </a:spcAft>
              <a:buFont typeface="Arial" pitchFamily="34" charset="0"/>
              <a:buNone/>
              <a:defRPr/>
            </a:pPr>
            <a:r>
              <a:rPr lang="en-US" sz="2400" dirty="0" smtClean="0"/>
              <a:t>Imagine that the U.S. is preparing for the outbreak of an unusual Asian disease, which is expected to kill 600 people. Two alternative programs to combat the disease have been  proposed. Assume that the exact scientific estimate of the consequences of the programs are as follows:</a:t>
            </a:r>
          </a:p>
          <a:p>
            <a:pPr fontAlgn="auto">
              <a:spcAft>
                <a:spcPts val="0"/>
              </a:spcAft>
              <a:buFont typeface="Arial" pitchFamily="34" charset="0"/>
              <a:buNone/>
              <a:defRPr/>
            </a:pPr>
            <a:r>
              <a:rPr lang="en-US" sz="2400" dirty="0" smtClean="0"/>
              <a:t>If </a:t>
            </a:r>
            <a:r>
              <a:rPr lang="en-US" sz="2400" dirty="0" smtClean="0">
                <a:solidFill>
                  <a:schemeClr val="accent4"/>
                </a:solidFill>
              </a:rPr>
              <a:t>Program A</a:t>
            </a:r>
            <a:r>
              <a:rPr lang="en-US" sz="2400" dirty="0" smtClean="0"/>
              <a:t> is adopted, 200 people will be saved.</a:t>
            </a:r>
          </a:p>
          <a:p>
            <a:pPr fontAlgn="auto">
              <a:spcAft>
                <a:spcPts val="0"/>
              </a:spcAft>
              <a:buFont typeface="Arial" pitchFamily="34" charset="0"/>
              <a:buNone/>
              <a:defRPr/>
            </a:pPr>
            <a:r>
              <a:rPr lang="en-US" sz="2400" dirty="0" smtClean="0"/>
              <a:t>If </a:t>
            </a:r>
            <a:r>
              <a:rPr lang="en-US" sz="2400" dirty="0" smtClean="0">
                <a:solidFill>
                  <a:schemeClr val="accent4"/>
                </a:solidFill>
              </a:rPr>
              <a:t>Program B</a:t>
            </a:r>
            <a:r>
              <a:rPr lang="en-US" sz="2400" dirty="0" smtClean="0"/>
              <a:t> is adopted, there is 1/3 probability that 600 people will be saved, and 2/3 probability that no people will be saved.</a:t>
            </a:r>
          </a:p>
          <a:p>
            <a:pPr fontAlgn="auto">
              <a:spcAft>
                <a:spcPts val="0"/>
              </a:spcAft>
              <a:buFont typeface="Arial" pitchFamily="34" charset="0"/>
              <a:buNone/>
              <a:defRPr/>
            </a:pPr>
            <a:r>
              <a:rPr lang="en-US" sz="2400" dirty="0" smtClean="0"/>
              <a:t>Which of the two programs would you favor?</a:t>
            </a:r>
            <a:endParaRPr lang="en-US" sz="2400" i="1" dirty="0" smtClean="0"/>
          </a:p>
        </p:txBody>
      </p:sp>
      <p:sp>
        <p:nvSpPr>
          <p:cNvPr id="16387" name="Content Placeholder 2"/>
          <p:cNvSpPr txBox="1">
            <a:spLocks/>
          </p:cNvSpPr>
          <p:nvPr/>
        </p:nvSpPr>
        <p:spPr bwMode="auto">
          <a:xfrm>
            <a:off x="6084888" y="6286500"/>
            <a:ext cx="2630487" cy="285750"/>
          </a:xfrm>
          <a:prstGeom prst="rect">
            <a:avLst/>
          </a:prstGeom>
          <a:noFill/>
          <a:ln w="9525">
            <a:noFill/>
            <a:miter lim="800000"/>
            <a:headEnd/>
            <a:tailEnd/>
          </a:ln>
        </p:spPr>
        <p:txBody>
          <a:bodyPr/>
          <a:lstStyle/>
          <a:p>
            <a:pPr marL="342900" indent="-342900" algn="r">
              <a:spcBef>
                <a:spcPct val="20000"/>
              </a:spcBef>
            </a:pPr>
            <a:r>
              <a:rPr lang="da-DK" sz="1000">
                <a:hlinkClick r:id="rId2"/>
              </a:rPr>
              <a:t>Tversky</a:t>
            </a:r>
            <a:r>
              <a:rPr lang="lt-LT" sz="1000">
                <a:hlinkClick r:id="rId2"/>
              </a:rPr>
              <a:t> &amp; Kahneman</a:t>
            </a:r>
            <a:r>
              <a:rPr lang="da-DK" sz="1000">
                <a:hlinkClick r:id="rId2"/>
              </a:rPr>
              <a:t>, </a:t>
            </a:r>
            <a:r>
              <a:rPr lang="da-DK" sz="1000" i="1">
                <a:hlinkClick r:id="rId2"/>
              </a:rPr>
              <a:t>Science</a:t>
            </a:r>
            <a:r>
              <a:rPr lang="da-DK" sz="1000">
                <a:hlinkClick r:id="rId2"/>
              </a:rPr>
              <a:t> (1981)</a:t>
            </a:r>
            <a:endParaRPr lang="en-US"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algn="r"/>
            <a:r>
              <a:rPr lang="lt-LT" b="1" smtClean="0"/>
              <a:t>framing</a:t>
            </a:r>
            <a:endParaRPr lang="en-US" b="1" smtClean="0"/>
          </a:p>
        </p:txBody>
      </p:sp>
      <p:sp>
        <p:nvSpPr>
          <p:cNvPr id="8" name="Content Placeholder 2"/>
          <p:cNvSpPr>
            <a:spLocks noGrp="1"/>
          </p:cNvSpPr>
          <p:nvPr>
            <p:ph idx="1"/>
          </p:nvPr>
        </p:nvSpPr>
        <p:spPr>
          <a:xfrm>
            <a:off x="468313" y="1844675"/>
            <a:ext cx="8218487" cy="4679950"/>
          </a:xfrm>
        </p:spPr>
        <p:txBody>
          <a:bodyPr rtlCol="0">
            <a:normAutofit/>
          </a:bodyPr>
          <a:lstStyle/>
          <a:p>
            <a:pPr fontAlgn="auto">
              <a:spcAft>
                <a:spcPts val="0"/>
              </a:spcAft>
              <a:buFont typeface="Arial" pitchFamily="34" charset="0"/>
              <a:buNone/>
              <a:defRPr/>
            </a:pPr>
            <a:r>
              <a:rPr lang="en-US" sz="2400" dirty="0" smtClean="0"/>
              <a:t>Imagine that the U.S. is preparing for the outbreak of an unusual Asian disease, which is expected to kill 600 people. Two alternative programs to combat the disease have been  proposed. Assume that the exact scientific estimate of the consequences of the programs are as follows:</a:t>
            </a:r>
          </a:p>
          <a:p>
            <a:pPr fontAlgn="auto">
              <a:spcAft>
                <a:spcPts val="0"/>
              </a:spcAft>
              <a:buFont typeface="Arial" pitchFamily="34" charset="0"/>
              <a:buNone/>
              <a:defRPr/>
            </a:pPr>
            <a:r>
              <a:rPr lang="en-US" sz="2400" dirty="0" smtClean="0"/>
              <a:t>If </a:t>
            </a:r>
            <a:r>
              <a:rPr lang="en-US" sz="2400" dirty="0" smtClean="0">
                <a:solidFill>
                  <a:schemeClr val="accent4"/>
                </a:solidFill>
              </a:rPr>
              <a:t>Program C</a:t>
            </a:r>
            <a:r>
              <a:rPr lang="en-US" sz="2400" dirty="0" smtClean="0"/>
              <a:t> is adopted 400 people will die.</a:t>
            </a:r>
          </a:p>
          <a:p>
            <a:pPr fontAlgn="auto">
              <a:spcAft>
                <a:spcPts val="0"/>
              </a:spcAft>
              <a:buFont typeface="Arial" pitchFamily="34" charset="0"/>
              <a:buNone/>
              <a:defRPr/>
            </a:pPr>
            <a:r>
              <a:rPr lang="en-US" sz="2400" dirty="0" smtClean="0"/>
              <a:t>If </a:t>
            </a:r>
            <a:r>
              <a:rPr lang="en-US" sz="2400" dirty="0" smtClean="0">
                <a:solidFill>
                  <a:schemeClr val="accent4"/>
                </a:solidFill>
              </a:rPr>
              <a:t>Program D</a:t>
            </a:r>
            <a:r>
              <a:rPr lang="en-US" sz="2400" dirty="0" smtClean="0"/>
              <a:t> is adopted there is 1/3 probability</a:t>
            </a:r>
            <a:r>
              <a:rPr lang="lt-LT" sz="2400" dirty="0" smtClean="0"/>
              <a:t> </a:t>
            </a:r>
            <a:r>
              <a:rPr lang="en-US" sz="2400" dirty="0" smtClean="0"/>
              <a:t>that nobody will die, and 2/3 probability</a:t>
            </a:r>
            <a:r>
              <a:rPr lang="lt-LT" sz="2400" dirty="0" smtClean="0"/>
              <a:t> </a:t>
            </a:r>
            <a:r>
              <a:rPr lang="en-US" sz="2400" dirty="0" smtClean="0"/>
              <a:t>that 600 people will die.</a:t>
            </a:r>
          </a:p>
          <a:p>
            <a:pPr fontAlgn="auto">
              <a:spcAft>
                <a:spcPts val="0"/>
              </a:spcAft>
              <a:buFont typeface="Arial" pitchFamily="34" charset="0"/>
              <a:buNone/>
              <a:defRPr/>
            </a:pPr>
            <a:r>
              <a:rPr lang="en-US" sz="2400" dirty="0" smtClean="0"/>
              <a:t>Which of the two programs would you favor?</a:t>
            </a:r>
            <a:endParaRPr lang="en-US" sz="2400" i="1" dirty="0" smtClean="0"/>
          </a:p>
        </p:txBody>
      </p:sp>
      <p:sp>
        <p:nvSpPr>
          <p:cNvPr id="17411" name="Content Placeholder 2"/>
          <p:cNvSpPr txBox="1">
            <a:spLocks/>
          </p:cNvSpPr>
          <p:nvPr/>
        </p:nvSpPr>
        <p:spPr bwMode="auto">
          <a:xfrm>
            <a:off x="6084888" y="6286500"/>
            <a:ext cx="2630487" cy="285750"/>
          </a:xfrm>
          <a:prstGeom prst="rect">
            <a:avLst/>
          </a:prstGeom>
          <a:noFill/>
          <a:ln w="9525">
            <a:noFill/>
            <a:miter lim="800000"/>
            <a:headEnd/>
            <a:tailEnd/>
          </a:ln>
        </p:spPr>
        <p:txBody>
          <a:bodyPr/>
          <a:lstStyle/>
          <a:p>
            <a:pPr marL="342900" indent="-342900" algn="r">
              <a:spcBef>
                <a:spcPct val="20000"/>
              </a:spcBef>
            </a:pPr>
            <a:r>
              <a:rPr lang="da-DK" sz="1000">
                <a:hlinkClick r:id="rId2"/>
              </a:rPr>
              <a:t>Tversky</a:t>
            </a:r>
            <a:r>
              <a:rPr lang="lt-LT" sz="1000">
                <a:hlinkClick r:id="rId2"/>
              </a:rPr>
              <a:t> &amp; </a:t>
            </a:r>
            <a:r>
              <a:rPr lang="da-DK" sz="1000">
                <a:hlinkClick r:id="rId2"/>
              </a:rPr>
              <a:t>Kahneman, </a:t>
            </a:r>
            <a:r>
              <a:rPr lang="da-DK" sz="1000" i="1">
                <a:hlinkClick r:id="rId2"/>
              </a:rPr>
              <a:t>Science</a:t>
            </a:r>
            <a:r>
              <a:rPr lang="da-DK" sz="1000">
                <a:hlinkClick r:id="rId2"/>
              </a:rPr>
              <a:t> (1981)</a:t>
            </a:r>
            <a:endParaRPr lang="en-US"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algn="r"/>
            <a:r>
              <a:rPr lang="lt-LT" b="1" smtClean="0"/>
              <a:t>the halo effect</a:t>
            </a:r>
            <a:endParaRPr lang="en-US" b="1" smtClean="0"/>
          </a:p>
        </p:txBody>
      </p:sp>
      <p:sp>
        <p:nvSpPr>
          <p:cNvPr id="8" name="Content Placeholder 2"/>
          <p:cNvSpPr>
            <a:spLocks noGrp="1"/>
          </p:cNvSpPr>
          <p:nvPr>
            <p:ph idx="1"/>
          </p:nvPr>
        </p:nvSpPr>
        <p:spPr>
          <a:xfrm>
            <a:off x="468313" y="1844675"/>
            <a:ext cx="8207375" cy="4248150"/>
          </a:xfrm>
        </p:spPr>
        <p:txBody>
          <a:bodyPr rtlCol="0">
            <a:normAutofit/>
          </a:bodyPr>
          <a:lstStyle/>
          <a:p>
            <a:pPr marL="514350" indent="-514350" fontAlgn="auto">
              <a:spcAft>
                <a:spcPts val="0"/>
              </a:spcAft>
              <a:buFont typeface="Arial" pitchFamily="34" charset="0"/>
              <a:buNone/>
              <a:defRPr/>
            </a:pPr>
            <a:r>
              <a:rPr lang="lt-LT" sz="2400" dirty="0" smtClean="0"/>
              <a:t>Perception of </a:t>
            </a:r>
            <a:r>
              <a:rPr lang="lt-LT" sz="2400" dirty="0" smtClean="0">
                <a:solidFill>
                  <a:schemeClr val="accent4"/>
                </a:solidFill>
              </a:rPr>
              <a:t>one trait </a:t>
            </a:r>
            <a:r>
              <a:rPr lang="lt-LT" sz="2400" dirty="0" smtClean="0"/>
              <a:t>(e.g. intelligence) is </a:t>
            </a:r>
            <a:r>
              <a:rPr lang="lt-LT" sz="2400" dirty="0" smtClean="0">
                <a:solidFill>
                  <a:schemeClr val="accent4"/>
                </a:solidFill>
              </a:rPr>
              <a:t>influenced by </a:t>
            </a:r>
            <a:r>
              <a:rPr lang="lt-LT" sz="2400" dirty="0" smtClean="0"/>
              <a:t>the perception of </a:t>
            </a:r>
            <a:r>
              <a:rPr lang="lt-LT" sz="2400" dirty="0" smtClean="0">
                <a:solidFill>
                  <a:schemeClr val="accent4"/>
                </a:solidFill>
              </a:rPr>
              <a:t>another trait </a:t>
            </a:r>
            <a:r>
              <a:rPr lang="lt-LT" sz="2400" dirty="0" smtClean="0"/>
              <a:t>(e.g. attractiveness)</a:t>
            </a:r>
          </a:p>
          <a:p>
            <a:pPr marL="514350" indent="-514350" fontAlgn="auto">
              <a:spcAft>
                <a:spcPts val="0"/>
              </a:spcAft>
              <a:buFont typeface="Arial" pitchFamily="34" charset="0"/>
              <a:buNone/>
              <a:defRPr/>
            </a:pPr>
            <a:endParaRPr lang="lt-LT" sz="2400" dirty="0" smtClean="0"/>
          </a:p>
          <a:p>
            <a:pPr marL="514350" indent="-514350" fontAlgn="auto">
              <a:spcAft>
                <a:spcPts val="0"/>
              </a:spcAft>
              <a:buFont typeface="Arial" pitchFamily="34" charset="0"/>
              <a:buNone/>
              <a:defRPr/>
            </a:pPr>
            <a:r>
              <a:rPr lang="lt-LT" sz="2400" dirty="0" smtClean="0"/>
              <a:t>Nisbett &amp; Wilson, 1977:</a:t>
            </a:r>
          </a:p>
          <a:p>
            <a:pPr marL="514350" indent="-514350" fontAlgn="auto">
              <a:spcAft>
                <a:spcPts val="0"/>
              </a:spcAft>
              <a:buFont typeface="Arial" pitchFamily="34" charset="0"/>
              <a:buNone/>
              <a:defRPr/>
            </a:pPr>
            <a:r>
              <a:rPr lang="lt-LT" sz="2400" dirty="0" smtClean="0">
                <a:solidFill>
                  <a:schemeClr val="accent4"/>
                </a:solidFill>
              </a:rPr>
              <a:t>group 1</a:t>
            </a:r>
            <a:r>
              <a:rPr lang="lt-LT" sz="2400" dirty="0" smtClean="0"/>
              <a:t> lecturer warm and friendly</a:t>
            </a:r>
          </a:p>
          <a:p>
            <a:pPr marL="514350" indent="-514350" fontAlgn="auto">
              <a:spcAft>
                <a:spcPts val="0"/>
              </a:spcAft>
              <a:buFont typeface="Arial" pitchFamily="34" charset="0"/>
              <a:buNone/>
              <a:defRPr/>
            </a:pPr>
            <a:r>
              <a:rPr lang="lt-LT" sz="2400" dirty="0" smtClean="0">
                <a:solidFill>
                  <a:schemeClr val="accent4"/>
                </a:solidFill>
              </a:rPr>
              <a:t>group 2 </a:t>
            </a:r>
            <a:r>
              <a:rPr lang="lt-LT" sz="2400" dirty="0" smtClean="0"/>
              <a:t>lecturer cold and distant</a:t>
            </a:r>
          </a:p>
          <a:p>
            <a:pPr marL="514350" indent="-514350" fontAlgn="auto">
              <a:spcAft>
                <a:spcPts val="0"/>
              </a:spcAft>
              <a:buFont typeface="Arial" pitchFamily="34" charset="0"/>
              <a:buNone/>
              <a:defRPr/>
            </a:pPr>
            <a:r>
              <a:rPr lang="lt-LT" sz="2400" dirty="0" smtClean="0"/>
              <a:t>results: group 2 thought worse of the lecturer and even believed that his individual characteristics influenced the global evaluation and denied any influence of global evaluation to the individual characteristics</a:t>
            </a:r>
          </a:p>
        </p:txBody>
      </p:sp>
      <p:sp>
        <p:nvSpPr>
          <p:cNvPr id="15363" name="Content Placeholder 2"/>
          <p:cNvSpPr txBox="1">
            <a:spLocks/>
          </p:cNvSpPr>
          <p:nvPr/>
        </p:nvSpPr>
        <p:spPr bwMode="auto">
          <a:xfrm>
            <a:off x="6084888" y="2708275"/>
            <a:ext cx="21431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2"/>
              </a:rPr>
              <a:t>Wikipedia</a:t>
            </a:r>
            <a:endParaRPr lang="en-US" sz="1000"/>
          </a:p>
        </p:txBody>
      </p:sp>
      <p:sp>
        <p:nvSpPr>
          <p:cNvPr id="15364" name="Content Placeholder 2"/>
          <p:cNvSpPr txBox="1">
            <a:spLocks/>
          </p:cNvSpPr>
          <p:nvPr/>
        </p:nvSpPr>
        <p:spPr bwMode="auto">
          <a:xfrm>
            <a:off x="4140200" y="6021388"/>
            <a:ext cx="4375150" cy="285750"/>
          </a:xfrm>
          <a:prstGeom prst="rect">
            <a:avLst/>
          </a:prstGeom>
          <a:noFill/>
          <a:ln w="9525">
            <a:noFill/>
            <a:miter lim="800000"/>
            <a:headEnd/>
            <a:tailEnd/>
          </a:ln>
        </p:spPr>
        <p:txBody>
          <a:bodyPr/>
          <a:lstStyle/>
          <a:p>
            <a:pPr marL="342900" indent="-342900" algn="r">
              <a:spcBef>
                <a:spcPct val="20000"/>
              </a:spcBef>
              <a:buFont typeface="Arial" charset="0"/>
              <a:buNone/>
            </a:pPr>
            <a:r>
              <a:rPr lang="en-US" sz="1000">
                <a:hlinkClick r:id="rId3"/>
              </a:rPr>
              <a:t>Nisbett &amp; Wilson, </a:t>
            </a:r>
            <a:r>
              <a:rPr lang="en-US" sz="1000" i="1">
                <a:hlinkClick r:id="rId3"/>
              </a:rPr>
              <a:t>Journal of Personality and Social Psychology </a:t>
            </a:r>
            <a:r>
              <a:rPr lang="en-US" sz="1000">
                <a:hlinkClick r:id="rId3"/>
              </a:rPr>
              <a:t>(1977)</a:t>
            </a:r>
            <a:endParaRPr lang="en-US" sz="1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algn="r"/>
            <a:r>
              <a:rPr lang="lt-LT" b="1" smtClean="0"/>
              <a:t>cognitive dissonance</a:t>
            </a:r>
            <a:endParaRPr lang="en-US" b="1" smtClean="0"/>
          </a:p>
        </p:txBody>
      </p:sp>
      <p:sp>
        <p:nvSpPr>
          <p:cNvPr id="8" name="Content Placeholder 2"/>
          <p:cNvSpPr>
            <a:spLocks noGrp="1"/>
          </p:cNvSpPr>
          <p:nvPr>
            <p:ph idx="1"/>
          </p:nvPr>
        </p:nvSpPr>
        <p:spPr>
          <a:xfrm>
            <a:off x="468313" y="1844675"/>
            <a:ext cx="8207375" cy="4679950"/>
          </a:xfrm>
        </p:spPr>
        <p:txBody>
          <a:bodyPr rtlCol="0">
            <a:normAutofit/>
          </a:bodyPr>
          <a:lstStyle/>
          <a:p>
            <a:pPr marL="514350" indent="-514350" fontAlgn="auto">
              <a:spcAft>
                <a:spcPts val="0"/>
              </a:spcAft>
              <a:buFont typeface="Arial" pitchFamily="34" charset="0"/>
              <a:buNone/>
              <a:defRPr/>
            </a:pPr>
            <a:r>
              <a:rPr lang="lt-LT" sz="2400" dirty="0" smtClean="0"/>
              <a:t>Festinger &amp; Carlsmith, 1959</a:t>
            </a:r>
          </a:p>
          <a:p>
            <a:pPr marL="514350" indent="-514350" fontAlgn="auto">
              <a:spcAft>
                <a:spcPts val="0"/>
              </a:spcAft>
              <a:buFont typeface="Arial" pitchFamily="34" charset="0"/>
              <a:buNone/>
              <a:defRPr/>
            </a:pPr>
            <a:r>
              <a:rPr lang="lt-LT" sz="2400" dirty="0" smtClean="0">
                <a:solidFill>
                  <a:schemeClr val="accent4"/>
                </a:solidFill>
              </a:rPr>
              <a:t>group 1</a:t>
            </a:r>
            <a:r>
              <a:rPr lang="lt-LT" sz="2400" dirty="0" smtClean="0"/>
              <a:t> do a boring task, decribe it as cool for $1</a:t>
            </a:r>
          </a:p>
          <a:p>
            <a:pPr marL="514350" indent="-514350" fontAlgn="auto">
              <a:spcAft>
                <a:spcPts val="0"/>
              </a:spcAft>
              <a:buFont typeface="Arial" pitchFamily="34" charset="0"/>
              <a:buNone/>
              <a:defRPr/>
            </a:pPr>
            <a:r>
              <a:rPr lang="lt-LT" sz="2400" dirty="0" smtClean="0">
                <a:solidFill>
                  <a:schemeClr val="accent4"/>
                </a:solidFill>
              </a:rPr>
              <a:t>group 2</a:t>
            </a:r>
            <a:r>
              <a:rPr lang="lt-LT" sz="2400" dirty="0" smtClean="0"/>
              <a:t> do a boring task, decribe it as cool for $20</a:t>
            </a:r>
          </a:p>
          <a:p>
            <a:pPr marL="514350" indent="-514350" fontAlgn="auto">
              <a:spcAft>
                <a:spcPts val="0"/>
              </a:spcAft>
              <a:buFont typeface="Arial" pitchFamily="34" charset="0"/>
              <a:buNone/>
              <a:defRPr/>
            </a:pPr>
            <a:r>
              <a:rPr lang="lt-LT" sz="2400" dirty="0" smtClean="0">
                <a:solidFill>
                  <a:schemeClr val="accent4"/>
                </a:solidFill>
              </a:rPr>
              <a:t>between −5 and +5, how much did you enjoy the task?</a:t>
            </a:r>
          </a:p>
          <a:p>
            <a:pPr marL="514350" indent="-514350" fontAlgn="auto">
              <a:spcAft>
                <a:spcPts val="0"/>
              </a:spcAft>
              <a:buFont typeface="Arial" pitchFamily="34" charset="0"/>
              <a:buNone/>
              <a:defRPr/>
            </a:pPr>
            <a:r>
              <a:rPr lang="lt-LT" sz="2400" dirty="0" smtClean="0">
                <a:solidFill>
                  <a:schemeClr val="accent4"/>
                </a:solidFill>
              </a:rPr>
              <a:t>group 1</a:t>
            </a:r>
            <a:r>
              <a:rPr lang="lt-LT" sz="2400" dirty="0" smtClean="0"/>
              <a:t> +1.35</a:t>
            </a:r>
          </a:p>
          <a:p>
            <a:pPr marL="514350" indent="-514350" fontAlgn="auto">
              <a:spcAft>
                <a:spcPts val="0"/>
              </a:spcAft>
              <a:buFont typeface="Arial" pitchFamily="34" charset="0"/>
              <a:buNone/>
              <a:defRPr/>
            </a:pPr>
            <a:r>
              <a:rPr lang="lt-LT" sz="2400" dirty="0" smtClean="0">
                <a:solidFill>
                  <a:schemeClr val="accent4"/>
                </a:solidFill>
              </a:rPr>
              <a:t>group 2</a:t>
            </a:r>
            <a:r>
              <a:rPr lang="lt-LT" sz="2400" dirty="0" smtClean="0"/>
              <a:t> −.05</a:t>
            </a:r>
          </a:p>
          <a:p>
            <a:pPr marL="514350" indent="-514350" fontAlgn="auto">
              <a:spcAft>
                <a:spcPts val="0"/>
              </a:spcAft>
              <a:buFont typeface="Arial" pitchFamily="34" charset="0"/>
              <a:buNone/>
              <a:defRPr/>
            </a:pPr>
            <a:endParaRPr lang="lt-LT" sz="2400" dirty="0" smtClean="0"/>
          </a:p>
        </p:txBody>
      </p:sp>
      <p:sp>
        <p:nvSpPr>
          <p:cNvPr id="19459" name="Content Placeholder 2"/>
          <p:cNvSpPr txBox="1">
            <a:spLocks/>
          </p:cNvSpPr>
          <p:nvPr/>
        </p:nvSpPr>
        <p:spPr bwMode="auto">
          <a:xfrm>
            <a:off x="3708400" y="6237288"/>
            <a:ext cx="4951413" cy="285750"/>
          </a:xfrm>
          <a:prstGeom prst="rect">
            <a:avLst/>
          </a:prstGeom>
          <a:noFill/>
          <a:ln w="9525">
            <a:noFill/>
            <a:miter lim="800000"/>
            <a:headEnd/>
            <a:tailEnd/>
          </a:ln>
        </p:spPr>
        <p:txBody>
          <a:bodyPr/>
          <a:lstStyle/>
          <a:p>
            <a:pPr marL="342900" indent="-342900" algn="r">
              <a:spcBef>
                <a:spcPct val="20000"/>
              </a:spcBef>
              <a:buFont typeface="Arial" charset="0"/>
              <a:buNone/>
            </a:pPr>
            <a:r>
              <a:rPr lang="en-US" sz="1000">
                <a:hlinkClick r:id="rId2"/>
              </a:rPr>
              <a:t>Festinger &amp; Carlsmith, </a:t>
            </a:r>
            <a:r>
              <a:rPr lang="en-US" sz="1000" i="1">
                <a:hlinkClick r:id="rId2"/>
              </a:rPr>
              <a:t>The Journal of Abnormal and Social Psychology </a:t>
            </a:r>
            <a:r>
              <a:rPr lang="en-US" sz="1000">
                <a:hlinkClick r:id="rId2"/>
              </a:rPr>
              <a:t>(1959)</a:t>
            </a:r>
            <a:endParaRPr lang="en-US" sz="1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algn="r"/>
            <a:r>
              <a:rPr lang="lt-LT" b="1" smtClean="0"/>
              <a:t>false memories</a:t>
            </a:r>
            <a:endParaRPr lang="en-US" b="1" smtClean="0"/>
          </a:p>
        </p:txBody>
      </p:sp>
      <p:sp>
        <p:nvSpPr>
          <p:cNvPr id="18434" name="Content Placeholder 2"/>
          <p:cNvSpPr>
            <a:spLocks noGrp="1"/>
          </p:cNvSpPr>
          <p:nvPr>
            <p:ph idx="1"/>
          </p:nvPr>
        </p:nvSpPr>
        <p:spPr>
          <a:xfrm>
            <a:off x="468313" y="1844675"/>
            <a:ext cx="8207375" cy="4679950"/>
          </a:xfrm>
        </p:spPr>
        <p:txBody>
          <a:bodyPr/>
          <a:lstStyle/>
          <a:p>
            <a:pPr marL="514350" indent="-514350">
              <a:buFont typeface="Arial" charset="0"/>
              <a:buNone/>
            </a:pPr>
            <a:r>
              <a:rPr lang="lt-LT" sz="2400" smtClean="0"/>
              <a:t>People can sometimes remember things that never happened.</a:t>
            </a:r>
          </a:p>
          <a:p>
            <a:pPr marL="514350" indent="-514350">
              <a:buFont typeface="Arial" charset="0"/>
              <a:buNone/>
            </a:pPr>
            <a:r>
              <a:rPr lang="lt-LT" sz="2400" smtClean="0"/>
              <a:t>Loftus &amp; Pickrell (1995):</a:t>
            </a:r>
          </a:p>
          <a:p>
            <a:pPr marL="514350" indent="-514350">
              <a:buFont typeface="Arial" charset="0"/>
              <a:buNone/>
            </a:pPr>
            <a:r>
              <a:rPr lang="lt-LT" sz="2400" smtClean="0"/>
              <a:t>participants read 4 narratives written by their relatives</a:t>
            </a:r>
          </a:p>
          <a:p>
            <a:pPr marL="514350" indent="-514350">
              <a:buFont typeface="Arial" charset="0"/>
              <a:buNone/>
            </a:pPr>
            <a:r>
              <a:rPr lang="lt-LT" sz="2400" smtClean="0"/>
              <a:t>1 narrative is plausible, but false (lost in the mall)</a:t>
            </a:r>
          </a:p>
          <a:p>
            <a:pPr marL="514350" indent="-514350">
              <a:buFont typeface="Arial" charset="0"/>
              <a:buNone/>
            </a:pPr>
            <a:r>
              <a:rPr lang="lt-LT" sz="2400" smtClean="0"/>
              <a:t>25% reported remembering the event</a:t>
            </a:r>
          </a:p>
        </p:txBody>
      </p:sp>
      <p:sp>
        <p:nvSpPr>
          <p:cNvPr id="18435" name="Content Placeholder 2"/>
          <p:cNvSpPr txBox="1">
            <a:spLocks/>
          </p:cNvSpPr>
          <p:nvPr/>
        </p:nvSpPr>
        <p:spPr bwMode="auto">
          <a:xfrm>
            <a:off x="5003800" y="4437063"/>
            <a:ext cx="2632075" cy="285750"/>
          </a:xfrm>
          <a:prstGeom prst="rect">
            <a:avLst/>
          </a:prstGeom>
          <a:noFill/>
          <a:ln w="9525">
            <a:noFill/>
            <a:miter lim="800000"/>
            <a:headEnd/>
            <a:tailEnd/>
          </a:ln>
        </p:spPr>
        <p:txBody>
          <a:bodyPr/>
          <a:lstStyle/>
          <a:p>
            <a:pPr marL="342900" indent="-342900" algn="r">
              <a:spcBef>
                <a:spcPct val="20000"/>
              </a:spcBef>
            </a:pPr>
            <a:r>
              <a:rPr lang="en-US" sz="1000">
                <a:hlinkClick r:id="rId2"/>
              </a:rPr>
              <a:t>Loftus &amp; Pickrell, </a:t>
            </a:r>
            <a:r>
              <a:rPr lang="en-US" sz="1000" i="1">
                <a:hlinkClick r:id="rId2"/>
              </a:rPr>
              <a:t>Psychiatric Annals</a:t>
            </a:r>
            <a:r>
              <a:rPr lang="en-US" sz="1000">
                <a:hlinkClick r:id="rId2"/>
              </a:rPr>
              <a:t> (1995)</a:t>
            </a:r>
            <a:endParaRPr lang="en-US"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algn="r"/>
            <a:r>
              <a:rPr lang="lt-LT" b="1" smtClean="0">
                <a:solidFill>
                  <a:schemeClr val="accent2"/>
                </a:solidFill>
              </a:rPr>
              <a:t>task</a:t>
            </a:r>
            <a:endParaRPr lang="en-US" b="1" smtClean="0">
              <a:solidFill>
                <a:schemeClr val="accent2"/>
              </a:solidFill>
            </a:endParaRPr>
          </a:p>
        </p:txBody>
      </p:sp>
      <p:sp>
        <p:nvSpPr>
          <p:cNvPr id="20482" name="Content Placeholder 2"/>
          <p:cNvSpPr>
            <a:spLocks noGrp="1"/>
          </p:cNvSpPr>
          <p:nvPr>
            <p:ph idx="1"/>
          </p:nvPr>
        </p:nvSpPr>
        <p:spPr>
          <a:xfrm>
            <a:off x="468313" y="1844675"/>
            <a:ext cx="8207375" cy="4679950"/>
          </a:xfrm>
        </p:spPr>
        <p:txBody>
          <a:bodyPr/>
          <a:lstStyle/>
          <a:p>
            <a:pPr marL="514350" indent="-514350">
              <a:buFont typeface="Arial" charset="0"/>
              <a:buNone/>
            </a:pPr>
            <a:r>
              <a:rPr lang="lt-LT" sz="2400" smtClean="0"/>
              <a:t>In 5 minutes, come up with as many ways as possible to manipulate people using the effect we discussed so far:</a:t>
            </a:r>
          </a:p>
          <a:p>
            <a:pPr marL="514350" indent="-514350">
              <a:buFont typeface="Arial" charset="0"/>
              <a:buNone/>
            </a:pPr>
            <a:endParaRPr lang="lt-LT" sz="2400" smtClean="0"/>
          </a:p>
          <a:p>
            <a:pPr marL="514350" indent="-514350">
              <a:buFont typeface="Arial" charset="0"/>
              <a:buNone/>
            </a:pPr>
            <a:r>
              <a:rPr lang="lt-LT" sz="2400" smtClean="0">
                <a:solidFill>
                  <a:schemeClr val="accent2"/>
                </a:solidFill>
              </a:rPr>
              <a:t>framing</a:t>
            </a:r>
            <a:r>
              <a:rPr lang="lt-LT" sz="2400" smtClean="0"/>
              <a:t> wording makes a difference</a:t>
            </a:r>
          </a:p>
          <a:p>
            <a:pPr marL="514350" indent="-514350">
              <a:buFont typeface="Arial" charset="0"/>
              <a:buNone/>
            </a:pPr>
            <a:r>
              <a:rPr lang="lt-LT" sz="2400" smtClean="0">
                <a:solidFill>
                  <a:schemeClr val="accent2"/>
                </a:solidFill>
              </a:rPr>
              <a:t>halo effect </a:t>
            </a:r>
            <a:r>
              <a:rPr lang="lt-LT" sz="2400" smtClean="0"/>
              <a:t>pretty -&gt; intelligent</a:t>
            </a:r>
            <a:endParaRPr lang="lt-LT" sz="2400" smtClean="0">
              <a:solidFill>
                <a:schemeClr val="accent2"/>
              </a:solidFill>
            </a:endParaRPr>
          </a:p>
          <a:p>
            <a:pPr marL="514350" indent="-514350">
              <a:buFont typeface="Arial" charset="0"/>
              <a:buNone/>
            </a:pPr>
            <a:r>
              <a:rPr lang="lt-LT" sz="2400" smtClean="0">
                <a:solidFill>
                  <a:schemeClr val="accent2"/>
                </a:solidFill>
              </a:rPr>
              <a:t>cognitive dissonance </a:t>
            </a:r>
            <a:r>
              <a:rPr lang="lt-LT" sz="2400" smtClean="0"/>
              <a:t>change your beliefs to justify your actions</a:t>
            </a:r>
          </a:p>
          <a:p>
            <a:pPr marL="514350" indent="-514350">
              <a:buFont typeface="Arial" charset="0"/>
              <a:buNone/>
            </a:pPr>
            <a:r>
              <a:rPr lang="lt-LT" sz="2400" smtClean="0">
                <a:solidFill>
                  <a:schemeClr val="accent2"/>
                </a:solidFill>
              </a:rPr>
              <a:t>false memories </a:t>
            </a:r>
            <a:r>
              <a:rPr lang="lt-LT" sz="2400" smtClean="0"/>
              <a:t>implanting false memories</a:t>
            </a:r>
          </a:p>
          <a:p>
            <a:pPr marL="514350" indent="-514350">
              <a:buFont typeface="Arial" charset="0"/>
              <a:buNone/>
            </a:pPr>
            <a:endParaRPr lang="lt-LT"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algn="r"/>
            <a:r>
              <a:rPr lang="lt-LT" b="1" smtClean="0"/>
              <a:t>asch conformity experiment</a:t>
            </a:r>
            <a:endParaRPr lang="en-US" b="1" smtClean="0"/>
          </a:p>
        </p:txBody>
      </p:sp>
      <p:sp>
        <p:nvSpPr>
          <p:cNvPr id="21506" name="Content Placeholder 2"/>
          <p:cNvSpPr>
            <a:spLocks noGrp="1"/>
          </p:cNvSpPr>
          <p:nvPr>
            <p:ph idx="1"/>
          </p:nvPr>
        </p:nvSpPr>
        <p:spPr>
          <a:xfrm>
            <a:off x="468313" y="1844675"/>
            <a:ext cx="4248150" cy="4679950"/>
          </a:xfrm>
        </p:spPr>
        <p:txBody>
          <a:bodyPr/>
          <a:lstStyle/>
          <a:p>
            <a:pPr marL="514350" indent="-514350">
              <a:buFont typeface="Arial" charset="0"/>
              <a:buNone/>
            </a:pPr>
            <a:r>
              <a:rPr lang="lt-LT" sz="2400" smtClean="0"/>
              <a:t>Which line is the of same length?</a:t>
            </a:r>
          </a:p>
          <a:p>
            <a:pPr marL="514350" indent="-514350">
              <a:buFont typeface="Arial" charset="0"/>
              <a:buNone/>
            </a:pPr>
            <a:r>
              <a:rPr lang="lt-LT" sz="2400" smtClean="0"/>
              <a:t>25% correct</a:t>
            </a:r>
          </a:p>
          <a:p>
            <a:pPr marL="514350" indent="-514350">
              <a:buFont typeface="Arial" charset="0"/>
              <a:buNone/>
            </a:pPr>
            <a:r>
              <a:rPr lang="lt-LT" sz="2400" smtClean="0"/>
              <a:t>33% more than half of the time erroneous majority</a:t>
            </a:r>
          </a:p>
        </p:txBody>
      </p:sp>
      <p:sp>
        <p:nvSpPr>
          <p:cNvPr id="21507" name="Content Placeholder 2"/>
          <p:cNvSpPr txBox="1">
            <a:spLocks/>
          </p:cNvSpPr>
          <p:nvPr/>
        </p:nvSpPr>
        <p:spPr bwMode="auto">
          <a:xfrm>
            <a:off x="5940425" y="4941888"/>
            <a:ext cx="21431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2"/>
              </a:rPr>
              <a:t>Wikimedia Commons</a:t>
            </a:r>
            <a:endParaRPr lang="en-US" sz="1000"/>
          </a:p>
        </p:txBody>
      </p:sp>
      <p:pic>
        <p:nvPicPr>
          <p:cNvPr id="21508" name="Picture 2" descr="http://upload.wikimedia.org/wikipedia/commons/4/47/Asch_experiment.png"/>
          <p:cNvPicPr>
            <a:picLocks noChangeAspect="1" noChangeArrowheads="1"/>
          </p:cNvPicPr>
          <p:nvPr/>
        </p:nvPicPr>
        <p:blipFill>
          <a:blip r:embed="rId3"/>
          <a:srcRect/>
          <a:stretch>
            <a:fillRect/>
          </a:stretch>
        </p:blipFill>
        <p:spPr bwMode="auto">
          <a:xfrm>
            <a:off x="4787900" y="1916113"/>
            <a:ext cx="3411538" cy="2797175"/>
          </a:xfrm>
          <a:prstGeom prst="rect">
            <a:avLst/>
          </a:prstGeom>
          <a:noFill/>
          <a:ln w="9525">
            <a:noFill/>
            <a:miter lim="800000"/>
            <a:headEnd/>
            <a:tailEnd/>
          </a:ln>
        </p:spPr>
      </p:pic>
      <p:sp>
        <p:nvSpPr>
          <p:cNvPr id="6" name="Content Placeholder 2"/>
          <p:cNvSpPr txBox="1">
            <a:spLocks/>
          </p:cNvSpPr>
          <p:nvPr/>
        </p:nvSpPr>
        <p:spPr>
          <a:xfrm>
            <a:off x="6143625" y="1143000"/>
            <a:ext cx="2428875" cy="285750"/>
          </a:xfrm>
          <a:prstGeom prst="rect">
            <a:avLst/>
          </a:prstGeom>
        </p:spPr>
        <p:txBody>
          <a:bodyPr>
            <a:normAutofit fontScale="92500" lnSpcReduction="10000"/>
          </a:bodyPr>
          <a:lstStyle/>
          <a:p>
            <a:pPr marL="342900" indent="-342900" algn="r" fontAlgn="auto">
              <a:spcBef>
                <a:spcPct val="20000"/>
              </a:spcBef>
              <a:spcAft>
                <a:spcPts val="0"/>
              </a:spcAft>
              <a:buFont typeface="Arial" pitchFamily="34" charset="0"/>
              <a:buNone/>
              <a:defRPr/>
            </a:pPr>
            <a:r>
              <a:rPr lang="lt-LT" sz="1400" i="1" dirty="0">
                <a:latin typeface="+mn-lt"/>
              </a:rPr>
              <a:t>(solomon asch, 1951)</a:t>
            </a:r>
            <a:endParaRPr lang="en-US" sz="1400" i="1" dirty="0">
              <a:latin typeface="+mn-lt"/>
            </a:endParaRPr>
          </a:p>
        </p:txBody>
      </p:sp>
      <p:sp>
        <p:nvSpPr>
          <p:cNvPr id="21510" name="Content Placeholder 2"/>
          <p:cNvSpPr txBox="1">
            <a:spLocks/>
          </p:cNvSpPr>
          <p:nvPr/>
        </p:nvSpPr>
        <p:spPr bwMode="auto">
          <a:xfrm>
            <a:off x="1979613" y="3933825"/>
            <a:ext cx="2143125" cy="285750"/>
          </a:xfrm>
          <a:prstGeom prst="rect">
            <a:avLst/>
          </a:prstGeom>
          <a:noFill/>
          <a:ln w="9525">
            <a:noFill/>
            <a:miter lim="800000"/>
            <a:headEnd/>
            <a:tailEnd/>
          </a:ln>
        </p:spPr>
        <p:txBody>
          <a:bodyPr/>
          <a:lstStyle/>
          <a:p>
            <a:pPr marL="342900" indent="-342900" algn="r">
              <a:spcBef>
                <a:spcPct val="20000"/>
              </a:spcBef>
              <a:buFont typeface="Arial" charset="0"/>
              <a:buNone/>
            </a:pPr>
            <a:r>
              <a:rPr lang="da-DK" sz="1000">
                <a:hlinkClick r:id="rId4"/>
              </a:rPr>
              <a:t>Source</a:t>
            </a:r>
            <a:r>
              <a:rPr lang="lt-LT" sz="1000"/>
              <a:t>; </a:t>
            </a:r>
            <a:r>
              <a:rPr lang="lt-LT" sz="1000">
                <a:hlinkClick r:id="rId5"/>
              </a:rPr>
              <a:t>Asch (1951)</a:t>
            </a:r>
            <a:r>
              <a:rPr lang="lt-LT" sz="1000"/>
              <a:t> </a:t>
            </a:r>
            <a:endParaRPr lang="en-US"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r"/>
            <a:r>
              <a:rPr lang="lt-LT" b="1" smtClean="0"/>
              <a:t>bystander effect</a:t>
            </a:r>
            <a:endParaRPr lang="en-US" b="1" smtClean="0"/>
          </a:p>
        </p:txBody>
      </p:sp>
      <p:sp>
        <p:nvSpPr>
          <p:cNvPr id="22530" name="Content Placeholder 2"/>
          <p:cNvSpPr>
            <a:spLocks noGrp="1"/>
          </p:cNvSpPr>
          <p:nvPr>
            <p:ph idx="1"/>
          </p:nvPr>
        </p:nvSpPr>
        <p:spPr>
          <a:xfrm>
            <a:off x="468313" y="1844675"/>
            <a:ext cx="5183187" cy="4679950"/>
          </a:xfrm>
        </p:spPr>
        <p:txBody>
          <a:bodyPr/>
          <a:lstStyle/>
          <a:p>
            <a:pPr marL="514350" indent="-514350">
              <a:buFont typeface="Arial" charset="0"/>
              <a:buNone/>
            </a:pPr>
            <a:r>
              <a:rPr lang="lt-LT" sz="2400" smtClean="0"/>
              <a:t>People are not likely to help when there are others around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Template>
  <TotalTime>1</TotalTime>
  <Words>568</Words>
  <Application>Microsoft Office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13</vt:i4>
      </vt:variant>
    </vt:vector>
  </HeadingPairs>
  <TitlesOfParts>
    <vt:vector size="16" baseType="lpstr">
      <vt:lpstr>Arial</vt:lpstr>
      <vt:lpstr>Calibri</vt:lpstr>
      <vt:lpstr>black</vt:lpstr>
      <vt:lpstr>10 lessons from experimental psychology</vt:lpstr>
      <vt:lpstr>framing</vt:lpstr>
      <vt:lpstr>framing</vt:lpstr>
      <vt:lpstr>the halo effect</vt:lpstr>
      <vt:lpstr>cognitive dissonance</vt:lpstr>
      <vt:lpstr>false memories</vt:lpstr>
      <vt:lpstr>task</vt:lpstr>
      <vt:lpstr>asch conformity experiment</vt:lpstr>
      <vt:lpstr>bystander effect</vt:lpstr>
      <vt:lpstr>milgram experiment</vt:lpstr>
      <vt:lpstr>the robbers cave experiment</vt:lpstr>
      <vt:lpstr>stanford prison experiment</vt:lpstr>
      <vt:lpstr>learned helplessness</vt:lpstr>
    </vt:vector>
  </TitlesOfParts>
  <Company>K.U.Leuven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lessons from social psychology</dc:title>
  <dc:creator>Jonas Kubilius</dc:creator>
  <cp:lastModifiedBy>eglmer</cp:lastModifiedBy>
  <cp:revision>100</cp:revision>
  <dcterms:created xsi:type="dcterms:W3CDTF">2011-08-09T20:55:36Z</dcterms:created>
  <dcterms:modified xsi:type="dcterms:W3CDTF">2011-08-15T12:35:16Z</dcterms:modified>
</cp:coreProperties>
</file>