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8" r:id="rId3"/>
    <p:sldId id="357" r:id="rId4"/>
    <p:sldId id="358" r:id="rId5"/>
    <p:sldId id="359" r:id="rId6"/>
    <p:sldId id="360" r:id="rId7"/>
    <p:sldId id="361" r:id="rId8"/>
    <p:sldId id="355" r:id="rId9"/>
    <p:sldId id="362" r:id="rId10"/>
    <p:sldId id="363" r:id="rId11"/>
    <p:sldId id="364" r:id="rId12"/>
    <p:sldId id="33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F55C-1713-48DE-BA6A-A5F91DDCE664}" type="datetimeFigureOut">
              <a:rPr lang="en-US" smtClean="0"/>
              <a:pPr/>
              <a:t>8/7/2012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4D157-F52E-4BDE-9AA9-CDCE0F1C7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491-8E5A-4347-B25C-400D13505EE3}" type="datetimeFigureOut">
              <a:rPr lang="en-US" smtClean="0"/>
              <a:pPr/>
              <a:t>8/7/2012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klab.l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paulmutant/4992725876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d.com/talks/johanna_blakley_lessons_from_fashion_s_free_cultur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768" y="980728"/>
            <a:ext cx="5974432" cy="4248471"/>
          </a:xfrm>
        </p:spPr>
        <p:txBody>
          <a:bodyPr>
            <a:normAutofit/>
          </a:bodyPr>
          <a:lstStyle/>
          <a:p>
            <a:pPr algn="l"/>
            <a:r>
              <a:rPr lang="lt-LT" b="1" dirty="0" smtClean="0"/>
              <a:t>o</a:t>
            </a:r>
            <a:r>
              <a:rPr lang="en-US" b="1" dirty="0" err="1" smtClean="0"/>
              <a:t>penness</a:t>
            </a:r>
            <a:r>
              <a:rPr lang="lt-LT" b="1" dirty="0" smtClean="0"/>
              <a:t/>
            </a:r>
            <a:br>
              <a:rPr lang="lt-LT" b="1" dirty="0" smtClean="0"/>
            </a:br>
            <a:r>
              <a:rPr lang="lt-LT" b="1" dirty="0" smtClean="0">
                <a:solidFill>
                  <a:srgbClr val="FFC000"/>
                </a:solidFill>
              </a:rPr>
              <a:t>is in the air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58082" y="6286520"/>
            <a:ext cx="1214446" cy="500066"/>
            <a:chOff x="7045696" y="6215082"/>
            <a:chExt cx="1214446" cy="500066"/>
          </a:xfrm>
        </p:grpSpPr>
        <p:pic>
          <p:nvPicPr>
            <p:cNvPr id="1026" name="Picture 2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5206" y="6215082"/>
              <a:ext cx="838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7045696" y="6500834"/>
              <a:ext cx="1214446" cy="2143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lt-LT" sz="8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imkiet mani i dalikities</a:t>
              </a:r>
              <a:endPara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714348" y="6315092"/>
            <a:ext cx="6737972" cy="40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jonas kubilius | 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nma | august 19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2012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klab.lt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 descr="http://chart.googleapis.com/chart?cht=qr&amp;chs=150x150&amp;choe=UTF-8&amp;chld=H&amp;chl=http://goo.gl/RzqV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492896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copyright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104456"/>
          </a:xfrm>
        </p:spPr>
        <p:txBody>
          <a:bodyPr/>
          <a:lstStyle/>
          <a:p>
            <a:pPr>
              <a:buNone/>
            </a:pPr>
            <a:r>
              <a:rPr lang="lt-LT" dirty="0" smtClean="0"/>
              <a:t>who else can hold this right?</a:t>
            </a:r>
          </a:p>
          <a:p>
            <a:pPr>
              <a:buNone/>
            </a:pPr>
            <a:r>
              <a:rPr lang="lt-LT" dirty="0" smtClean="0"/>
              <a:t>	</a:t>
            </a:r>
            <a:r>
              <a:rPr lang="lt-LT" dirty="0" smtClean="0"/>
              <a:t>publisher, corporations? why? even after creator’s death? 70 years later???</a:t>
            </a:r>
          </a:p>
          <a:p>
            <a:pPr>
              <a:buNone/>
            </a:pPr>
            <a:r>
              <a:rPr lang="lt-LT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open science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104456"/>
          </a:xfrm>
        </p:spPr>
        <p:txBody>
          <a:bodyPr/>
          <a:lstStyle/>
          <a:p>
            <a:pPr>
              <a:buNone/>
            </a:pPr>
            <a:r>
              <a:rPr lang="lt-LT" dirty="0" smtClean="0"/>
              <a:t>licenses: Creative Commons, GNU GPL</a:t>
            </a:r>
          </a:p>
          <a:p>
            <a:pPr>
              <a:buNone/>
            </a:pPr>
            <a:r>
              <a:rPr lang="lt-LT" dirty="0" smtClean="0"/>
              <a:t>software: Debian</a:t>
            </a:r>
          </a:p>
          <a:p>
            <a:pPr>
              <a:buNone/>
            </a:pPr>
            <a:r>
              <a:rPr lang="lt-LT" dirty="0" smtClean="0"/>
              <a:t>publishing: arxiv.org, PLoS One</a:t>
            </a:r>
          </a:p>
          <a:p>
            <a:pPr>
              <a:buNone/>
            </a:pPr>
            <a:r>
              <a:rPr lang="lt-LT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Thanks</a:t>
            </a:r>
            <a:endParaRPr lang="en-US" dirty="0"/>
          </a:p>
        </p:txBody>
      </p:sp>
      <p:pic>
        <p:nvPicPr>
          <p:cNvPr id="8194" name="Picture 2" descr="http://farm5.staticflickr.com/4105/4992725876_06f948a609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0648"/>
            <a:ext cx="6261638" cy="4176464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60232" y="4509120"/>
            <a:ext cx="2143140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Paul Mutant </a:t>
            </a: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(</a:t>
            </a:r>
            <a:r>
              <a:rPr kumimoji="0" lang="lt-LT" sz="1000" b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2010)</a:t>
            </a:r>
            <a:endParaRPr kumimoji="0" lang="en-US" sz="1000" b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why you should care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dirty="0" smtClean="0"/>
              <a:t>you find a nice picture online and want to you it on your blog... or you want to use a song in your short movie...</a:t>
            </a:r>
          </a:p>
          <a:p>
            <a:pPr>
              <a:buNone/>
            </a:pPr>
            <a:r>
              <a:rPr lang="lt-LT" dirty="0" smtClean="0"/>
              <a:t>you want to watch </a:t>
            </a:r>
            <a:r>
              <a:rPr lang="lt-LT" dirty="0" smtClean="0"/>
              <a:t>the Olympic </a:t>
            </a:r>
            <a:r>
              <a:rPr lang="lt-LT" dirty="0" smtClean="0"/>
              <a:t>Games on your TV...</a:t>
            </a:r>
          </a:p>
          <a:p>
            <a:pPr>
              <a:buNone/>
            </a:pPr>
            <a:r>
              <a:rPr lang="lt-LT" dirty="0" smtClean="0"/>
              <a:t>you want to buy a movie...</a:t>
            </a:r>
            <a:endParaRPr lang="lt-LT" dirty="0" smtClean="0"/>
          </a:p>
          <a:p>
            <a:pPr>
              <a:buNone/>
            </a:pPr>
            <a:r>
              <a:rPr lang="lt-LT" dirty="0" smtClean="0"/>
              <a:t>you want to </a:t>
            </a:r>
            <a:r>
              <a:rPr lang="lt-LT" dirty="0" smtClean="0"/>
              <a:t>create some software/hardware</a:t>
            </a:r>
            <a:endParaRPr lang="lt-LT" dirty="0" smtClean="0"/>
          </a:p>
          <a:p>
            <a:pPr>
              <a:buNone/>
            </a:pPr>
            <a:endParaRPr 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why you should care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you find a nice picture online and want to you it on your blog... or you want to use a song in your short movie...</a:t>
            </a:r>
          </a:p>
          <a:p>
            <a:pPr>
              <a:buNone/>
            </a:pPr>
            <a:r>
              <a:rPr lang="lt-LT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you want to watch the Olympic Games on your TV...</a:t>
            </a:r>
          </a:p>
          <a:p>
            <a:pPr>
              <a:buNone/>
            </a:pPr>
            <a:r>
              <a:rPr lang="lt-LT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you want to buy a movie...</a:t>
            </a:r>
          </a:p>
          <a:p>
            <a:pPr>
              <a:buNone/>
            </a:pPr>
            <a:r>
              <a:rPr lang="lt-LT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you want to create some software/hardware</a:t>
            </a:r>
          </a:p>
          <a:p>
            <a:pPr>
              <a:buNone/>
            </a:pPr>
            <a:endParaRPr lang="lt-LT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9552" y="1412776"/>
            <a:ext cx="7920880" cy="453650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0"/>
          <p:cNvSpPr txBox="1">
            <a:spLocks/>
          </p:cNvSpPr>
          <p:nvPr/>
        </p:nvSpPr>
        <p:spPr>
          <a:xfrm>
            <a:off x="539552" y="1844825"/>
            <a:ext cx="822960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content is not available in your country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why you should care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/>
          <a:lstStyle/>
          <a:p>
            <a:pPr>
              <a:buNone/>
            </a:pPr>
            <a:r>
              <a:rPr lang="lt-LT" dirty="0" smtClean="0"/>
              <a:t>you find a nice picture online... </a:t>
            </a:r>
            <a:r>
              <a:rPr lang="lt-LT" dirty="0" smtClean="0">
                <a:solidFill>
                  <a:schemeClr val="accent2"/>
                </a:solidFill>
              </a:rPr>
              <a:t>it’s piracy!</a:t>
            </a:r>
          </a:p>
          <a:p>
            <a:pPr>
              <a:buNone/>
            </a:pPr>
            <a:r>
              <a:rPr lang="lt-LT" dirty="0" smtClean="0"/>
              <a:t>you want to watch </a:t>
            </a:r>
            <a:r>
              <a:rPr lang="lt-LT" dirty="0" smtClean="0"/>
              <a:t>the Olympic </a:t>
            </a:r>
            <a:r>
              <a:rPr lang="lt-LT" dirty="0" smtClean="0"/>
              <a:t>Games... </a:t>
            </a:r>
            <a:r>
              <a:rPr lang="lt-LT" dirty="0" smtClean="0">
                <a:solidFill>
                  <a:schemeClr val="accent2"/>
                </a:solidFill>
                <a:sym typeface="Wingdings" pitchFamily="2" charset="2"/>
              </a:rPr>
              <a:t>delayed broadcasting in the US!</a:t>
            </a:r>
            <a:endParaRPr lang="lt-LT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lt-LT" dirty="0" smtClean="0"/>
              <a:t>you want to buy a movie... </a:t>
            </a:r>
            <a:r>
              <a:rPr lang="lt-LT" dirty="0" smtClean="0">
                <a:solidFill>
                  <a:schemeClr val="accent2"/>
                </a:solidFill>
                <a:sym typeface="Wingdings" pitchFamily="2" charset="2"/>
              </a:rPr>
              <a:t>not available in your region!</a:t>
            </a:r>
            <a:endParaRPr lang="lt-LT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lt-LT" dirty="0" smtClean="0"/>
              <a:t>you want to </a:t>
            </a:r>
            <a:r>
              <a:rPr lang="lt-LT" dirty="0" smtClean="0"/>
              <a:t>create some software/hardware... </a:t>
            </a:r>
            <a:r>
              <a:rPr lang="lt-LT" dirty="0" smtClean="0">
                <a:solidFill>
                  <a:schemeClr val="accent2"/>
                </a:solidFill>
              </a:rPr>
              <a:t>patent infringement!</a:t>
            </a:r>
            <a:endParaRPr lang="lt-LT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lt-L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something’s wrong here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728192"/>
          </a:xfrm>
        </p:spPr>
        <p:txBody>
          <a:bodyPr/>
          <a:lstStyle/>
          <a:p>
            <a:pPr algn="ctr">
              <a:buNone/>
            </a:pPr>
            <a:r>
              <a:rPr lang="lt-LT" dirty="0" smtClean="0"/>
              <a:t>instead of promoting sharing of ideas, we do everything to stop that in the name of “copyright protection” </a:t>
            </a:r>
            <a:endParaRPr lang="lt-LT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lt-LT" dirty="0" smtClean="0"/>
          </a:p>
        </p:txBody>
      </p:sp>
      <p:sp>
        <p:nvSpPr>
          <p:cNvPr id="4" name="Content Placeholder 20"/>
          <p:cNvSpPr txBox="1">
            <a:spLocks/>
          </p:cNvSpPr>
          <p:nvPr/>
        </p:nvSpPr>
        <p:spPr>
          <a:xfrm>
            <a:off x="467544" y="3573016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 are we really protecting</a:t>
            </a:r>
            <a:r>
              <a:rPr kumimoji="0" lang="lt-L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why?</a:t>
            </a: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lt-L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misconceptions about piracy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528392"/>
          </a:xfrm>
        </p:spPr>
        <p:txBody>
          <a:bodyPr/>
          <a:lstStyle/>
          <a:p>
            <a:pPr>
              <a:buNone/>
            </a:pPr>
            <a:r>
              <a:rPr lang="lt-LT" dirty="0" smtClean="0"/>
              <a:t>it’s stealing</a:t>
            </a:r>
          </a:p>
          <a:p>
            <a:pPr>
              <a:buNone/>
            </a:pPr>
            <a:r>
              <a:rPr lang="lt-LT" dirty="0" smtClean="0"/>
              <a:t>	</a:t>
            </a:r>
            <a:r>
              <a:rPr lang="lt-LT" dirty="0" smtClean="0"/>
              <a:t>no: when I steal, I have one and you have none</a:t>
            </a:r>
          </a:p>
          <a:p>
            <a:pPr>
              <a:buNone/>
            </a:pPr>
            <a:r>
              <a:rPr lang="lt-LT" dirty="0" smtClean="0"/>
              <a:t>	</a:t>
            </a:r>
            <a:r>
              <a:rPr lang="lt-LT" dirty="0" smtClean="0"/>
              <a:t>when I copy, I have one and you have one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misconceptions about piracy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528392"/>
          </a:xfrm>
        </p:spPr>
        <p:txBody>
          <a:bodyPr/>
          <a:lstStyle/>
          <a:p>
            <a:pPr>
              <a:buNone/>
            </a:pPr>
            <a:r>
              <a:rPr lang="lt-LT" dirty="0" smtClean="0"/>
              <a:t>it’s plagiatarism</a:t>
            </a:r>
          </a:p>
          <a:p>
            <a:pPr>
              <a:buNone/>
            </a:pPr>
            <a:r>
              <a:rPr lang="lt-LT" dirty="0" smtClean="0"/>
              <a:t>	</a:t>
            </a:r>
            <a:r>
              <a:rPr lang="lt-LT" dirty="0" smtClean="0"/>
              <a:t>no: plagiatarism is about not attributing copyright to somebody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new rules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t-LT" dirty="0" smtClean="0"/>
              <a:t>virtual world is not the same as physical</a:t>
            </a:r>
          </a:p>
          <a:p>
            <a:pPr>
              <a:buNone/>
            </a:pPr>
            <a:r>
              <a:rPr lang="lt-LT" dirty="0" smtClean="0"/>
              <a:t>idea versus object, utility vs art </a:t>
            </a:r>
            <a:r>
              <a:rPr lang="nl-BE" dirty="0" smtClean="0"/>
              <a:t>(</a:t>
            </a:r>
            <a:r>
              <a:rPr lang="lt-LT" dirty="0" smtClean="0">
                <a:hlinkClick r:id="rId2"/>
              </a:rPr>
              <a:t>Johanna Blakley @ TED</a:t>
            </a:r>
            <a:r>
              <a:rPr lang="lt-LT" dirty="0" smtClean="0"/>
              <a:t>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copyright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i="1" dirty="0" smtClean="0"/>
              <a:t>creator’s exclusive right to his/her creation</a:t>
            </a:r>
          </a:p>
          <a:p>
            <a:pPr>
              <a:buNone/>
            </a:pPr>
            <a:r>
              <a:rPr lang="lt-LT" dirty="0" smtClean="0"/>
              <a:t>do you really need it?</a:t>
            </a:r>
          </a:p>
          <a:p>
            <a:pPr>
              <a:buNone/>
            </a:pPr>
            <a:r>
              <a:rPr lang="lt-LT" dirty="0" smtClean="0"/>
              <a:t>	</a:t>
            </a:r>
            <a:r>
              <a:rPr lang="lt-LT" dirty="0" smtClean="0"/>
              <a:t>I’m happy people use my stuff!</a:t>
            </a:r>
          </a:p>
          <a:p>
            <a:pPr>
              <a:buNone/>
            </a:pPr>
            <a:r>
              <a:rPr lang="lt-LT" dirty="0" smtClean="0"/>
              <a:t>	</a:t>
            </a:r>
            <a:r>
              <a:rPr lang="lt-LT" dirty="0" smtClean="0"/>
              <a:t>new business models </a:t>
            </a:r>
            <a:r>
              <a:rPr lang="nl-BE" dirty="0" smtClean="0"/>
              <a:t>(</a:t>
            </a:r>
            <a:r>
              <a:rPr lang="lt-LT" dirty="0" smtClean="0"/>
              <a:t>Google, Khan Academy, Kickstarter)</a:t>
            </a:r>
          </a:p>
          <a:p>
            <a:pPr>
              <a:buNone/>
            </a:pPr>
            <a:r>
              <a:rPr lang="lt-LT" dirty="0" smtClean="0"/>
              <a:t>	</a:t>
            </a:r>
            <a:r>
              <a:rPr lang="lt-LT" dirty="0" smtClean="0"/>
              <a:t>donations, grants</a:t>
            </a:r>
          </a:p>
          <a:p>
            <a:pPr>
              <a:buNone/>
            </a:pPr>
            <a:r>
              <a:rPr lang="lt-LT" dirty="0" smtClean="0"/>
              <a:t>	</a:t>
            </a:r>
            <a:r>
              <a:rPr lang="lt-LT" dirty="0" smtClean="0"/>
              <a:t>1000 true fans</a:t>
            </a:r>
          </a:p>
          <a:p>
            <a:pPr>
              <a:buNone/>
            </a:pPr>
            <a:r>
              <a:rPr lang="lt-LT" dirty="0" smtClean="0"/>
              <a:t>	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FEB80A"/>
      </a:hlink>
      <a:folHlink>
        <a:srgbClr val="FEB80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</Template>
  <TotalTime>0</TotalTime>
  <Words>296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</vt:lpstr>
      <vt:lpstr>openness is in the air</vt:lpstr>
      <vt:lpstr>why you should care</vt:lpstr>
      <vt:lpstr>why you should care</vt:lpstr>
      <vt:lpstr>why you should care</vt:lpstr>
      <vt:lpstr>something’s wrong here</vt:lpstr>
      <vt:lpstr>misconceptions about piracy</vt:lpstr>
      <vt:lpstr>misconceptions about piracy</vt:lpstr>
      <vt:lpstr>new rules</vt:lpstr>
      <vt:lpstr>copyright</vt:lpstr>
      <vt:lpstr>copyright</vt:lpstr>
      <vt:lpstr>open science</vt:lpstr>
      <vt:lpstr>Thanks</vt:lpstr>
    </vt:vector>
  </TitlesOfParts>
  <Company>K.U.Leuven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underpinnings of the non-accidental spatial relations</dc:title>
  <dc:creator>Jonas Kubilius</dc:creator>
  <cp:lastModifiedBy>Jonas Kubilius</cp:lastModifiedBy>
  <cp:revision>1939</cp:revision>
  <dcterms:created xsi:type="dcterms:W3CDTF">2012-03-08T09:39:44Z</dcterms:created>
  <dcterms:modified xsi:type="dcterms:W3CDTF">2012-08-14T23:27:54Z</dcterms:modified>
</cp:coreProperties>
</file>