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8" r:id="rId3"/>
    <p:sldId id="265" r:id="rId4"/>
    <p:sldId id="276" r:id="rId5"/>
    <p:sldId id="277" r:id="rId6"/>
    <p:sldId id="259" r:id="rId7"/>
    <p:sldId id="260" r:id="rId8"/>
    <p:sldId id="264" r:id="rId9"/>
    <p:sldId id="270" r:id="rId10"/>
    <p:sldId id="273" r:id="rId11"/>
    <p:sldId id="272" r:id="rId12"/>
    <p:sldId id="266" r:id="rId13"/>
    <p:sldId id="274" r:id="rId14"/>
    <p:sldId id="269" r:id="rId15"/>
    <p:sldId id="263" r:id="rId16"/>
    <p:sldId id="275" r:id="rId17"/>
    <p:sldId id="26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36C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2072" y="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42B1E-341B-4C11-AA81-C6302D33B010}" type="datetimeFigureOut">
              <a:rPr lang="nl-BE" smtClean="0"/>
              <a:t>10/5/12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21CF2-191A-464A-BB13-B9859886C20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7466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1ADF-E6F6-7A49-85CC-2EB5F907EA2A}" type="datetimeFigureOut">
              <a:rPr lang="en-US" smtClean="0"/>
              <a:pPr/>
              <a:t>10/5/12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2AE-4190-EB48-BF63-05509E1F9E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3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1ADF-E6F6-7A49-85CC-2EB5F907EA2A}" type="datetimeFigureOut">
              <a:rPr lang="en-US" smtClean="0"/>
              <a:pPr/>
              <a:t>10/5/12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2AE-4190-EB48-BF63-05509E1F9E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2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1ADF-E6F6-7A49-85CC-2EB5F907EA2A}" type="datetimeFigureOut">
              <a:rPr lang="en-US" smtClean="0"/>
              <a:pPr/>
              <a:t>10/5/12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2AE-4190-EB48-BF63-05509E1F9E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0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1ADF-E6F6-7A49-85CC-2EB5F907EA2A}" type="datetimeFigureOut">
              <a:rPr lang="en-US" smtClean="0"/>
              <a:pPr/>
              <a:t>10/5/12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2AE-4190-EB48-BF63-05509E1F9E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0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1ADF-E6F6-7A49-85CC-2EB5F907EA2A}" type="datetimeFigureOut">
              <a:rPr lang="en-US" smtClean="0"/>
              <a:pPr/>
              <a:t>10/5/12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2AE-4190-EB48-BF63-05509E1F9E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9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1ADF-E6F6-7A49-85CC-2EB5F907EA2A}" type="datetimeFigureOut">
              <a:rPr lang="en-US" smtClean="0"/>
              <a:pPr/>
              <a:t>10/5/12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2AE-4190-EB48-BF63-05509E1F9E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1ADF-E6F6-7A49-85CC-2EB5F907EA2A}" type="datetimeFigureOut">
              <a:rPr lang="en-US" smtClean="0"/>
              <a:pPr/>
              <a:t>10/5/12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2AE-4190-EB48-BF63-05509E1F9E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9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1ADF-E6F6-7A49-85CC-2EB5F907EA2A}" type="datetimeFigureOut">
              <a:rPr lang="en-US" smtClean="0"/>
              <a:pPr/>
              <a:t>10/5/12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2AE-4190-EB48-BF63-05509E1F9E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7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1ADF-E6F6-7A49-85CC-2EB5F907EA2A}" type="datetimeFigureOut">
              <a:rPr lang="en-US" smtClean="0"/>
              <a:pPr/>
              <a:t>10/5/12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2AE-4190-EB48-BF63-05509E1F9E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3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1ADF-E6F6-7A49-85CC-2EB5F907EA2A}" type="datetimeFigureOut">
              <a:rPr lang="en-US" smtClean="0"/>
              <a:pPr/>
              <a:t>10/5/12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2AE-4190-EB48-BF63-05509E1F9E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1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1ADF-E6F6-7A49-85CC-2EB5F907EA2A}" type="datetimeFigureOut">
              <a:rPr lang="en-US" smtClean="0"/>
              <a:pPr/>
              <a:t>10/5/12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2AE-4190-EB48-BF63-05509E1F9E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8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71ADF-E6F6-7A49-85CC-2EB5F907EA2A}" type="datetimeFigureOut">
              <a:rPr lang="en-US" smtClean="0"/>
              <a:pPr/>
              <a:t>10/5/12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4C2AE-4190-EB48-BF63-05509E1F9E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7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70"/>
          <a:stretch/>
        </p:blipFill>
        <p:spPr>
          <a:xfrm>
            <a:off x="0" y="-705375"/>
            <a:ext cx="9144000" cy="604778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5251040"/>
            <a:ext cx="9144000" cy="913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6C0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" y="5735727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3000" dirty="0" smtClean="0">
                <a:latin typeface="Helvetica"/>
                <a:cs typeface="Helvetica"/>
              </a:rPr>
              <a:t>Just </a:t>
            </a:r>
            <a:r>
              <a:rPr lang="lt-LT" sz="3000" dirty="0" smtClean="0">
                <a:latin typeface="Helvetica"/>
                <a:cs typeface="Helvetica"/>
              </a:rPr>
              <a:t>Why </a:t>
            </a:r>
            <a:r>
              <a:rPr lang="lt-LT" sz="3000" dirty="0">
                <a:latin typeface="Helvetica"/>
                <a:cs typeface="Helvetica"/>
              </a:rPr>
              <a:t>A</a:t>
            </a:r>
            <a:r>
              <a:rPr lang="lt-LT" sz="3000" dirty="0" smtClean="0">
                <a:latin typeface="Helvetica"/>
                <a:cs typeface="Helvetica"/>
              </a:rPr>
              <a:t>re </a:t>
            </a:r>
            <a:r>
              <a:rPr lang="lt-LT" sz="3000" dirty="0">
                <a:latin typeface="Helvetica"/>
                <a:cs typeface="Helvetica"/>
              </a:rPr>
              <a:t>M</a:t>
            </a:r>
            <a:r>
              <a:rPr lang="lt-LT" sz="3000" dirty="0" smtClean="0">
                <a:latin typeface="Helvetica"/>
                <a:cs typeface="Helvetica"/>
              </a:rPr>
              <a:t>achines </a:t>
            </a:r>
            <a:r>
              <a:rPr lang="lt-LT" sz="3000" dirty="0">
                <a:latin typeface="Helvetica"/>
                <a:cs typeface="Helvetica"/>
              </a:rPr>
              <a:t>S</a:t>
            </a:r>
            <a:r>
              <a:rPr lang="lt-LT" sz="3000" dirty="0" smtClean="0">
                <a:latin typeface="Helvetica"/>
                <a:cs typeface="Helvetica"/>
              </a:rPr>
              <a:t>o Stupid</a:t>
            </a:r>
            <a:r>
              <a:rPr lang="lt-LT" sz="3000" dirty="0" smtClean="0">
                <a:latin typeface="Helvetica"/>
                <a:cs typeface="Helvetica"/>
              </a:rPr>
              <a:t>?</a:t>
            </a:r>
            <a:endParaRPr lang="en-US" sz="3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82104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31264" y="5877872"/>
            <a:ext cx="7597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200" dirty="0" smtClean="0">
                <a:latin typeface="Helvetica"/>
                <a:cs typeface="Helvetica"/>
              </a:rPr>
              <a:t>source: </a:t>
            </a:r>
            <a:r>
              <a:rPr lang="en-US" sz="1200" dirty="0" smtClean="0">
                <a:latin typeface="Helvetica"/>
                <a:cs typeface="Helvetica"/>
              </a:rPr>
              <a:t>C</a:t>
            </a:r>
            <a:r>
              <a:rPr lang="lt-LT" sz="1200" dirty="0" smtClean="0">
                <a:latin typeface="Helvetica"/>
                <a:cs typeface="Helvetica"/>
              </a:rPr>
              <a:t>eleste | flickr</a:t>
            </a:r>
            <a:endParaRPr lang="en-US" sz="1200" dirty="0" smtClean="0"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310662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182" y="0"/>
            <a:ext cx="3825946" cy="534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0" y="5251040"/>
            <a:ext cx="9144000" cy="913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6C0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52211" y="1790308"/>
            <a:ext cx="41101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4400" b="1" dirty="0">
                <a:solidFill>
                  <a:schemeClr val="bg1"/>
                </a:solidFill>
                <a:latin typeface="Helvetica"/>
                <a:cs typeface="Helvetica"/>
              </a:rPr>
              <a:t>E</a:t>
            </a:r>
            <a:r>
              <a:rPr lang="lt-LT" sz="4400" b="1" dirty="0" smtClean="0">
                <a:solidFill>
                  <a:schemeClr val="bg1"/>
                </a:solidFill>
                <a:latin typeface="Helvetica"/>
                <a:cs typeface="Helvetica"/>
              </a:rPr>
              <a:t>dge </a:t>
            </a:r>
            <a:r>
              <a:rPr lang="lt-LT" sz="4400" b="1" dirty="0">
                <a:solidFill>
                  <a:schemeClr val="bg1"/>
                </a:solidFill>
                <a:latin typeface="Helvetica"/>
                <a:cs typeface="Helvetica"/>
              </a:rPr>
              <a:t>D</a:t>
            </a:r>
            <a:r>
              <a:rPr lang="lt-LT" sz="4400" b="1" dirty="0" smtClean="0">
                <a:solidFill>
                  <a:schemeClr val="bg1"/>
                </a:solidFill>
                <a:latin typeface="Helvetica"/>
                <a:cs typeface="Helvetica"/>
              </a:rPr>
              <a:t>etection</a:t>
            </a:r>
            <a:endParaRPr lang="en-US" sz="44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8771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310662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1263" y="5877872"/>
            <a:ext cx="76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600" dirty="0" smtClean="0">
                <a:latin typeface="Helvetica"/>
                <a:cs typeface="Helvetica"/>
              </a:rPr>
              <a:t>one edge detected</a:t>
            </a:r>
            <a:endParaRPr lang="en-US" sz="1600" dirty="0" smtClean="0">
              <a:latin typeface="Helvetica"/>
              <a:cs typeface="Helvetica"/>
            </a:endParaRPr>
          </a:p>
        </p:txBody>
      </p:sp>
      <p:pic>
        <p:nvPicPr>
          <p:cNvPr id="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182" y="0"/>
            <a:ext cx="3825946" cy="534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32182" y="0"/>
            <a:ext cx="3825946" cy="5342412"/>
          </a:xfrm>
          <a:prstGeom prst="rect">
            <a:avLst/>
          </a:prstGeom>
          <a:solidFill>
            <a:srgbClr val="000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 l="53578" t="2633" r="30926" b="86082"/>
          <a:stretch>
            <a:fillRect/>
          </a:stretch>
        </p:blipFill>
        <p:spPr bwMode="auto">
          <a:xfrm>
            <a:off x="2280976" y="140677"/>
            <a:ext cx="592853" cy="602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0" y="5251040"/>
            <a:ext cx="9144000" cy="913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6C0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52211" y="1790308"/>
            <a:ext cx="41101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4400" b="1" dirty="0">
                <a:solidFill>
                  <a:schemeClr val="bg1"/>
                </a:solidFill>
                <a:latin typeface="Helvetica"/>
                <a:cs typeface="Helvetica"/>
              </a:rPr>
              <a:t>E</a:t>
            </a:r>
            <a:r>
              <a:rPr lang="lt-LT" sz="4400" b="1" dirty="0" smtClean="0">
                <a:solidFill>
                  <a:schemeClr val="bg1"/>
                </a:solidFill>
                <a:latin typeface="Helvetica"/>
                <a:cs typeface="Helvetica"/>
              </a:rPr>
              <a:t>dge </a:t>
            </a:r>
            <a:r>
              <a:rPr lang="lt-LT" sz="4400" b="1" dirty="0">
                <a:solidFill>
                  <a:schemeClr val="bg1"/>
                </a:solidFill>
                <a:latin typeface="Helvetica"/>
                <a:cs typeface="Helvetica"/>
              </a:rPr>
              <a:t>D</a:t>
            </a:r>
            <a:r>
              <a:rPr lang="lt-LT" sz="4400" b="1" dirty="0" smtClean="0">
                <a:solidFill>
                  <a:schemeClr val="bg1"/>
                </a:solidFill>
                <a:latin typeface="Helvetica"/>
                <a:cs typeface="Helvetica"/>
              </a:rPr>
              <a:t>etection</a:t>
            </a:r>
            <a:endParaRPr lang="en-US" sz="44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8771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310662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52211" y="1790308"/>
            <a:ext cx="41101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4400" b="1" dirty="0">
                <a:solidFill>
                  <a:schemeClr val="bg1"/>
                </a:solidFill>
                <a:latin typeface="Helvetica"/>
                <a:cs typeface="Helvetica"/>
              </a:rPr>
              <a:t>E</a:t>
            </a:r>
            <a:r>
              <a:rPr lang="lt-LT" sz="4400" b="1" dirty="0" smtClean="0">
                <a:solidFill>
                  <a:schemeClr val="bg1"/>
                </a:solidFill>
                <a:latin typeface="Helvetica"/>
                <a:cs typeface="Helvetica"/>
              </a:rPr>
              <a:t>dge </a:t>
            </a:r>
            <a:r>
              <a:rPr lang="lt-LT" sz="4400" b="1" dirty="0">
                <a:solidFill>
                  <a:schemeClr val="bg1"/>
                </a:solidFill>
                <a:latin typeface="Helvetica"/>
                <a:cs typeface="Helvetica"/>
              </a:rPr>
              <a:t>D</a:t>
            </a:r>
            <a:r>
              <a:rPr lang="lt-LT" sz="4400" b="1" dirty="0" smtClean="0">
                <a:solidFill>
                  <a:schemeClr val="bg1"/>
                </a:solidFill>
                <a:latin typeface="Helvetica"/>
                <a:cs typeface="Helvetica"/>
              </a:rPr>
              <a:t>etection</a:t>
            </a:r>
            <a:endParaRPr lang="en-US" sz="44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1263" y="5877872"/>
            <a:ext cx="757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600" dirty="0" smtClean="0">
                <a:latin typeface="Helvetica"/>
                <a:cs typeface="Helvetica"/>
              </a:rPr>
              <a:t>all edges</a:t>
            </a:r>
            <a:endParaRPr lang="en-US" sz="1600" dirty="0" smtClean="0">
              <a:latin typeface="Helvetica"/>
              <a:cs typeface="Helvetica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114" y="0"/>
            <a:ext cx="3825946" cy="534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0" y="5251040"/>
            <a:ext cx="9144000" cy="913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6C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71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310662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91789" y="544285"/>
            <a:ext cx="4270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4400" b="1" dirty="0">
                <a:solidFill>
                  <a:schemeClr val="bg1"/>
                </a:solidFill>
                <a:latin typeface="Helvetica"/>
                <a:cs typeface="Helvetica"/>
              </a:rPr>
              <a:t>G</a:t>
            </a:r>
            <a:r>
              <a:rPr lang="lt-LT" sz="4400" b="1" dirty="0" smtClean="0">
                <a:solidFill>
                  <a:schemeClr val="bg1"/>
                </a:solidFill>
                <a:latin typeface="Helvetica"/>
                <a:cs typeface="Helvetica"/>
              </a:rPr>
              <a:t>rouping</a:t>
            </a:r>
            <a:endParaRPr lang="en-US" sz="44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12104" y="2369958"/>
            <a:ext cx="4150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dirty="0" smtClean="0">
                <a:solidFill>
                  <a:schemeClr val="bg1"/>
                </a:solidFill>
                <a:latin typeface="Helvetica"/>
                <a:cs typeface="Helvetica"/>
              </a:rPr>
              <a:t>how do you put the cat together?</a:t>
            </a:r>
            <a:endParaRPr lang="en-US" sz="2000" dirty="0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1264" y="5877872"/>
            <a:ext cx="7704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200" dirty="0" smtClean="0">
                <a:latin typeface="Helvetica"/>
                <a:cs typeface="Helvetica"/>
              </a:rPr>
              <a:t>source: </a:t>
            </a:r>
            <a:r>
              <a:rPr lang="en-US" sz="1200" dirty="0" smtClean="0">
                <a:latin typeface="Helvetica"/>
                <a:cs typeface="Helvetica"/>
              </a:rPr>
              <a:t>C</a:t>
            </a:r>
            <a:r>
              <a:rPr lang="lt-LT" sz="1200" dirty="0" smtClean="0">
                <a:latin typeface="Helvetica"/>
                <a:cs typeface="Helvetica"/>
              </a:rPr>
              <a:t>eleste | flickr</a:t>
            </a:r>
            <a:endParaRPr lang="en-US" sz="1200" dirty="0" smtClean="0">
              <a:latin typeface="Helvetica"/>
              <a:cs typeface="Helvetica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114" y="0"/>
            <a:ext cx="3825946" cy="534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0" y="5251040"/>
            <a:ext cx="9144000" cy="913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6C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71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310662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764504" y="2522358"/>
            <a:ext cx="4150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dirty="0" smtClean="0">
                <a:solidFill>
                  <a:schemeClr val="bg1"/>
                </a:solidFill>
                <a:latin typeface="Helvetica"/>
                <a:cs typeface="Helvetica"/>
              </a:rPr>
              <a:t>how do you put the cat together?</a:t>
            </a:r>
            <a:endParaRPr lang="en-US" sz="2000" dirty="0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4189" y="696685"/>
            <a:ext cx="4270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4400" b="1" dirty="0">
                <a:solidFill>
                  <a:schemeClr val="bg1"/>
                </a:solidFill>
                <a:latin typeface="Helvetica"/>
                <a:cs typeface="Helvetica"/>
              </a:rPr>
              <a:t>G</a:t>
            </a:r>
            <a:r>
              <a:rPr lang="lt-LT" sz="4400" b="1" dirty="0" smtClean="0">
                <a:solidFill>
                  <a:schemeClr val="bg1"/>
                </a:solidFill>
                <a:latin typeface="Helvetica"/>
                <a:cs typeface="Helvetica"/>
              </a:rPr>
              <a:t>rouping</a:t>
            </a:r>
            <a:endParaRPr lang="en-US" sz="44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114" y="0"/>
            <a:ext cx="3825946" cy="534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32182" y="0"/>
            <a:ext cx="3825946" cy="5342412"/>
          </a:xfrm>
          <a:prstGeom prst="rect">
            <a:avLst/>
          </a:prstGeom>
          <a:solidFill>
            <a:srgbClr val="000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 l="34361" t="81411" r="50668" b="5046"/>
          <a:stretch>
            <a:fillRect/>
          </a:stretch>
        </p:blipFill>
        <p:spPr bwMode="auto">
          <a:xfrm>
            <a:off x="1547446" y="4350936"/>
            <a:ext cx="572756" cy="72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 l="42241" t="3542" r="39375" b="86865"/>
          <a:stretch>
            <a:fillRect/>
          </a:stretch>
        </p:blipFill>
        <p:spPr bwMode="auto">
          <a:xfrm>
            <a:off x="1858945" y="190919"/>
            <a:ext cx="703385" cy="512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0" y="5251040"/>
            <a:ext cx="9144000" cy="913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6C0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1264" y="5877872"/>
            <a:ext cx="7704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200" dirty="0" smtClean="0">
                <a:latin typeface="Helvetica"/>
                <a:cs typeface="Helvetica"/>
              </a:rPr>
              <a:t>source: </a:t>
            </a:r>
            <a:r>
              <a:rPr lang="en-US" sz="1200" dirty="0" smtClean="0">
                <a:latin typeface="Helvetica"/>
                <a:cs typeface="Helvetica"/>
              </a:rPr>
              <a:t>C</a:t>
            </a:r>
            <a:r>
              <a:rPr lang="lt-LT" sz="1200" dirty="0" smtClean="0">
                <a:latin typeface="Helvetica"/>
                <a:cs typeface="Helvetica"/>
              </a:rPr>
              <a:t>eleste | flickr</a:t>
            </a:r>
            <a:endParaRPr lang="en-US" sz="1200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8771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310662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12104" y="2369958"/>
            <a:ext cx="41502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Helvetica"/>
                <a:cs typeface="Helvetica"/>
              </a:rPr>
              <a:t>parts are put together </a:t>
            </a:r>
            <a:br>
              <a:rPr lang="en-US" sz="2000" dirty="0" smtClean="0">
                <a:solidFill>
                  <a:schemeClr val="bg1"/>
                </a:solidFill>
                <a:latin typeface="Helvetica"/>
                <a:cs typeface="Helvetica"/>
              </a:rPr>
            </a:br>
            <a:r>
              <a:rPr lang="en-US" sz="2000" dirty="0" smtClean="0">
                <a:solidFill>
                  <a:schemeClr val="bg1"/>
                </a:solidFill>
                <a:latin typeface="Helvetica"/>
                <a:cs typeface="Helvetica"/>
              </a:rPr>
              <a:t>according to certain rules –</a:t>
            </a:r>
          </a:p>
          <a:p>
            <a:pPr algn="ctr"/>
            <a:endParaRPr lang="lt-LT" sz="2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Helvetica"/>
                <a:cs typeface="Helvetica"/>
              </a:rPr>
              <a:t>Gestalt laws of grouping</a:t>
            </a:r>
          </a:p>
          <a:p>
            <a:pPr algn="ctr"/>
            <a:endParaRPr lang="en-US" sz="2000" dirty="0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1263" y="5877872"/>
            <a:ext cx="761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200" dirty="0" smtClean="0">
                <a:latin typeface="Helvetica"/>
                <a:cs typeface="Helvetica"/>
              </a:rPr>
              <a:t>source: </a:t>
            </a:r>
            <a:r>
              <a:rPr lang="en-US" sz="1200" dirty="0" smtClean="0">
                <a:latin typeface="Helvetica"/>
                <a:cs typeface="Helvetica"/>
              </a:rPr>
              <a:t>Bio Motion Lab</a:t>
            </a:r>
            <a:endParaRPr lang="lt-LT" sz="1200" dirty="0" smtClean="0">
              <a:latin typeface="Helvetica"/>
              <a:cs typeface="Helvetica"/>
            </a:endParaRPr>
          </a:p>
          <a:p>
            <a:pPr algn="ctr"/>
            <a:r>
              <a:rPr lang="lt-LT" sz="1200" dirty="0" smtClean="0">
                <a:latin typeface="Helvetica"/>
                <a:cs typeface="Helvetica"/>
              </a:rPr>
              <a:t>see also: Johansson, 1973</a:t>
            </a:r>
            <a:endParaRPr lang="en-US" sz="1200" dirty="0" smtClean="0">
              <a:latin typeface="Helvetica"/>
              <a:cs typeface="Helvetica"/>
            </a:endParaRPr>
          </a:p>
        </p:txBody>
      </p:sp>
      <p:pic>
        <p:nvPicPr>
          <p:cNvPr id="1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8874" r="34368"/>
          <a:stretch>
            <a:fillRect/>
          </a:stretch>
        </p:blipFill>
        <p:spPr bwMode="auto">
          <a:xfrm>
            <a:off x="814595" y="0"/>
            <a:ext cx="2631510" cy="534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0" y="5251040"/>
            <a:ext cx="9144000" cy="913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6C0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4189" y="696685"/>
            <a:ext cx="4270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4400" b="1" dirty="0">
                <a:solidFill>
                  <a:schemeClr val="bg1"/>
                </a:solidFill>
                <a:latin typeface="Helvetica"/>
                <a:cs typeface="Helvetica"/>
              </a:rPr>
              <a:t>G</a:t>
            </a:r>
            <a:r>
              <a:rPr lang="lt-LT" sz="4400" b="1" dirty="0" smtClean="0">
                <a:solidFill>
                  <a:schemeClr val="bg1"/>
                </a:solidFill>
                <a:latin typeface="Helvetica"/>
                <a:cs typeface="Helvetica"/>
              </a:rPr>
              <a:t>rouping</a:t>
            </a:r>
            <a:endParaRPr lang="en-US" sz="44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8771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310662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52211" y="544285"/>
            <a:ext cx="41101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4400" b="1" dirty="0">
                <a:solidFill>
                  <a:schemeClr val="bg1"/>
                </a:solidFill>
                <a:latin typeface="Helvetica"/>
                <a:cs typeface="Helvetica"/>
              </a:rPr>
              <a:t>A</a:t>
            </a:r>
            <a:r>
              <a:rPr lang="lt-LT" sz="4400" b="1" dirty="0" smtClean="0">
                <a:solidFill>
                  <a:schemeClr val="bg1"/>
                </a:solidFill>
                <a:latin typeface="Helvetica"/>
                <a:cs typeface="Helvetica"/>
              </a:rPr>
              <a:t>utomatic </a:t>
            </a:r>
            <a:r>
              <a:rPr lang="lt-LT" sz="4400" b="1" dirty="0">
                <a:solidFill>
                  <a:schemeClr val="bg1"/>
                </a:solidFill>
                <a:latin typeface="Helvetica"/>
                <a:cs typeface="Helvetica"/>
              </a:rPr>
              <a:t>W</a:t>
            </a:r>
            <a:r>
              <a:rPr lang="lt-LT" sz="4400" b="1" dirty="0" smtClean="0">
                <a:solidFill>
                  <a:schemeClr val="bg1"/>
                </a:solidFill>
                <a:latin typeface="Helvetica"/>
                <a:cs typeface="Helvetica"/>
              </a:rPr>
              <a:t>orld</a:t>
            </a:r>
            <a:endParaRPr lang="en-US" sz="44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12104" y="2557116"/>
            <a:ext cx="415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2000" dirty="0" smtClean="0">
                <a:solidFill>
                  <a:schemeClr val="bg1"/>
                </a:solidFill>
                <a:latin typeface="Helvetica"/>
                <a:cs typeface="Helvetica"/>
              </a:rPr>
              <a:t>machines that do boring tasks – instead of us</a:t>
            </a:r>
            <a:endParaRPr lang="en-US" sz="2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endParaRPr lang="en-US" sz="2000" dirty="0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1263" y="5877872"/>
            <a:ext cx="7677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200" dirty="0" smtClean="0">
                <a:latin typeface="Helvetica"/>
                <a:cs typeface="Helvetica"/>
              </a:rPr>
              <a:t>source: W</a:t>
            </a:r>
            <a:r>
              <a:rPr lang="en-US" sz="1200" dirty="0" smtClean="0">
                <a:latin typeface="Helvetica"/>
                <a:cs typeface="Helvetica"/>
              </a:rPr>
              <a:t>ikimedia </a:t>
            </a:r>
            <a:r>
              <a:rPr lang="lt-LT" sz="1200" dirty="0" smtClean="0">
                <a:latin typeface="Helvetica"/>
                <a:cs typeface="Helvetica"/>
              </a:rPr>
              <a:t>C</a:t>
            </a:r>
            <a:r>
              <a:rPr lang="en-US" sz="1200" dirty="0" smtClean="0">
                <a:latin typeface="Helvetica"/>
                <a:cs typeface="Helvetica"/>
              </a:rPr>
              <a:t>ommons</a:t>
            </a:r>
          </a:p>
        </p:txBody>
      </p:sp>
      <p:pic>
        <p:nvPicPr>
          <p:cNvPr id="29698" name="Picture 2" descr="File:Tamagotchi 0124 ubt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0843" y="936745"/>
            <a:ext cx="4291261" cy="3309456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0" y="5251040"/>
            <a:ext cx="9144000" cy="913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6C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71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310662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DxVilnius-logo-horizontal-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71" y="5763617"/>
            <a:ext cx="2690071" cy="716673"/>
          </a:xfrm>
          <a:prstGeom prst="rect">
            <a:avLst/>
          </a:prstGeom>
        </p:spPr>
      </p:pic>
      <p:pic>
        <p:nvPicPr>
          <p:cNvPr id="6" name="Picture 5" descr="S2 logo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079" y="5763616"/>
            <a:ext cx="610421" cy="71667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5251040"/>
            <a:ext cx="9144000" cy="913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6C0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2001" y="1926075"/>
            <a:ext cx="6947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rgbClr val="FF0000"/>
                </a:solidFill>
                <a:latin typeface="Helvetica"/>
                <a:cs typeface="Helvetica"/>
              </a:rPr>
              <a:t>Thank You</a:t>
            </a:r>
            <a:endParaRPr lang="en-US" sz="9600" b="1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21226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310662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DxVilnius-logo-horizontal-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63" y="5763617"/>
            <a:ext cx="2690071" cy="716673"/>
          </a:xfrm>
          <a:prstGeom prst="rect">
            <a:avLst/>
          </a:prstGeom>
        </p:spPr>
      </p:pic>
      <p:pic>
        <p:nvPicPr>
          <p:cNvPr id="6" name="Picture 5" descr="S2 logo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079" y="5763616"/>
            <a:ext cx="610421" cy="7166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1263" y="1244285"/>
            <a:ext cx="53625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9600" b="1" dirty="0" smtClean="0">
                <a:solidFill>
                  <a:srgbClr val="FF0000"/>
                </a:solidFill>
                <a:latin typeface="Helvetica"/>
                <a:cs typeface="Helvetica"/>
              </a:rPr>
              <a:t>Jonas</a:t>
            </a:r>
            <a:endParaRPr lang="en-US" sz="9600" b="1" dirty="0" smtClean="0">
              <a:solidFill>
                <a:srgbClr val="FF0000"/>
              </a:solidFill>
              <a:latin typeface="Helvetica"/>
              <a:cs typeface="Helvetica"/>
            </a:endParaRPr>
          </a:p>
          <a:p>
            <a:r>
              <a:rPr lang="lt-LT" sz="9600" b="1" dirty="0" smtClean="0">
                <a:solidFill>
                  <a:srgbClr val="FF0000"/>
                </a:solidFill>
                <a:latin typeface="Helvetica"/>
                <a:cs typeface="Helvetica"/>
              </a:rPr>
              <a:t>Kubilius</a:t>
            </a:r>
            <a:endParaRPr lang="en-US" sz="9600" b="1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251040"/>
            <a:ext cx="9144000" cy="913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6C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405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s://lh4.googleusercontent.com/-IkbxKVFgmCY/SqQ8eNmjBaI/AAAAAAAANZw/HItn1myznQ0/s912/r25_1406129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13"/>
            <a:ext cx="9143999" cy="5855368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01473" y="6173292"/>
            <a:ext cx="2673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FFFFFF"/>
                </a:solidFill>
              </a:rPr>
              <a:t>Vir</a:t>
            </a:r>
            <a:r>
              <a:rPr lang="en-US" sz="1200" dirty="0" smtClean="0">
                <a:solidFill>
                  <a:srgbClr val="FFFFFF"/>
                </a:solidFill>
              </a:rPr>
              <a:t> </a:t>
            </a:r>
            <a:r>
              <a:rPr lang="en-US" sz="1200" dirty="0" err="1" smtClean="0">
                <a:solidFill>
                  <a:srgbClr val="FFFFFF"/>
                </a:solidFill>
              </a:rPr>
              <a:t>Vikham</a:t>
            </a:r>
            <a:r>
              <a:rPr lang="en-US" sz="1200" dirty="0" smtClean="0">
                <a:solidFill>
                  <a:srgbClr val="FFFFFF"/>
                </a:solidFill>
              </a:rPr>
              <a:t> Singh</a:t>
            </a: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411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381938">
            <a:off x="569696" y="1820960"/>
            <a:ext cx="3380953" cy="280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929736" y="2722312"/>
            <a:ext cx="2736304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3200" b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jonas’ brain</a:t>
            </a:r>
            <a:endParaRPr kumimoji="0" lang="en-US" sz="3200" b="1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5411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LietuvaMiestams.png (2886×2202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6160" y="1930224"/>
            <a:ext cx="3533297" cy="2695884"/>
          </a:xfrm>
          <a:prstGeom prst="rect">
            <a:avLst/>
          </a:prstGeom>
          <a:noFill/>
        </p:spPr>
      </p:pic>
      <p:pic>
        <p:nvPicPr>
          <p:cNvPr id="10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 rot="381938">
            <a:off x="569696" y="1820960"/>
            <a:ext cx="3380953" cy="280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322224" y="2722312"/>
            <a:ext cx="2736304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3200" b="1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lithuania</a:t>
            </a:r>
            <a:endParaRPr kumimoji="0" lang="en-US" sz="3200" b="1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29736" y="2722312"/>
            <a:ext cx="2736304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3200" b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jonas’ brain</a:t>
            </a:r>
            <a:endParaRPr kumimoji="0" lang="en-US" sz="3200" b="1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01473" y="6173292"/>
            <a:ext cx="2673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Wikimedia Commons</a:t>
            </a: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411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342412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58632" y="544285"/>
            <a:ext cx="4110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4800" b="1" dirty="0">
                <a:solidFill>
                  <a:srgbClr val="FF0000"/>
                </a:solidFill>
                <a:latin typeface="Helvetica"/>
                <a:cs typeface="Helvetica"/>
              </a:rPr>
              <a:t>V</a:t>
            </a:r>
            <a:r>
              <a:rPr lang="lt-LT" sz="4800" b="1" dirty="0" smtClean="0">
                <a:solidFill>
                  <a:srgbClr val="FF0000"/>
                </a:solidFill>
                <a:latin typeface="Helvetica"/>
                <a:cs typeface="Helvetica"/>
              </a:rPr>
              <a:t>ision</a:t>
            </a:r>
            <a:endParaRPr lang="en-US" sz="4400" b="1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1684" y="2369958"/>
            <a:ext cx="4310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2800" dirty="0">
                <a:solidFill>
                  <a:schemeClr val="bg1"/>
                </a:solidFill>
                <a:latin typeface="Helvetica"/>
                <a:cs typeface="Helvetica"/>
              </a:rPr>
              <a:t>H</a:t>
            </a:r>
            <a:r>
              <a:rPr lang="lt-LT" sz="2800" dirty="0" smtClean="0">
                <a:solidFill>
                  <a:schemeClr val="bg1"/>
                </a:solidFill>
                <a:latin typeface="Helvetica"/>
                <a:cs typeface="Helvetica"/>
              </a:rPr>
              <a:t>ow do you see?</a:t>
            </a:r>
            <a:endParaRPr lang="en-US" sz="2800" dirty="0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1264" y="5877872"/>
            <a:ext cx="7597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200" dirty="0" smtClean="0">
                <a:latin typeface="Helvetica"/>
                <a:cs typeface="Helvetica"/>
              </a:rPr>
              <a:t>source: </a:t>
            </a:r>
            <a:r>
              <a:rPr lang="en-US" sz="1200" dirty="0" smtClean="0">
                <a:latin typeface="Helvetica"/>
                <a:cs typeface="Helvetica"/>
              </a:rPr>
              <a:t>C</a:t>
            </a:r>
            <a:r>
              <a:rPr lang="lt-LT" sz="1200" dirty="0" smtClean="0">
                <a:latin typeface="Helvetica"/>
                <a:cs typeface="Helvetica"/>
              </a:rPr>
              <a:t>eleste | flickr</a:t>
            </a:r>
            <a:endParaRPr lang="en-US" sz="1200" dirty="0" smtClean="0">
              <a:latin typeface="Helvetica"/>
              <a:cs typeface="Helvetica"/>
            </a:endParaRPr>
          </a:p>
        </p:txBody>
      </p:sp>
      <p:pic>
        <p:nvPicPr>
          <p:cNvPr id="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182" y="0"/>
            <a:ext cx="3825946" cy="534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771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gre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3951588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numCol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88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visual_stream_bla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144"/>
            <a:ext cx="9144000" cy="6096000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6429388" y="6357958"/>
            <a:ext cx="214314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200" b="0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after DiCarlo &amp; Cox, </a:t>
            </a:r>
            <a:r>
              <a:rPr kumimoji="0" lang="lt-LT" sz="1200" b="0" i="1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TiCS</a:t>
            </a:r>
            <a:r>
              <a:rPr kumimoji="0" lang="lt-LT" sz="1200" b="0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(2007)</a:t>
            </a:r>
            <a:endParaRPr kumimoji="0" lang="en-US" sz="1200" b="0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5411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Dx re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118</Words>
  <Application>Microsoft Macintosh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</cp:lastModifiedBy>
  <cp:revision>89</cp:revision>
  <dcterms:created xsi:type="dcterms:W3CDTF">2012-10-02T13:54:46Z</dcterms:created>
  <dcterms:modified xsi:type="dcterms:W3CDTF">2012-10-05T12:14:11Z</dcterms:modified>
</cp:coreProperties>
</file>