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33" r:id="rId3"/>
    <p:sldId id="335" r:id="rId4"/>
    <p:sldId id="336" r:id="rId5"/>
    <p:sldId id="334" r:id="rId6"/>
    <p:sldId id="330" r:id="rId7"/>
    <p:sldId id="367" r:id="rId8"/>
    <p:sldId id="337" r:id="rId9"/>
    <p:sldId id="341" r:id="rId10"/>
    <p:sldId id="342" r:id="rId11"/>
    <p:sldId id="338" r:id="rId12"/>
    <p:sldId id="343" r:id="rId13"/>
    <p:sldId id="344" r:id="rId14"/>
    <p:sldId id="339" r:id="rId15"/>
    <p:sldId id="346" r:id="rId16"/>
    <p:sldId id="340" r:id="rId17"/>
    <p:sldId id="347" r:id="rId18"/>
    <p:sldId id="348" r:id="rId19"/>
    <p:sldId id="349" r:id="rId20"/>
    <p:sldId id="350" r:id="rId21"/>
    <p:sldId id="360" r:id="rId22"/>
    <p:sldId id="361" r:id="rId23"/>
    <p:sldId id="359" r:id="rId24"/>
    <p:sldId id="351" r:id="rId25"/>
    <p:sldId id="352" r:id="rId26"/>
    <p:sldId id="366" r:id="rId27"/>
    <p:sldId id="353" r:id="rId28"/>
    <p:sldId id="354" r:id="rId29"/>
    <p:sldId id="355" r:id="rId30"/>
    <p:sldId id="356" r:id="rId31"/>
    <p:sldId id="357" r:id="rId32"/>
    <p:sldId id="358" r:id="rId33"/>
    <p:sldId id="362" r:id="rId34"/>
    <p:sldId id="365" r:id="rId35"/>
    <p:sldId id="363" r:id="rId36"/>
    <p:sldId id="36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6F55C-1713-48DE-BA6A-A5F91DDCE664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4D157-F52E-4BDE-9AA9-CDCE0F1C7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10/5/2011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10/5/2011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10/5/2011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10/5/2011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10/5/2011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10/5/2011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10/5/2011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10/5/2011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10/5/2011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10/5/2011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491-8E5A-4347-B25C-400D13505EE3}" type="datetimeFigureOut">
              <a:rPr lang="en-US" smtClean="0"/>
              <a:pPr/>
              <a:t>10/5/2011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C6491-8E5A-4347-B25C-400D13505EE3}" type="datetimeFigureOut">
              <a:rPr lang="en-US" smtClean="0"/>
              <a:pPr/>
              <a:t>10/5/2011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0FBAB-E176-490B-9307-06845C1EFA8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reativecommons.org/licenses/by/3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jonaskubilius.mp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neurosci.org/site/misc/ifa_charges.xhtml" TargetMode="External"/><Relationship Id="rId2" Type="http://schemas.openxmlformats.org/officeDocument/2006/relationships/hyperlink" Target="http://www.journalofvision.org/site/misc/terms_conditions.xhtml#P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los.org/journals/pubfees.php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bolla.info/blog/2007/04/11/numerical-computing-matlab-vs-pythonnumpyweav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xkcd.com/353/" TargetMode="Externa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ipython.org/" TargetMode="External"/><Relationship Id="rId3" Type="http://schemas.openxmlformats.org/officeDocument/2006/relationships/hyperlink" Target="http://www.visionegg.org/" TargetMode="External"/><Relationship Id="rId7" Type="http://schemas.openxmlformats.org/officeDocument/2006/relationships/hyperlink" Target="http://www.sculpt.org/" TargetMode="External"/><Relationship Id="rId2" Type="http://schemas.openxmlformats.org/officeDocument/2006/relationships/hyperlink" Target="http://www.psycho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js.org/" TargetMode="External"/><Relationship Id="rId5" Type="http://schemas.openxmlformats.org/officeDocument/2006/relationships/hyperlink" Target="http://cython.org/" TargetMode="External"/><Relationship Id="rId4" Type="http://schemas.openxmlformats.org/officeDocument/2006/relationships/hyperlink" Target="http://www.cogsci.nl/software/opensesame" TargetMode="External"/><Relationship Id="rId9" Type="http://schemas.openxmlformats.org/officeDocument/2006/relationships/hyperlink" Target="http://ompc.juricap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haxbylab.dartmouth.edu/" TargetMode="External"/><Relationship Id="rId2" Type="http://schemas.openxmlformats.org/officeDocument/2006/relationships/hyperlink" Target="http://neuro.debian.ne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38/nsmb.2119" TargetMode="External"/><Relationship Id="rId2" Type="http://schemas.openxmlformats.org/officeDocument/2006/relationships/hyperlink" Target="http://fold.it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istributed_revision_control" TargetMode="External"/><Relationship Id="rId2" Type="http://schemas.openxmlformats.org/officeDocument/2006/relationships/hyperlink" Target="http://dx.doi.org/10.1038/467753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Mercurial" TargetMode="External"/><Relationship Id="rId4" Type="http://schemas.openxmlformats.org/officeDocument/2006/relationships/hyperlink" Target="http://en.wikipedia.org/wiki/Git_(software)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nipy.sourceforge.net/" TargetMode="External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ie.ntu.edu.tw/~cjlin/libsvm/" TargetMode="External"/><Relationship Id="rId4" Type="http://schemas.openxmlformats.org/officeDocument/2006/relationships/hyperlink" Target="http://pymvpa.or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gestaltrevision.be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://zxing.appspo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nkscape.org/" TargetMode="External"/><Relationship Id="rId5" Type="http://schemas.openxmlformats.org/officeDocument/2006/relationships/hyperlink" Target="http://www.scribus.net/" TargetMode="External"/><Relationship Id="rId4" Type="http://schemas.openxmlformats.org/officeDocument/2006/relationships/hyperlink" Target="https://neuromokslai.wordpress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tex-project.org/" TargetMode="External"/><Relationship Id="rId2" Type="http://schemas.openxmlformats.org/officeDocument/2006/relationships/hyperlink" Target="https://docs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ribtex.com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arxiv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futureofscipub.wordpress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wland.org/rjf/cox/publications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site/gallantlabucb/publications/nishimoto-et-al-2011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uala.com/" TargetMode="External"/><Relationship Id="rId2" Type="http://schemas.openxmlformats.org/officeDocument/2006/relationships/hyperlink" Target="https://www.dropbox.com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thedata.org/" TargetMode="External"/><Relationship Id="rId2" Type="http://schemas.openxmlformats.org/officeDocument/2006/relationships/hyperlink" Target="http://datadryad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esearchgate.net/" TargetMode="External"/><Relationship Id="rId4" Type="http://schemas.openxmlformats.org/officeDocument/2006/relationships/hyperlink" Target="http://academia.edu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michaelnielsen.org/blog/the-future-of-science-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4248471"/>
          </a:xfrm>
        </p:spPr>
        <p:txBody>
          <a:bodyPr>
            <a:normAutofit/>
          </a:bodyPr>
          <a:lstStyle/>
          <a:p>
            <a:pPr algn="l"/>
            <a:r>
              <a:rPr lang="lt-LT" b="1" dirty="0" smtClean="0"/>
              <a:t>doing science</a:t>
            </a:r>
            <a:br>
              <a:rPr lang="lt-LT" b="1" dirty="0" smtClean="0"/>
            </a:br>
            <a:r>
              <a:rPr lang="lt-LT" b="1" dirty="0" smtClean="0">
                <a:solidFill>
                  <a:schemeClr val="accent4"/>
                </a:solidFill>
              </a:rPr>
              <a:t>in the open</a:t>
            </a:r>
            <a:endParaRPr lang="en-US" b="1" dirty="0">
              <a:solidFill>
                <a:schemeClr val="accent4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358082" y="6286520"/>
            <a:ext cx="1214446" cy="500066"/>
            <a:chOff x="7045696" y="6215082"/>
            <a:chExt cx="1214446" cy="500066"/>
          </a:xfrm>
        </p:grpSpPr>
        <p:pic>
          <p:nvPicPr>
            <p:cNvPr id="1026" name="Picture 2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15206" y="6215082"/>
              <a:ext cx="838200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7045696" y="6500834"/>
              <a:ext cx="1214446" cy="21431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lt-LT" sz="800" b="0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tint val="7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imkiet mani i dalikities</a:t>
              </a:r>
              <a:endParaRPr kumimoji="0" lang="en-US" sz="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" name="Subtitle 2"/>
          <p:cNvSpPr txBox="1">
            <a:spLocks/>
          </p:cNvSpPr>
          <p:nvPr/>
        </p:nvSpPr>
        <p:spPr>
          <a:xfrm>
            <a:off x="714348" y="6315092"/>
            <a:ext cx="6737972" cy="400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lt-LT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jonas kubilius | lab meeting | september</a:t>
            </a:r>
            <a:r>
              <a:rPr kumimoji="0" lang="lt-LT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30, 2011</a:t>
            </a:r>
            <a:r>
              <a:rPr kumimoji="0" lang="lt-LT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</a:t>
            </a:r>
            <a:r>
              <a:rPr kumimoji="0" lang="lt-LT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jonaskubilius.mp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collect data</a:t>
            </a:r>
            <a:endParaRPr lang="en-US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89654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dirty="0" smtClean="0"/>
              <a:t>Where do you get enough participants?</a:t>
            </a:r>
            <a:endParaRPr lang="lt-LT" sz="2400" dirty="0" smtClean="0"/>
          </a:p>
          <a:p>
            <a:pPr marL="514350" indent="-514350">
              <a:buNone/>
            </a:pPr>
            <a:r>
              <a:rPr lang="en-US" sz="2400" dirty="0" smtClean="0"/>
              <a:t>Oh, and that's expensive too!</a:t>
            </a:r>
            <a:endParaRPr lang="lt-LT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analyze data</a:t>
            </a:r>
            <a:endParaRPr lang="en-US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89654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dirty="0" smtClean="0"/>
              <a:t>How much time do you spend </a:t>
            </a:r>
            <a:r>
              <a:rPr lang="lt-LT" sz="2400" dirty="0" smtClean="0"/>
              <a:t>analyzing it manually?</a:t>
            </a:r>
          </a:p>
          <a:p>
            <a:pPr marL="514350" indent="-514350">
              <a:buNone/>
            </a:pPr>
            <a:r>
              <a:rPr lang="lt-LT" sz="2400" dirty="0" smtClean="0"/>
              <a:t>P</a:t>
            </a:r>
            <a:r>
              <a:rPr lang="en-US" sz="2400" dirty="0" err="1" smtClean="0"/>
              <a:t>rogram</a:t>
            </a:r>
            <a:r>
              <a:rPr lang="lt-LT" sz="2400" dirty="0" smtClean="0"/>
              <a:t>m</a:t>
            </a:r>
            <a:r>
              <a:rPr lang="en-US" sz="2400" dirty="0" err="1" smtClean="0"/>
              <a:t>ing</a:t>
            </a:r>
            <a:r>
              <a:rPr lang="en-US" sz="2400" dirty="0" smtClean="0"/>
              <a:t> trivial things?</a:t>
            </a:r>
            <a:endParaRPr lang="lt-LT" sz="2400" dirty="0" smtClean="0"/>
          </a:p>
          <a:p>
            <a:pPr marL="514350" indent="-514350">
              <a:buNone/>
            </a:pPr>
            <a:r>
              <a:rPr lang="en-US" sz="2400" dirty="0" smtClean="0"/>
              <a:t>How much do you pay for your</a:t>
            </a:r>
            <a:r>
              <a:rPr lang="lt-LT" sz="2400" dirty="0" smtClean="0"/>
              <a:t> analysis</a:t>
            </a:r>
            <a:r>
              <a:rPr lang="en-US" sz="2400" dirty="0" smtClean="0"/>
              <a:t> software</a:t>
            </a:r>
            <a:r>
              <a:rPr lang="lt-LT" sz="2400" dirty="0" smtClean="0"/>
              <a:t>?</a:t>
            </a:r>
          </a:p>
          <a:p>
            <a:pPr marL="514350" indent="-514350">
              <a:buNone/>
            </a:pPr>
            <a:r>
              <a:rPr lang="lt-LT" sz="2400" dirty="0" smtClean="0"/>
              <a:t>	MS Office: € 139 (student) / € 379.01 / € 699 (pro)</a:t>
            </a:r>
          </a:p>
          <a:p>
            <a:pPr marL="514350" indent="-514350">
              <a:buNone/>
            </a:pPr>
            <a:r>
              <a:rPr lang="lt-LT" sz="2400" dirty="0" smtClean="0"/>
              <a:t>	SPSS: € 25 (student/year) / € 360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present data at a conference</a:t>
            </a:r>
            <a:endParaRPr lang="en-US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89654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lt-LT" sz="2400" dirty="0" smtClean="0"/>
              <a:t>Will you ever see anybody’s slides/poster again?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write a paper</a:t>
            </a:r>
            <a:endParaRPr lang="en-US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89654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lt-LT" sz="2400" dirty="0" smtClean="0"/>
              <a:t>Ever got lost among all different versions of your paper?</a:t>
            </a:r>
          </a:p>
          <a:p>
            <a:pPr marL="514350" indent="-514350">
              <a:buNone/>
            </a:pPr>
            <a:r>
              <a:rPr lang="lt-LT" sz="2400" dirty="0" smtClean="0"/>
              <a:t>Hate formatting?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submit it to a journal</a:t>
            </a:r>
            <a:endParaRPr lang="en-US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89654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dirty="0" smtClean="0"/>
              <a:t>How much time do you spend preparing your manuscript for submission? Figuring out </a:t>
            </a:r>
            <a:r>
              <a:rPr lang="lt-LT" sz="2400" dirty="0" smtClean="0"/>
              <a:t>journal’s </a:t>
            </a:r>
            <a:r>
              <a:rPr lang="en-US" sz="2400" dirty="0" smtClean="0"/>
              <a:t>particular </a:t>
            </a:r>
            <a:r>
              <a:rPr lang="lt-LT" sz="2400" dirty="0" smtClean="0"/>
              <a:t>requirements</a:t>
            </a:r>
            <a:r>
              <a:rPr lang="en-US" sz="2400" dirty="0" smtClean="0"/>
              <a:t>?</a:t>
            </a:r>
            <a:r>
              <a:rPr lang="lt-LT" sz="2400" dirty="0" smtClean="0"/>
              <a:t> Redoing all of that for another journal?</a:t>
            </a:r>
          </a:p>
          <a:p>
            <a:pPr marL="514350" indent="-514350">
              <a:buNone/>
            </a:pPr>
            <a:r>
              <a:rPr lang="lt-LT" sz="2400" dirty="0" smtClean="0"/>
              <a:t>How much do you pay for submission?</a:t>
            </a:r>
          </a:p>
          <a:p>
            <a:pPr marL="514350" indent="-514350">
              <a:buNone/>
            </a:pPr>
            <a:endParaRPr lang="lt-LT" sz="2400" dirty="0" smtClean="0"/>
          </a:p>
          <a:p>
            <a:pPr marL="514350" indent="-514350">
              <a:buNone/>
            </a:pPr>
            <a:r>
              <a:rPr lang="lt-LT" sz="2400" dirty="0" smtClean="0"/>
              <a:t>	</a:t>
            </a:r>
            <a:r>
              <a:rPr lang="lt-LT" sz="2400" dirty="0" smtClean="0">
                <a:hlinkClick r:id="rId2"/>
              </a:rPr>
              <a:t>Journal of Vision</a:t>
            </a:r>
            <a:r>
              <a:rPr lang="lt-LT" sz="2400" dirty="0" smtClean="0"/>
              <a:t>: $ 85 per page ($ 510 for 6 pages)</a:t>
            </a:r>
          </a:p>
          <a:p>
            <a:pPr marL="514350" indent="-514350">
              <a:buNone/>
            </a:pPr>
            <a:r>
              <a:rPr lang="lt-LT" sz="2400" dirty="0" smtClean="0"/>
              <a:t>	</a:t>
            </a:r>
            <a:r>
              <a:rPr lang="lt-LT" sz="2400" dirty="0" smtClean="0">
                <a:hlinkClick r:id="rId3"/>
              </a:rPr>
              <a:t>The Journal of Neuroscience</a:t>
            </a:r>
            <a:r>
              <a:rPr lang="lt-LT" sz="2400" dirty="0" smtClean="0"/>
              <a:t>: $ 950 / $ 475 (brief)</a:t>
            </a:r>
          </a:p>
          <a:p>
            <a:pPr marL="514350" indent="-514350">
              <a:buNone/>
            </a:pPr>
            <a:r>
              <a:rPr lang="lt-LT" sz="2400" dirty="0" smtClean="0"/>
              <a:t>	</a:t>
            </a:r>
            <a:r>
              <a:rPr lang="lt-LT" sz="2400" dirty="0" smtClean="0">
                <a:hlinkClick r:id="rId4"/>
              </a:rPr>
              <a:t>PLoS One</a:t>
            </a:r>
            <a:r>
              <a:rPr lang="lt-LT" sz="2400" dirty="0" smtClean="0"/>
              <a:t>: $ 1350</a:t>
            </a:r>
          </a:p>
          <a:p>
            <a:pPr marL="514350" indent="-514350">
              <a:buNone/>
            </a:pPr>
            <a:r>
              <a:rPr lang="lt-LT" sz="2400" dirty="0" smtClean="0"/>
              <a:t>	Psychological Science: $ 0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get (negative) reviews</a:t>
            </a:r>
            <a:endParaRPr lang="en-US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89654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lt-LT" sz="2400" dirty="0" smtClean="0"/>
              <a:t>Stupid reviewers and unreasonable requests? 3 major revisions?</a:t>
            </a:r>
          </a:p>
          <a:p>
            <a:pPr marL="514350" indent="-514350">
              <a:buNone/>
            </a:pPr>
            <a:r>
              <a:rPr lang="lt-LT" sz="2400" dirty="0" smtClean="0"/>
              <a:t>How many</a:t>
            </a:r>
            <a:r>
              <a:rPr lang="lt-LT" sz="2400" i="1" dirty="0" smtClean="0"/>
              <a:t> years</a:t>
            </a:r>
            <a:r>
              <a:rPr lang="lt-LT" sz="2400" dirty="0" smtClean="0"/>
              <a:t> does it take from obtaining results to publishing them?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lt-LT" b="1" dirty="0" smtClean="0"/>
              <a:t>revise and get published</a:t>
            </a:r>
            <a:endParaRPr lang="en-US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89654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dirty="0" smtClean="0"/>
              <a:t>Who can read your paper?</a:t>
            </a:r>
            <a:endParaRPr lang="lt-LT" sz="2400" dirty="0" smtClean="0"/>
          </a:p>
          <a:p>
            <a:pPr marL="514350" indent="-514350">
              <a:buNone/>
            </a:pPr>
            <a:r>
              <a:rPr lang="lt-LT" sz="2400" dirty="0" smtClean="0"/>
              <a:t>D</a:t>
            </a:r>
            <a:r>
              <a:rPr lang="en-US" sz="2400" dirty="0" smtClean="0"/>
              <a:t>id you know that you did not hold the copyright to your own creative work</a:t>
            </a:r>
            <a:r>
              <a:rPr lang="lt-LT" sz="2400" dirty="0" smtClean="0"/>
              <a:t>?</a:t>
            </a:r>
          </a:p>
          <a:p>
            <a:pPr marL="514350" indent="-514350">
              <a:buNone/>
            </a:pPr>
            <a:r>
              <a:rPr lang="en-US" sz="2400" dirty="0" smtClean="0"/>
              <a:t>And what did you publish? Just some text? Where is</a:t>
            </a:r>
            <a:r>
              <a:rPr lang="lt-LT" sz="2400" dirty="0" smtClean="0"/>
              <a:t> raw data, code, analyses? Maybe you made a mistake? Maybe you cheated?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get media coverage</a:t>
            </a:r>
            <a:endParaRPr lang="en-US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89654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lt-LT" sz="2400" dirty="0" smtClean="0"/>
              <a:t>Will they see your paper?</a:t>
            </a:r>
          </a:p>
          <a:p>
            <a:pPr marL="514350" indent="-514350">
              <a:buNone/>
            </a:pPr>
            <a:r>
              <a:rPr lang="lt-LT" sz="2400" dirty="0" smtClean="0"/>
              <a:t>Will </a:t>
            </a:r>
            <a:r>
              <a:rPr lang="lt-LT" sz="2400" i="1" dirty="0" smtClean="0"/>
              <a:t>anybody</a:t>
            </a:r>
            <a:r>
              <a:rPr lang="lt-LT" sz="2400" dirty="0" smtClean="0"/>
              <a:t> see your paper?</a:t>
            </a:r>
          </a:p>
          <a:p>
            <a:pPr marL="514350" indent="-514350">
              <a:buNone/>
            </a:pPr>
            <a:r>
              <a:rPr lang="lt-LT" sz="2400" dirty="0" smtClean="0"/>
              <a:t>And if they do, what will they find on your website? A conveniently double-spaced paper in the Times New Roman typeface?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How to fix That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 smtClean="0"/>
              <a:t>part three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come up with an experiment</a:t>
            </a:r>
            <a:endParaRPr lang="en-US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89654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1800" dirty="0" smtClean="0"/>
              <a:t>You need </a:t>
            </a:r>
            <a:r>
              <a:rPr lang="lt-LT" sz="1800" dirty="0" smtClean="0"/>
              <a:t>to </a:t>
            </a:r>
            <a:r>
              <a:rPr lang="en-US" sz="1800" dirty="0" smtClean="0"/>
              <a:t>read journals to get inspired</a:t>
            </a:r>
            <a:r>
              <a:rPr lang="lt-LT" sz="1800" dirty="0" smtClean="0"/>
              <a:t> / replicate findings</a:t>
            </a:r>
            <a:r>
              <a:rPr lang="en-US" sz="1800" dirty="0" smtClean="0"/>
              <a:t>.</a:t>
            </a:r>
            <a:endParaRPr lang="lt-LT" sz="1800" dirty="0" smtClean="0"/>
          </a:p>
          <a:p>
            <a:pPr marL="514350" indent="-514350">
              <a:buNone/>
            </a:pPr>
            <a:r>
              <a:rPr lang="en-US" sz="1800" dirty="0" smtClean="0"/>
              <a:t>What if you can't access </a:t>
            </a:r>
            <a:r>
              <a:rPr lang="en-US" sz="1800" i="1" dirty="0" smtClean="0"/>
              <a:t>Current Biology</a:t>
            </a:r>
            <a:r>
              <a:rPr lang="en-US" sz="1800" dirty="0" smtClean="0"/>
              <a:t>?</a:t>
            </a:r>
            <a:endParaRPr lang="lt-LT" sz="1800" dirty="0" smtClean="0"/>
          </a:p>
          <a:p>
            <a:pPr marL="514350" indent="-514350">
              <a:buNone/>
            </a:pPr>
            <a:r>
              <a:rPr lang="en-US" sz="1800" dirty="0" smtClean="0"/>
              <a:t>What if your institution is poor?</a:t>
            </a:r>
            <a:endParaRPr lang="lt-LT" sz="1800" dirty="0" smtClean="0"/>
          </a:p>
          <a:p>
            <a:pPr marL="514350" indent="-514350">
              <a:buNone/>
            </a:pPr>
            <a:r>
              <a:rPr lang="lt-LT" sz="1800" dirty="0" smtClean="0"/>
              <a:t>What if you’re just a curious high school student?</a:t>
            </a:r>
          </a:p>
          <a:p>
            <a:pPr marL="514350" indent="-514350">
              <a:buNone/>
            </a:pPr>
            <a:endParaRPr lang="lt-LT" sz="2400" dirty="0" smtClean="0"/>
          </a:p>
          <a:p>
            <a:pPr marL="514350" indent="-514350">
              <a:buNone/>
            </a:pPr>
            <a:r>
              <a:rPr lang="lt-LT" sz="2400" dirty="0" smtClean="0"/>
              <a:t>	The next slides will provide solutions for these fundamental flaws.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motivation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 smtClean="0"/>
              <a:t>part 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lt-LT" b="1" dirty="0" smtClean="0"/>
              <a:t>write code to run it</a:t>
            </a:r>
            <a:endParaRPr lang="en-US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89654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1800" dirty="0" smtClean="0"/>
              <a:t>What if you want to reuse somebody's code?</a:t>
            </a:r>
            <a:r>
              <a:rPr lang="lt-LT" sz="1800" dirty="0" smtClean="0"/>
              <a:t> </a:t>
            </a:r>
            <a:r>
              <a:rPr lang="en-US" sz="1800" dirty="0" smtClean="0"/>
              <a:t>How do you obtain it? Will it work on your machine?</a:t>
            </a:r>
            <a:endParaRPr lang="lt-LT" sz="1800" dirty="0" smtClean="0"/>
          </a:p>
          <a:p>
            <a:pPr marL="514350" indent="-514350">
              <a:buNone/>
            </a:pPr>
            <a:r>
              <a:rPr lang="lt-LT" sz="1800" dirty="0" smtClean="0"/>
              <a:t>What if you don’t have the software?</a:t>
            </a:r>
          </a:p>
          <a:p>
            <a:pPr marL="514350" indent="-514350">
              <a:buNone/>
            </a:pPr>
            <a:endParaRPr lang="lt-LT" sz="2400" dirty="0" smtClean="0"/>
          </a:p>
          <a:p>
            <a:pPr marL="914400" lvl="1" indent="-514350">
              <a:buNone/>
            </a:pPr>
            <a:r>
              <a:rPr lang="lt-LT" sz="2400" dirty="0" smtClean="0"/>
              <a:t>use </a:t>
            </a:r>
            <a:r>
              <a:rPr lang="lt-LT" sz="2400" dirty="0" smtClean="0">
                <a:solidFill>
                  <a:schemeClr val="accent4"/>
                </a:solidFill>
              </a:rPr>
              <a:t>free and open source software</a:t>
            </a:r>
            <a:endParaRPr lang="lt-LT" sz="2000" dirty="0" smtClean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lt-LT" b="1" dirty="0" smtClean="0"/>
              <a:t>write code to run it: </a:t>
            </a:r>
            <a:r>
              <a:rPr lang="lt-LT" b="1" dirty="0" smtClean="0">
                <a:solidFill>
                  <a:schemeClr val="accent4"/>
                </a:solidFill>
              </a:rPr>
              <a:t>python</a:t>
            </a:r>
            <a:endParaRPr lang="en-US" b="1" dirty="0">
              <a:solidFill>
                <a:schemeClr val="accent4"/>
              </a:solidFill>
            </a:endParaRPr>
          </a:p>
        </p:txBody>
      </p:sp>
      <p:pic>
        <p:nvPicPr>
          <p:cNvPr id="30722" name="Picture 2" descr="time.png (560×420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2063128"/>
            <a:ext cx="4320478" cy="324036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508104" y="5303488"/>
            <a:ext cx="3262664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lt-LT" sz="1000" dirty="0" smtClean="0">
                <a:hlinkClick r:id="rId3"/>
              </a:rPr>
              <a:t>Lorenzo Bolla's blog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5058" name="Picture 2" descr="Pyth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063128"/>
            <a:ext cx="3488959" cy="3960440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39552" y="6023568"/>
            <a:ext cx="3262664" cy="2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lt-LT" sz="1000" dirty="0" smtClean="0">
                <a:hlinkClick r:id="rId5"/>
              </a:rPr>
              <a:t>xkcd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55976" y="1559072"/>
            <a:ext cx="679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None/>
            </a:pPr>
            <a:r>
              <a:rPr lang="lt-LT" sz="2400" dirty="0" smtClean="0"/>
              <a:t>f</a:t>
            </a:r>
            <a:r>
              <a:rPr lang="nl-BE" sz="2400" dirty="0" smtClean="0"/>
              <a:t>ast</a:t>
            </a:r>
            <a:endParaRPr lang="lt-LT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51520" y="1559072"/>
            <a:ext cx="1880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None/>
            </a:pPr>
            <a:r>
              <a:rPr lang="nl-BE" sz="2400" dirty="0" smtClean="0"/>
              <a:t>user</a:t>
            </a:r>
            <a:r>
              <a:rPr lang="lt-LT" sz="2400" dirty="0" smtClean="0"/>
              <a:t>-</a:t>
            </a:r>
            <a:r>
              <a:rPr lang="nl-BE" sz="2400" dirty="0" err="1" smtClean="0"/>
              <a:t>friendly</a:t>
            </a:r>
            <a:endParaRPr lang="lt-LT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lt-LT" b="1" dirty="0" smtClean="0"/>
              <a:t>write code to run it: </a:t>
            </a:r>
            <a:r>
              <a:rPr lang="lt-LT" b="1" dirty="0" smtClean="0">
                <a:solidFill>
                  <a:schemeClr val="accent4"/>
                </a:solidFill>
              </a:rPr>
              <a:t>python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89654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nl-BE" sz="2400" dirty="0" smtClean="0"/>
              <a:t>has </a:t>
            </a:r>
            <a:r>
              <a:rPr lang="nl-BE" sz="2400" dirty="0" err="1" smtClean="0">
                <a:solidFill>
                  <a:schemeClr val="accent4"/>
                </a:solidFill>
              </a:rPr>
              <a:t>psychophysics</a:t>
            </a:r>
            <a:r>
              <a:rPr lang="nl-BE" sz="2400" dirty="0" smtClean="0"/>
              <a:t> </a:t>
            </a:r>
            <a:r>
              <a:rPr lang="nl-BE" sz="2400" dirty="0" err="1" smtClean="0"/>
              <a:t>package</a:t>
            </a:r>
            <a:r>
              <a:rPr lang="lt-LT" sz="2400" dirty="0" smtClean="0"/>
              <a:t>s (</a:t>
            </a:r>
            <a:r>
              <a:rPr lang="lt-LT" sz="2400" dirty="0" smtClean="0">
                <a:hlinkClick r:id="rId2"/>
              </a:rPr>
              <a:t>PsychoPy</a:t>
            </a:r>
            <a:r>
              <a:rPr lang="lt-LT" sz="2400" dirty="0" smtClean="0"/>
              <a:t>, </a:t>
            </a:r>
            <a:r>
              <a:rPr lang="lt-LT" sz="2400" dirty="0" smtClean="0">
                <a:hlinkClick r:id="rId3"/>
              </a:rPr>
              <a:t>Vision Egg</a:t>
            </a:r>
            <a:r>
              <a:rPr lang="lt-LT" sz="2400" dirty="0" smtClean="0"/>
              <a:t>)</a:t>
            </a:r>
          </a:p>
          <a:p>
            <a:pPr marL="514350" indent="-514350">
              <a:buNone/>
            </a:pPr>
            <a:r>
              <a:rPr lang="lt-LT" sz="2400" dirty="0" smtClean="0"/>
              <a:t>and even </a:t>
            </a:r>
            <a:r>
              <a:rPr lang="lt-LT" sz="2400" dirty="0" smtClean="0">
                <a:solidFill>
                  <a:schemeClr val="accent4"/>
                </a:solidFill>
              </a:rPr>
              <a:t>point-and-click interfaces </a:t>
            </a:r>
            <a:r>
              <a:rPr lang="lt-LT" sz="2400" dirty="0" smtClean="0"/>
              <a:t>(PsychoPy, </a:t>
            </a:r>
            <a:r>
              <a:rPr lang="lt-LT" sz="2400" dirty="0" smtClean="0">
                <a:hlinkClick r:id="rId4"/>
              </a:rPr>
              <a:t>OpenSesame</a:t>
            </a:r>
            <a:r>
              <a:rPr lang="lt-LT" sz="2400" dirty="0" smtClean="0"/>
              <a:t>)</a:t>
            </a:r>
          </a:p>
          <a:p>
            <a:pPr marL="514350" indent="-514350">
              <a:buNone/>
            </a:pPr>
            <a:r>
              <a:rPr lang="nl-BE" sz="2400" dirty="0" err="1" smtClean="0"/>
              <a:t>versatile</a:t>
            </a:r>
            <a:endParaRPr lang="lt-LT" sz="2400" dirty="0" smtClean="0"/>
          </a:p>
          <a:p>
            <a:pPr marL="514350" indent="-514350">
              <a:buNone/>
            </a:pPr>
            <a:r>
              <a:rPr lang="lt-LT" sz="2400" dirty="0" smtClean="0"/>
              <a:t>	got some C/C++ code? use </a:t>
            </a:r>
            <a:r>
              <a:rPr lang="lt-LT" sz="2400" dirty="0" smtClean="0">
                <a:solidFill>
                  <a:schemeClr val="accent4"/>
                </a:solidFill>
                <a:hlinkClick r:id="rId5"/>
              </a:rPr>
              <a:t>Cython</a:t>
            </a:r>
            <a:endParaRPr lang="lt-LT" sz="2400" dirty="0" smtClean="0">
              <a:solidFill>
                <a:schemeClr val="accent4"/>
              </a:solidFill>
            </a:endParaRPr>
          </a:p>
          <a:p>
            <a:pPr marL="514350" indent="-514350">
              <a:buNone/>
            </a:pPr>
            <a:r>
              <a:rPr lang="lt-LT" sz="2400" dirty="0" smtClean="0"/>
              <a:t>	want to go online? use </a:t>
            </a:r>
            <a:r>
              <a:rPr lang="lt-LT" sz="2400" dirty="0" smtClean="0">
                <a:hlinkClick r:id="rId6"/>
              </a:rPr>
              <a:t>Pyjamas</a:t>
            </a:r>
            <a:r>
              <a:rPr lang="lt-LT" sz="2400" dirty="0" smtClean="0"/>
              <a:t>, </a:t>
            </a:r>
            <a:r>
              <a:rPr lang="lt-LT" sz="2400" dirty="0" smtClean="0">
                <a:hlinkClick r:id="rId7"/>
              </a:rPr>
              <a:t>Sculpt</a:t>
            </a:r>
            <a:endParaRPr lang="lt-LT" sz="2400" dirty="0" smtClean="0"/>
          </a:p>
          <a:p>
            <a:pPr marL="514350" indent="-514350">
              <a:buNone/>
            </a:pPr>
            <a:r>
              <a:rPr lang="lt-LT" sz="2400" dirty="0" smtClean="0"/>
              <a:t>	need parallel computing? use </a:t>
            </a:r>
            <a:r>
              <a:rPr lang="lt-LT" sz="2400" dirty="0" smtClean="0">
                <a:hlinkClick r:id="rId8"/>
              </a:rPr>
              <a:t>IPython</a:t>
            </a:r>
            <a:endParaRPr lang="lt-LT" sz="2400" dirty="0" smtClean="0"/>
          </a:p>
          <a:p>
            <a:pPr marL="514350" indent="-514350">
              <a:buNone/>
            </a:pPr>
            <a:r>
              <a:rPr lang="lt-LT" sz="2400" dirty="0" smtClean="0"/>
              <a:t>	need more? somebody has probably done that already</a:t>
            </a:r>
          </a:p>
          <a:p>
            <a:pPr marL="514350" indent="-514350">
              <a:buNone/>
            </a:pPr>
            <a:endParaRPr lang="lt-LT" sz="2400" dirty="0" smtClean="0"/>
          </a:p>
          <a:p>
            <a:pPr marL="514350" indent="-514350">
              <a:buNone/>
            </a:pPr>
            <a:r>
              <a:rPr lang="lt-LT" sz="2400" dirty="0" smtClean="0"/>
              <a:t>and to help you migrate to Python, there is an </a:t>
            </a:r>
            <a:r>
              <a:rPr lang="nl-BE" sz="2400" dirty="0" err="1" smtClean="0">
                <a:hlinkClick r:id="rId9"/>
              </a:rPr>
              <a:t>Open-Source</a:t>
            </a:r>
            <a:r>
              <a:rPr lang="nl-BE" sz="2400" dirty="0" smtClean="0">
                <a:hlinkClick r:id="rId9"/>
              </a:rPr>
              <a:t> </a:t>
            </a:r>
            <a:r>
              <a:rPr lang="nl-BE" sz="2400" dirty="0" err="1" smtClean="0">
                <a:hlinkClick r:id="rId9"/>
              </a:rPr>
              <a:t>MATLAB-to-Python</a:t>
            </a:r>
            <a:r>
              <a:rPr lang="nl-BE" sz="2400" dirty="0" smtClean="0">
                <a:hlinkClick r:id="rId9"/>
              </a:rPr>
              <a:t> Compiler</a:t>
            </a:r>
            <a:endParaRPr lang="lt-LT" sz="2400" dirty="0" smtClean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lt-LT" b="1" dirty="0" smtClean="0"/>
              <a:t>write code: </a:t>
            </a:r>
            <a:r>
              <a:rPr lang="lt-LT" b="1" dirty="0" smtClean="0">
                <a:solidFill>
                  <a:schemeClr val="accent4"/>
                </a:solidFill>
              </a:rPr>
              <a:t>neurodebian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89654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lt-LT" sz="2400" dirty="0" smtClean="0"/>
              <a:t>get all necessary tools easily: </a:t>
            </a:r>
            <a:r>
              <a:rPr lang="nl-BE" sz="2400" dirty="0" err="1" smtClean="0">
                <a:hlinkClick r:id="rId2"/>
              </a:rPr>
              <a:t>NeuroDebian</a:t>
            </a:r>
            <a:r>
              <a:rPr lang="lt-LT" sz="2400" dirty="0" smtClean="0">
                <a:hlinkClick r:id="rId2"/>
              </a:rPr>
              <a:t> </a:t>
            </a:r>
            <a:r>
              <a:rPr lang="lt-LT" sz="2400" dirty="0" smtClean="0"/>
              <a:t>(maintained actively by </a:t>
            </a:r>
            <a:r>
              <a:rPr lang="lt-LT" sz="2400" dirty="0" smtClean="0"/>
              <a:t>Hanke/Halchenko </a:t>
            </a:r>
            <a:r>
              <a:rPr lang="lt-LT" sz="2400" dirty="0" smtClean="0"/>
              <a:t>in </a:t>
            </a:r>
            <a:r>
              <a:rPr lang="lt-LT" sz="2400" dirty="0" smtClean="0">
                <a:hlinkClick r:id="rId3"/>
              </a:rPr>
              <a:t>Haxby’s group</a:t>
            </a:r>
            <a:r>
              <a:rPr lang="lt-LT" sz="2400" dirty="0" smtClean="0"/>
              <a:t>)</a:t>
            </a:r>
          </a:p>
          <a:p>
            <a:pPr marL="514350" indent="-514350">
              <a:buNone/>
            </a:pPr>
            <a:r>
              <a:rPr lang="lt-LT" sz="24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collect data</a:t>
            </a:r>
            <a:endParaRPr lang="en-US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89654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1800" dirty="0" smtClean="0"/>
              <a:t>Where do you get enough participants?</a:t>
            </a:r>
            <a:endParaRPr lang="lt-LT" sz="1800" dirty="0" smtClean="0"/>
          </a:p>
          <a:p>
            <a:pPr marL="514350" indent="-514350">
              <a:buNone/>
            </a:pPr>
            <a:r>
              <a:rPr lang="en-US" sz="1800" dirty="0" smtClean="0"/>
              <a:t>Oh, and that's expensive too!</a:t>
            </a:r>
            <a:endParaRPr lang="lt-LT" sz="1800" dirty="0" smtClean="0"/>
          </a:p>
          <a:p>
            <a:pPr marL="514350" indent="-514350">
              <a:buNone/>
            </a:pPr>
            <a:endParaRPr lang="lt-LT" sz="2400" dirty="0" smtClean="0"/>
          </a:p>
          <a:p>
            <a:pPr marL="914400" lvl="1" indent="-514350">
              <a:buNone/>
            </a:pPr>
            <a:r>
              <a:rPr lang="lt-LT" sz="2400" dirty="0" smtClean="0"/>
              <a:t>do experiments online</a:t>
            </a:r>
          </a:p>
          <a:p>
            <a:pPr marL="914400" lvl="1" indent="-514350">
              <a:buNone/>
            </a:pPr>
            <a:r>
              <a:rPr lang="lt-LT" sz="2400" dirty="0" smtClean="0"/>
              <a:t>	python can do it!</a:t>
            </a:r>
          </a:p>
          <a:p>
            <a:pPr marL="914400" lvl="1" indent="-514350">
              <a:buNone/>
            </a:pPr>
            <a:r>
              <a:rPr lang="lt-LT" sz="2400" dirty="0" smtClean="0"/>
              <a:t>make your experiments run on a browser</a:t>
            </a:r>
          </a:p>
          <a:p>
            <a:pPr marL="914400" lvl="1" indent="-514350">
              <a:buNone/>
            </a:pPr>
            <a:r>
              <a:rPr lang="lt-LT" sz="2400" dirty="0" smtClean="0"/>
              <a:t>make them fun!</a:t>
            </a:r>
          </a:p>
          <a:p>
            <a:pPr marL="914400" lvl="1" indent="-514350">
              <a:buNone/>
            </a:pPr>
            <a:r>
              <a:rPr lang="lt-LT" sz="2400" dirty="0" smtClean="0"/>
              <a:t>	</a:t>
            </a:r>
            <a:r>
              <a:rPr lang="lt-LT" sz="2400" dirty="0" smtClean="0">
                <a:hlinkClick r:id="rId2"/>
              </a:rPr>
              <a:t>foldit</a:t>
            </a:r>
            <a:r>
              <a:rPr lang="lt-LT" sz="2400" dirty="0" smtClean="0"/>
              <a:t>: </a:t>
            </a:r>
            <a:r>
              <a:rPr lang="lt-LT" sz="2400" dirty="0" smtClean="0">
                <a:hlinkClick r:id="rId3"/>
              </a:rPr>
              <a:t>resolved a crystal structure of an AIDS-related protein</a:t>
            </a:r>
            <a:endParaRPr lang="lt-LT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analyze data</a:t>
            </a:r>
            <a:endParaRPr lang="en-US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89654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1800" dirty="0" smtClean="0"/>
              <a:t>How much time do you spend analyzing it manually</a:t>
            </a:r>
            <a:r>
              <a:rPr lang="lt-LT" sz="1800" dirty="0" smtClean="0"/>
              <a:t>?</a:t>
            </a:r>
            <a:endParaRPr lang="en-US" sz="1800" dirty="0" smtClean="0"/>
          </a:p>
          <a:p>
            <a:pPr marL="514350" indent="-514350">
              <a:buNone/>
            </a:pPr>
            <a:r>
              <a:rPr lang="en-US" sz="1800" dirty="0" smtClean="0"/>
              <a:t>Programming trivial things?</a:t>
            </a:r>
            <a:endParaRPr lang="lt-LT" sz="1800" dirty="0" smtClean="0"/>
          </a:p>
          <a:p>
            <a:pPr marL="514350" indent="-514350">
              <a:buNone/>
            </a:pPr>
            <a:endParaRPr lang="lt-LT" sz="2400" dirty="0" smtClean="0">
              <a:solidFill>
                <a:schemeClr val="accent4"/>
              </a:solidFill>
            </a:endParaRPr>
          </a:p>
          <a:p>
            <a:pPr marL="914400" lvl="1" indent="-514350">
              <a:buNone/>
            </a:pPr>
            <a:r>
              <a:rPr lang="lt-LT" sz="2400" dirty="0" smtClean="0">
                <a:hlinkClick r:id="rId2"/>
              </a:rPr>
              <a:t>p</a:t>
            </a:r>
            <a:r>
              <a:rPr lang="en-US" sz="2400" dirty="0" err="1" smtClean="0">
                <a:hlinkClick r:id="rId2"/>
              </a:rPr>
              <a:t>ublish</a:t>
            </a:r>
            <a:r>
              <a:rPr lang="en-US" sz="2400" dirty="0" smtClean="0">
                <a:hlinkClick r:id="rId2"/>
              </a:rPr>
              <a:t> your computer code: it is good enough</a:t>
            </a:r>
            <a:endParaRPr lang="lt-LT" sz="2400" dirty="0" smtClean="0"/>
          </a:p>
          <a:p>
            <a:pPr marL="914400" lvl="1" indent="-514350">
              <a:buNone/>
            </a:pPr>
            <a:r>
              <a:rPr lang="lt-LT" sz="2400" dirty="0" smtClean="0"/>
              <a:t>use </a:t>
            </a:r>
            <a:r>
              <a:rPr lang="lt-LT" sz="2400" dirty="0" smtClean="0">
                <a:hlinkClick r:id="rId3"/>
              </a:rPr>
              <a:t>distributed version control systems</a:t>
            </a:r>
            <a:r>
              <a:rPr lang="lt-LT" sz="2400" dirty="0" smtClean="0"/>
              <a:t> like </a:t>
            </a:r>
            <a:r>
              <a:rPr lang="lt-LT" sz="2400" dirty="0" smtClean="0">
                <a:hlinkClick r:id="rId4"/>
              </a:rPr>
              <a:t>git</a:t>
            </a:r>
            <a:r>
              <a:rPr lang="lt-LT" sz="2400" dirty="0" smtClean="0"/>
              <a:t> or </a:t>
            </a:r>
            <a:r>
              <a:rPr lang="lt-LT" sz="2400" dirty="0" smtClean="0">
                <a:hlinkClick r:id="rId5"/>
              </a:rPr>
              <a:t>mercurial</a:t>
            </a:r>
            <a:r>
              <a:rPr lang="lt-LT" sz="2400" dirty="0" smtClean="0"/>
              <a:t>: track changes, instant sharing</a:t>
            </a:r>
            <a:endParaRPr lang="lt-LT" sz="2000" dirty="0" smtClean="0"/>
          </a:p>
          <a:p>
            <a:pPr marL="514350" indent="-514350">
              <a:buNone/>
            </a:pPr>
            <a:r>
              <a:rPr lang="lt-LT" sz="2400" dirty="0" smtClean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analyze data</a:t>
            </a:r>
            <a:endParaRPr lang="en-US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89654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1800" dirty="0" smtClean="0"/>
              <a:t>How much do you pay for your </a:t>
            </a:r>
            <a:r>
              <a:rPr lang="lt-LT" sz="1800" dirty="0" smtClean="0"/>
              <a:t>analysis </a:t>
            </a:r>
            <a:r>
              <a:rPr lang="en-US" sz="1800" dirty="0" smtClean="0"/>
              <a:t>software?</a:t>
            </a:r>
            <a:endParaRPr lang="lt-LT" sz="1800" dirty="0" smtClean="0"/>
          </a:p>
          <a:p>
            <a:pPr marL="514350" indent="-514350">
              <a:buNone/>
            </a:pPr>
            <a:endParaRPr lang="lt-LT" sz="2400" dirty="0" smtClean="0">
              <a:solidFill>
                <a:schemeClr val="accent4"/>
              </a:solidFill>
            </a:endParaRPr>
          </a:p>
          <a:p>
            <a:pPr marL="514350" indent="-514350">
              <a:buNone/>
            </a:pPr>
            <a:r>
              <a:rPr lang="lt-LT" sz="2400" dirty="0" smtClean="0">
                <a:solidFill>
                  <a:schemeClr val="accent4"/>
                </a:solidFill>
              </a:rPr>
              <a:t>	</a:t>
            </a:r>
            <a:r>
              <a:rPr lang="lt-LT" sz="2400" dirty="0" smtClean="0"/>
              <a:t>do you really need anything for your t-test, linear regression, and a correlation?</a:t>
            </a:r>
            <a:endParaRPr lang="lt-LT" sz="2400" dirty="0" smtClean="0">
              <a:solidFill>
                <a:schemeClr val="accent4"/>
              </a:solidFill>
            </a:endParaRPr>
          </a:p>
          <a:p>
            <a:pPr marL="514350" indent="-514350">
              <a:buNone/>
            </a:pPr>
            <a:r>
              <a:rPr lang="lt-LT" sz="2400" dirty="0" smtClean="0"/>
              <a:t>	use </a:t>
            </a:r>
            <a:r>
              <a:rPr lang="lt-LT" sz="2400" dirty="0" smtClean="0">
                <a:hlinkClick r:id="rId2"/>
              </a:rPr>
              <a:t>R</a:t>
            </a:r>
            <a:r>
              <a:rPr lang="lt-LT" sz="2400" dirty="0" smtClean="0"/>
              <a:t> for more complidated statistical tests</a:t>
            </a:r>
          </a:p>
          <a:p>
            <a:pPr marL="514350" indent="-514350">
              <a:buNone/>
            </a:pPr>
            <a:r>
              <a:rPr lang="lt-LT" sz="2400" dirty="0" smtClean="0"/>
              <a:t>	use </a:t>
            </a:r>
            <a:r>
              <a:rPr lang="lt-LT" sz="2400" dirty="0" smtClean="0">
                <a:hlinkClick r:id="rId3"/>
              </a:rPr>
              <a:t>NiPy </a:t>
            </a:r>
            <a:r>
              <a:rPr lang="lt-LT" sz="2400" dirty="0" smtClean="0"/>
              <a:t>for fMRI analyses</a:t>
            </a:r>
          </a:p>
          <a:p>
            <a:pPr marL="514350" indent="-514350">
              <a:buNone/>
            </a:pPr>
            <a:r>
              <a:rPr lang="lt-LT" sz="2400" dirty="0" smtClean="0"/>
              <a:t>	use </a:t>
            </a:r>
            <a:r>
              <a:rPr lang="lt-LT" sz="2400" dirty="0" smtClean="0">
                <a:hlinkClick r:id="rId4"/>
              </a:rPr>
              <a:t>PyMVPA</a:t>
            </a:r>
            <a:r>
              <a:rPr lang="lt-LT" sz="2400" dirty="0" smtClean="0"/>
              <a:t>, </a:t>
            </a:r>
            <a:r>
              <a:rPr lang="lt-LT" sz="2400" dirty="0" smtClean="0">
                <a:hlinkClick r:id="rId5"/>
              </a:rPr>
              <a:t>LIBSVM</a:t>
            </a:r>
            <a:r>
              <a:rPr lang="lt-LT" sz="2400" dirty="0" smtClean="0"/>
              <a:t> for SVMs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present data at a conference</a:t>
            </a:r>
            <a:endParaRPr lang="en-US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89654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lt-LT" sz="1800" dirty="0" smtClean="0"/>
              <a:t>Will you ever see anybody’s slides/poster again?</a:t>
            </a:r>
          </a:p>
          <a:p>
            <a:pPr marL="514350" indent="-514350">
              <a:buNone/>
            </a:pPr>
            <a:r>
              <a:rPr lang="lt-LT" sz="2400" dirty="0" smtClean="0"/>
              <a:t>	</a:t>
            </a:r>
          </a:p>
          <a:p>
            <a:pPr marL="514350" indent="-514350">
              <a:buNone/>
            </a:pPr>
            <a:r>
              <a:rPr lang="lt-LT" sz="2400" dirty="0" smtClean="0"/>
              <a:t>	use </a:t>
            </a:r>
            <a:r>
              <a:rPr lang="lt-LT" sz="2400" dirty="0" smtClean="0">
                <a:hlinkClick r:id="rId2"/>
              </a:rPr>
              <a:t>QR codes</a:t>
            </a:r>
            <a:r>
              <a:rPr lang="lt-LT" sz="2400" dirty="0" smtClean="0"/>
              <a:t> for immediate dissemination</a:t>
            </a:r>
          </a:p>
          <a:p>
            <a:pPr marL="514350" indent="-514350">
              <a:buNone/>
            </a:pPr>
            <a:r>
              <a:rPr lang="lt-LT" sz="2400" dirty="0" smtClean="0"/>
              <a:t>	put them on </a:t>
            </a:r>
            <a:r>
              <a:rPr lang="lt-LT" sz="2400" dirty="0" smtClean="0">
                <a:hlinkClick r:id="rId3"/>
              </a:rPr>
              <a:t>Gestalt Revision</a:t>
            </a:r>
            <a:endParaRPr lang="lt-LT" sz="2400" dirty="0" smtClean="0"/>
          </a:p>
          <a:p>
            <a:pPr marL="514350" indent="-514350">
              <a:buNone/>
            </a:pPr>
            <a:r>
              <a:rPr lang="lt-LT" sz="2400" dirty="0" smtClean="0"/>
              <a:t>	how about </a:t>
            </a:r>
            <a:r>
              <a:rPr lang="lt-LT" sz="2400" dirty="0" smtClean="0">
                <a:hlinkClick r:id="rId4"/>
              </a:rPr>
              <a:t>your own website</a:t>
            </a:r>
            <a:r>
              <a:rPr lang="lt-LT" sz="2400" dirty="0" smtClean="0"/>
              <a:t>? it’s free and easy to set up. it’s know as a </a:t>
            </a:r>
            <a:r>
              <a:rPr lang="lt-LT" sz="2400" i="1" dirty="0" smtClean="0"/>
              <a:t>blog</a:t>
            </a:r>
            <a:endParaRPr lang="lt-LT" sz="2400" dirty="0" smtClean="0"/>
          </a:p>
          <a:p>
            <a:pPr marL="514350" indent="-514350">
              <a:buNone/>
            </a:pPr>
            <a:r>
              <a:rPr lang="lt-LT" sz="2400" dirty="0" smtClean="0"/>
              <a:t>	bonus: now you know who cares about your stuff</a:t>
            </a:r>
          </a:p>
          <a:p>
            <a:pPr marL="514350" indent="-514350">
              <a:buNone/>
            </a:pPr>
            <a:endParaRPr lang="lt-LT" sz="2400" dirty="0" smtClean="0"/>
          </a:p>
          <a:p>
            <a:pPr marL="514350" indent="-514350">
              <a:buNone/>
            </a:pPr>
            <a:r>
              <a:rPr lang="lt-LT" sz="2400" dirty="0" smtClean="0"/>
              <a:t>	also: why use Powerpoint</a:t>
            </a:r>
          </a:p>
          <a:p>
            <a:pPr marL="514350" indent="-514350">
              <a:buNone/>
            </a:pPr>
            <a:r>
              <a:rPr lang="lt-LT" sz="2400" dirty="0" smtClean="0"/>
              <a:t>	to make your slides/poster?</a:t>
            </a:r>
          </a:p>
          <a:p>
            <a:pPr marL="514350" indent="-514350">
              <a:buNone/>
            </a:pPr>
            <a:r>
              <a:rPr lang="lt-LT" sz="2400" dirty="0" smtClean="0"/>
              <a:t>	try </a:t>
            </a:r>
            <a:r>
              <a:rPr lang="lt-LT" sz="2400" dirty="0" smtClean="0">
                <a:hlinkClick r:id="rId5"/>
              </a:rPr>
              <a:t>Scribus</a:t>
            </a:r>
            <a:r>
              <a:rPr lang="lt-LT" sz="2400" dirty="0" smtClean="0"/>
              <a:t>/</a:t>
            </a:r>
            <a:r>
              <a:rPr lang="lt-LT" sz="2400" dirty="0" smtClean="0">
                <a:hlinkClick r:id="rId6"/>
              </a:rPr>
              <a:t>Inkscape</a:t>
            </a:r>
            <a:endParaRPr lang="lt-LT" sz="2400" dirty="0" smtClean="0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04048" y="4797152"/>
            <a:ext cx="3888432" cy="160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write a paper</a:t>
            </a:r>
            <a:endParaRPr lang="en-US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89654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lt-LT" sz="1800" dirty="0" smtClean="0"/>
              <a:t>Ever got lost among all different versions of your paper?</a:t>
            </a:r>
          </a:p>
          <a:p>
            <a:pPr marL="514350" indent="-514350">
              <a:buNone/>
            </a:pPr>
            <a:r>
              <a:rPr lang="lt-LT" sz="2400" dirty="0" smtClean="0"/>
              <a:t>	</a:t>
            </a:r>
          </a:p>
          <a:p>
            <a:pPr marL="514350" indent="-514350">
              <a:buNone/>
            </a:pPr>
            <a:r>
              <a:rPr lang="lt-LT" sz="2400" dirty="0" smtClean="0"/>
              <a:t>	use </a:t>
            </a:r>
            <a:r>
              <a:rPr lang="lt-LT" sz="2400" dirty="0" smtClean="0">
                <a:hlinkClick r:id="rId2"/>
              </a:rPr>
              <a:t>Google Docs</a:t>
            </a:r>
            <a:r>
              <a:rPr lang="lt-LT" sz="2400" dirty="0" smtClean="0"/>
              <a:t>:</a:t>
            </a:r>
          </a:p>
          <a:p>
            <a:pPr marL="514350" indent="-514350">
              <a:buNone/>
            </a:pPr>
            <a:r>
              <a:rPr lang="lt-LT" sz="2400" dirty="0" smtClean="0"/>
              <a:t>		revision history</a:t>
            </a:r>
          </a:p>
          <a:p>
            <a:pPr marL="514350" indent="-514350">
              <a:buNone/>
            </a:pPr>
            <a:r>
              <a:rPr lang="lt-LT" sz="2400" dirty="0" smtClean="0"/>
              <a:t>		commenting</a:t>
            </a:r>
          </a:p>
          <a:p>
            <a:pPr marL="514350" indent="-514350">
              <a:buNone/>
            </a:pPr>
            <a:r>
              <a:rPr lang="lt-LT" sz="2400" dirty="0" smtClean="0"/>
              <a:t>		available everywhere</a:t>
            </a:r>
          </a:p>
          <a:p>
            <a:pPr marL="514350" indent="-514350">
              <a:buNone/>
            </a:pPr>
            <a:endParaRPr lang="lt-LT" sz="2400" dirty="0" smtClean="0"/>
          </a:p>
          <a:p>
            <a:pPr marL="514350" indent="-514350">
              <a:buNone/>
            </a:pPr>
            <a:r>
              <a:rPr lang="lt-LT" sz="1800" dirty="0" smtClean="0"/>
              <a:t>Hate formatting?</a:t>
            </a:r>
          </a:p>
          <a:p>
            <a:pPr marL="514350" indent="-514350">
              <a:buNone/>
            </a:pPr>
            <a:r>
              <a:rPr lang="lt-LT" sz="2400" dirty="0" smtClean="0"/>
              <a:t>	use </a:t>
            </a:r>
            <a:r>
              <a:rPr lang="lt-LT" sz="2400" dirty="0" smtClean="0">
                <a:hlinkClick r:id="rId3"/>
              </a:rPr>
              <a:t>LaTeX</a:t>
            </a:r>
            <a:r>
              <a:rPr lang="lt-LT" sz="2400" dirty="0" smtClean="0"/>
              <a:t>, </a:t>
            </a:r>
            <a:r>
              <a:rPr lang="lt-LT" sz="2400" dirty="0" smtClean="0">
                <a:hlinkClick r:id="rId4"/>
              </a:rPr>
              <a:t>ScribTeX</a:t>
            </a:r>
            <a:endParaRPr lang="lt-LT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submit it to a journal</a:t>
            </a:r>
            <a:endParaRPr lang="en-US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89654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1800" dirty="0" smtClean="0"/>
              <a:t>How much time do you spend preparing your manuscript for submission? Figuring out </a:t>
            </a:r>
            <a:r>
              <a:rPr lang="lt-LT" sz="1800" dirty="0" smtClean="0"/>
              <a:t>journal’s </a:t>
            </a:r>
            <a:r>
              <a:rPr lang="en-US" sz="1800" dirty="0" smtClean="0"/>
              <a:t>particular </a:t>
            </a:r>
            <a:r>
              <a:rPr lang="lt-LT" sz="1800" dirty="0" smtClean="0"/>
              <a:t>requirements</a:t>
            </a:r>
            <a:r>
              <a:rPr lang="en-US" sz="1800" dirty="0" smtClean="0"/>
              <a:t>?</a:t>
            </a:r>
            <a:r>
              <a:rPr lang="lt-LT" sz="1800" dirty="0" smtClean="0"/>
              <a:t> Redoing all of that for another journal?</a:t>
            </a:r>
          </a:p>
          <a:p>
            <a:pPr marL="514350" indent="-514350">
              <a:buNone/>
            </a:pPr>
            <a:r>
              <a:rPr lang="lt-LT" sz="1800" dirty="0" smtClean="0"/>
              <a:t>How much do you pay for submission?</a:t>
            </a:r>
          </a:p>
          <a:p>
            <a:pPr marL="514350" indent="-514350">
              <a:buNone/>
            </a:pPr>
            <a:r>
              <a:rPr lang="lt-LT" sz="2400" dirty="0" smtClean="0"/>
              <a:t>	</a:t>
            </a:r>
          </a:p>
          <a:p>
            <a:pPr marL="514350" indent="-514350">
              <a:buNone/>
            </a:pPr>
            <a:r>
              <a:rPr lang="lt-LT" sz="2400" dirty="0" smtClean="0"/>
              <a:t>	why do we need journals at all?</a:t>
            </a:r>
          </a:p>
          <a:p>
            <a:pPr marL="514350" indent="-514350">
              <a:buNone/>
            </a:pPr>
            <a:r>
              <a:rPr lang="lt-LT" sz="2400" dirty="0" smtClean="0"/>
              <a:t>	use </a:t>
            </a:r>
            <a:r>
              <a:rPr lang="lt-LT" sz="2400" dirty="0" smtClean="0">
                <a:hlinkClick r:id="rId2"/>
              </a:rPr>
              <a:t>arXiv</a:t>
            </a:r>
            <a:endParaRPr lang="lt-LT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responsibility</a:t>
            </a:r>
            <a:endParaRPr lang="en-US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68052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lt-LT" sz="2400" dirty="0" smtClean="0"/>
              <a:t>being a scientist brings not only</a:t>
            </a:r>
          </a:p>
          <a:p>
            <a:pPr marL="914400" lvl="1" indent="-514350">
              <a:buNone/>
            </a:pPr>
            <a:r>
              <a:rPr lang="lt-LT" sz="2400" dirty="0" smtClean="0"/>
              <a:t>fun to investigate things you care about</a:t>
            </a:r>
          </a:p>
          <a:p>
            <a:pPr marL="914400" lvl="1" indent="-514350">
              <a:buNone/>
            </a:pPr>
            <a:r>
              <a:rPr lang="lt-LT" sz="2400" dirty="0" smtClean="0"/>
              <a:t>freedom</a:t>
            </a:r>
          </a:p>
          <a:p>
            <a:pPr marL="914400" lvl="1" indent="-514350">
              <a:buNone/>
            </a:pPr>
            <a:r>
              <a:rPr lang="lt-LT" sz="2400" dirty="0" smtClean="0"/>
              <a:t>a good salary</a:t>
            </a:r>
          </a:p>
          <a:p>
            <a:pPr marL="914400" lvl="1" indent="-514350">
              <a:buNone/>
            </a:pPr>
            <a:r>
              <a:rPr lang="lt-LT" sz="2400" dirty="0" smtClean="0"/>
              <a:t>two monitors (for some)</a:t>
            </a:r>
          </a:p>
          <a:p>
            <a:pPr marL="514350" indent="-514350">
              <a:buNone/>
            </a:pPr>
            <a:endParaRPr lang="lt-LT" sz="2400" dirty="0" smtClean="0"/>
          </a:p>
          <a:p>
            <a:pPr marL="514350" indent="-514350">
              <a:buNone/>
            </a:pPr>
            <a:r>
              <a:rPr lang="lt-LT" sz="2400" dirty="0" smtClean="0"/>
              <a:t>there are also some </a:t>
            </a:r>
            <a:r>
              <a:rPr lang="lt-LT" sz="2400" dirty="0" smtClean="0">
                <a:solidFill>
                  <a:schemeClr val="accent4"/>
                </a:solidFill>
              </a:rPr>
              <a:t>responsibilities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get (negative) reviews</a:t>
            </a:r>
            <a:endParaRPr lang="en-US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89654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lt-LT" sz="2000" dirty="0" smtClean="0"/>
              <a:t>Stupid reviewers and unreasonable requests? 3 major revisions?</a:t>
            </a:r>
          </a:p>
          <a:p>
            <a:pPr marL="514350" indent="-514350">
              <a:buNone/>
            </a:pPr>
            <a:r>
              <a:rPr lang="lt-LT" sz="2000" dirty="0" smtClean="0"/>
              <a:t>How many</a:t>
            </a:r>
            <a:r>
              <a:rPr lang="lt-LT" sz="2000" i="1" dirty="0" smtClean="0"/>
              <a:t> years</a:t>
            </a:r>
            <a:r>
              <a:rPr lang="lt-LT" sz="2000" dirty="0" smtClean="0"/>
              <a:t> does it take from obtaining results to publishing them?</a:t>
            </a:r>
          </a:p>
          <a:p>
            <a:pPr marL="514350" indent="-514350">
              <a:buNone/>
            </a:pPr>
            <a:endParaRPr lang="lt-LT" sz="2400" dirty="0" smtClean="0"/>
          </a:p>
          <a:p>
            <a:pPr marL="514350" indent="-514350">
              <a:buNone/>
            </a:pPr>
            <a:r>
              <a:rPr lang="lt-LT" sz="2400" dirty="0" smtClean="0"/>
              <a:t>	Publish peer reviews</a:t>
            </a:r>
          </a:p>
          <a:p>
            <a:pPr marL="514350" indent="-514350">
              <a:buNone/>
            </a:pPr>
            <a:r>
              <a:rPr lang="lt-LT" sz="2400" dirty="0" smtClean="0"/>
              <a:t>	</a:t>
            </a:r>
            <a:r>
              <a:rPr lang="lt-LT" sz="2400" dirty="0" smtClean="0">
                <a:hlinkClick r:id="rId2"/>
              </a:rPr>
              <a:t>Nikolaus Kriegeskorte</a:t>
            </a:r>
            <a:r>
              <a:rPr lang="lt-LT" sz="2400" dirty="0" smtClean="0"/>
              <a:t>:</a:t>
            </a:r>
          </a:p>
          <a:p>
            <a:pPr marL="514350" indent="-514350">
              <a:buNone/>
            </a:pPr>
            <a:r>
              <a:rPr lang="lt-LT" sz="2400" dirty="0" smtClean="0"/>
              <a:t>		Open access + Open </a:t>
            </a:r>
            <a:r>
              <a:rPr lang="lt-LT" sz="2400" dirty="0" smtClean="0">
                <a:solidFill>
                  <a:schemeClr val="accent4"/>
                </a:solidFill>
              </a:rPr>
              <a:t>post-publication</a:t>
            </a:r>
            <a:r>
              <a:rPr lang="lt-LT" sz="2400" dirty="0" smtClean="0"/>
              <a:t> peer 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lt-LT" b="1" dirty="0" smtClean="0"/>
              <a:t>revise and get published</a:t>
            </a:r>
            <a:endParaRPr lang="en-US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89654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1800" dirty="0" smtClean="0"/>
              <a:t>Who can read your paper?</a:t>
            </a:r>
            <a:endParaRPr lang="lt-LT" sz="1800" dirty="0" smtClean="0"/>
          </a:p>
          <a:p>
            <a:pPr marL="514350" indent="-514350">
              <a:buNone/>
            </a:pPr>
            <a:r>
              <a:rPr lang="lt-LT" sz="1800" dirty="0" smtClean="0"/>
              <a:t>D</a:t>
            </a:r>
            <a:r>
              <a:rPr lang="en-US" sz="1800" dirty="0" smtClean="0"/>
              <a:t>id you know that you did not hold the copyright to your own creative work</a:t>
            </a:r>
            <a:r>
              <a:rPr lang="lt-LT" sz="1800" dirty="0" smtClean="0"/>
              <a:t>?</a:t>
            </a:r>
          </a:p>
          <a:p>
            <a:pPr marL="514350" indent="-514350">
              <a:buNone/>
            </a:pPr>
            <a:r>
              <a:rPr lang="en-US" sz="1800" dirty="0" smtClean="0"/>
              <a:t>And what did you publish? Just some text? Where is</a:t>
            </a:r>
            <a:r>
              <a:rPr lang="lt-LT" sz="1800" dirty="0" smtClean="0"/>
              <a:t> raw data, code, analyses? Maybe you made a mistake? Maybe you cheated?</a:t>
            </a:r>
          </a:p>
          <a:p>
            <a:pPr marL="514350" indent="-514350">
              <a:buNone/>
            </a:pPr>
            <a:endParaRPr lang="lt-LT" sz="2400" dirty="0" smtClean="0"/>
          </a:p>
          <a:p>
            <a:pPr marL="914400" lvl="1" indent="-514350">
              <a:buNone/>
            </a:pPr>
            <a:r>
              <a:rPr lang="lt-LT" sz="2400" dirty="0" smtClean="0">
                <a:solidFill>
                  <a:schemeClr val="accent4"/>
                </a:solidFill>
              </a:rPr>
              <a:t>publish everything: </a:t>
            </a:r>
            <a:r>
              <a:rPr lang="lt-LT" sz="2400" dirty="0" smtClean="0"/>
              <a:t>data, analysis workflow, code that generated your figures, full text (put a disclaimer like </a:t>
            </a:r>
            <a:r>
              <a:rPr lang="lt-LT" sz="2400" dirty="0" smtClean="0">
                <a:hlinkClick r:id="rId2"/>
              </a:rPr>
              <a:t>this one</a:t>
            </a:r>
            <a:r>
              <a:rPr lang="lt-LT" sz="2400" dirty="0" smtClean="0"/>
              <a:t>)...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get media coverage</a:t>
            </a:r>
            <a:endParaRPr lang="en-US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89654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lt-LT" sz="1800" dirty="0" smtClean="0"/>
              <a:t>Will they see your paper?</a:t>
            </a:r>
          </a:p>
          <a:p>
            <a:pPr marL="514350" indent="-514350">
              <a:buNone/>
            </a:pPr>
            <a:r>
              <a:rPr lang="lt-LT" sz="1800" dirty="0" smtClean="0"/>
              <a:t>Will </a:t>
            </a:r>
            <a:r>
              <a:rPr lang="lt-LT" sz="1800" i="1" dirty="0" smtClean="0"/>
              <a:t>anybody</a:t>
            </a:r>
            <a:r>
              <a:rPr lang="lt-LT" sz="1800" dirty="0" smtClean="0"/>
              <a:t> see your paper?</a:t>
            </a:r>
          </a:p>
          <a:p>
            <a:pPr marL="514350" indent="-514350">
              <a:buNone/>
            </a:pPr>
            <a:r>
              <a:rPr lang="lt-LT" sz="1800" dirty="0" smtClean="0"/>
              <a:t>And if they do, what will they find on your website? A conveniently double-spaced paper in the Times New Roman typeface?</a:t>
            </a:r>
          </a:p>
          <a:p>
            <a:pPr marL="514350" indent="-514350">
              <a:buNone/>
            </a:pPr>
            <a:endParaRPr lang="lt-LT" sz="2400" dirty="0" smtClean="0"/>
          </a:p>
          <a:p>
            <a:pPr marL="514350" indent="-514350">
              <a:buNone/>
            </a:pPr>
            <a:r>
              <a:rPr lang="lt-LT" sz="2400" dirty="0" smtClean="0"/>
              <a:t>	no problem if you used Google Docs or LaTeX and created your website...</a:t>
            </a:r>
          </a:p>
          <a:p>
            <a:pPr marL="514350" indent="-514350">
              <a:buNone/>
            </a:pPr>
            <a:r>
              <a:rPr lang="lt-LT" sz="2400" dirty="0" smtClean="0"/>
              <a:t>	</a:t>
            </a:r>
            <a:r>
              <a:rPr lang="lt-LT" sz="2400" dirty="0" smtClean="0">
                <a:hlinkClick r:id="rId2"/>
              </a:rPr>
              <a:t>Gallant Lab’s example</a:t>
            </a:r>
            <a:r>
              <a:rPr lang="lt-LT" sz="2400" dirty="0" smtClean="0"/>
              <a:t> of making it easy for everybody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Concluding remarks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 smtClean="0"/>
              <a:t>part four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moving to the cloud</a:t>
            </a:r>
            <a:endParaRPr lang="en-US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89654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lt-LT" sz="2400" dirty="0" smtClean="0"/>
              <a:t>no dependency on a particular platform</a:t>
            </a:r>
          </a:p>
          <a:p>
            <a:pPr marL="514350" indent="-514350">
              <a:buNone/>
            </a:pPr>
            <a:r>
              <a:rPr lang="lt-LT" sz="2400" dirty="0" smtClean="0"/>
              <a:t>free backup</a:t>
            </a:r>
          </a:p>
          <a:p>
            <a:pPr marL="514350" indent="-514350">
              <a:buNone/>
            </a:pPr>
            <a:r>
              <a:rPr lang="lt-LT" sz="2400" dirty="0" smtClean="0"/>
              <a:t>access to everything for everyone anywhere</a:t>
            </a:r>
          </a:p>
          <a:p>
            <a:pPr marL="514350" indent="-514350">
              <a:buNone/>
            </a:pPr>
            <a:r>
              <a:rPr lang="lt-LT" sz="2400" dirty="0" smtClean="0"/>
              <a:t>	(use </a:t>
            </a:r>
            <a:r>
              <a:rPr lang="lt-LT" sz="2400" dirty="0" smtClean="0">
                <a:hlinkClick r:id="rId2"/>
              </a:rPr>
              <a:t>Dropbox</a:t>
            </a:r>
            <a:r>
              <a:rPr lang="lt-LT" sz="2400" dirty="0" smtClean="0"/>
              <a:t>, </a:t>
            </a:r>
            <a:r>
              <a:rPr lang="lt-LT" sz="2400" dirty="0" smtClean="0">
                <a:hlinkClick r:id="rId3"/>
              </a:rPr>
              <a:t>Wuala</a:t>
            </a:r>
            <a:r>
              <a:rPr lang="lt-LT" sz="2400" dirty="0" smtClean="0"/>
              <a:t>)</a:t>
            </a:r>
          </a:p>
          <a:p>
            <a:pPr marL="514350" indent="-514350">
              <a:buNone/>
            </a:pPr>
            <a:r>
              <a:rPr lang="lt-LT" sz="2400" dirty="0" smtClean="0"/>
              <a:t>instant collaboration tools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open issues</a:t>
            </a:r>
            <a:endParaRPr lang="en-US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89654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lt-LT" sz="2400" dirty="0" smtClean="0"/>
              <a:t>where do you share your data?</a:t>
            </a:r>
          </a:p>
          <a:p>
            <a:pPr marL="514350" indent="-514350">
              <a:buNone/>
            </a:pPr>
            <a:r>
              <a:rPr lang="lt-LT" sz="2400" dirty="0" smtClean="0"/>
              <a:t>	maybe </a:t>
            </a:r>
            <a:r>
              <a:rPr lang="lt-LT" sz="2400" dirty="0" smtClean="0">
                <a:hlinkClick r:id="rId2"/>
              </a:rPr>
              <a:t>Dryad</a:t>
            </a:r>
            <a:r>
              <a:rPr lang="lt-LT" sz="2400" dirty="0" smtClean="0"/>
              <a:t>, </a:t>
            </a:r>
            <a:r>
              <a:rPr lang="lt-LT" sz="2400" dirty="0" smtClean="0">
                <a:hlinkClick r:id="rId3"/>
              </a:rPr>
              <a:t>Dataverse Network</a:t>
            </a:r>
            <a:endParaRPr lang="lt-LT" sz="2400" dirty="0" smtClean="0"/>
          </a:p>
          <a:p>
            <a:pPr marL="514350" indent="-514350">
              <a:buNone/>
            </a:pPr>
            <a:r>
              <a:rPr lang="lt-LT" sz="2400" dirty="0" smtClean="0"/>
              <a:t>no facebook for scientists</a:t>
            </a:r>
          </a:p>
          <a:p>
            <a:pPr marL="514350" indent="-514350">
              <a:buNone/>
            </a:pPr>
            <a:r>
              <a:rPr lang="lt-LT" sz="2400" dirty="0" smtClean="0"/>
              <a:t>	maybe </a:t>
            </a:r>
            <a:r>
              <a:rPr lang="lt-LT" sz="2400" dirty="0" smtClean="0">
                <a:hlinkClick r:id="rId4"/>
              </a:rPr>
              <a:t>Academia.edu</a:t>
            </a:r>
            <a:r>
              <a:rPr lang="lt-LT" sz="2400" dirty="0" smtClean="0"/>
              <a:t>, </a:t>
            </a:r>
            <a:r>
              <a:rPr lang="lt-LT" sz="2400" dirty="0" smtClean="0">
                <a:hlinkClick r:id="rId5"/>
              </a:rPr>
              <a:t>Research Gate</a:t>
            </a:r>
            <a:endParaRPr lang="lt-LT" sz="2400" dirty="0" smtClean="0"/>
          </a:p>
          <a:p>
            <a:pPr marL="514350" indent="-514350">
              <a:buNone/>
            </a:pPr>
            <a:r>
              <a:rPr lang="lt-LT" sz="2400" dirty="0" smtClean="0"/>
              <a:t>there aren’t mature open alternatives for everything yet, e.g., Powerpoint, SPM</a:t>
            </a:r>
          </a:p>
          <a:p>
            <a:pPr marL="514350" indent="-514350">
              <a:buNone/>
            </a:pPr>
            <a:r>
              <a:rPr lang="lt-LT" sz="2400" dirty="0" smtClean="0"/>
              <a:t>privacy issues when moving to the cloud</a:t>
            </a:r>
          </a:p>
          <a:p>
            <a:pPr marL="514350" indent="-514350">
              <a:buNone/>
            </a:pPr>
            <a:r>
              <a:rPr lang="lt-LT" sz="2400" dirty="0" smtClean="0"/>
              <a:t>requires efforts: more coding, more command line interfaces, more things to 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what to do</a:t>
            </a:r>
            <a:endParaRPr lang="en-US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89654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lt-LT" sz="2400" dirty="0" smtClean="0"/>
          </a:p>
          <a:p>
            <a:pPr marL="514350" indent="-514350">
              <a:buNone/>
            </a:pPr>
            <a:endParaRPr lang="lt-LT" sz="2400" dirty="0" smtClean="0"/>
          </a:p>
          <a:p>
            <a:pPr marL="514350" indent="-514350">
              <a:buNone/>
            </a:pPr>
            <a:endParaRPr lang="lt-LT" sz="2400" dirty="0" smtClean="0"/>
          </a:p>
          <a:p>
            <a:pPr marL="514350" indent="-514350">
              <a:buNone/>
            </a:pPr>
            <a:r>
              <a:rPr lang="lt-LT" sz="2400" dirty="0" smtClean="0"/>
              <a:t>start by publishing full data, your code, and full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open science</a:t>
            </a:r>
            <a:endParaRPr lang="en-US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68052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lt-LT" sz="2400" dirty="0" smtClean="0"/>
              <a:t>what we do, we do for everybody</a:t>
            </a:r>
          </a:p>
          <a:p>
            <a:pPr marL="514350" indent="-514350">
              <a:buNone/>
            </a:pPr>
            <a:r>
              <a:rPr lang="lt-LT" sz="2400" dirty="0" smtClean="0"/>
              <a:t>research is funded by people</a:t>
            </a:r>
          </a:p>
          <a:p>
            <a:pPr marL="514350" indent="-514350">
              <a:buNone/>
            </a:pPr>
            <a:r>
              <a:rPr lang="lt-LT" sz="2400" dirty="0" smtClean="0"/>
              <a:t>so we should make sure they get something in return</a:t>
            </a:r>
          </a:p>
          <a:p>
            <a:pPr marL="514350" indent="-514350">
              <a:buNone/>
            </a:pPr>
            <a:endParaRPr lang="lt-LT" sz="2400" dirty="0" smtClean="0"/>
          </a:p>
          <a:p>
            <a:pPr marL="514350" indent="-514350">
              <a:buNone/>
            </a:pPr>
            <a:r>
              <a:rPr lang="lt-LT" sz="2400" dirty="0" smtClean="0"/>
              <a:t>this viewpoint is heavily inspired by </a:t>
            </a:r>
            <a:r>
              <a:rPr lang="lt-LT" sz="2400" dirty="0" smtClean="0">
                <a:hlinkClick r:id="rId2"/>
              </a:rPr>
              <a:t>Michael Nielsen</a:t>
            </a:r>
            <a:endParaRPr lang="lt-LT" sz="2400" dirty="0" smtClean="0"/>
          </a:p>
        </p:txBody>
      </p:sp>
      <p:pic>
        <p:nvPicPr>
          <p:cNvPr id="1026" name="Picture 2" descr="Michael_Nielsen_Web.jpg (300×452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3284984"/>
            <a:ext cx="1251658" cy="18858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our research habits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 smtClean="0"/>
              <a:t>part two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typical scientific routine</a:t>
            </a:r>
            <a:endParaRPr lang="en-US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89654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dirty="0" smtClean="0"/>
              <a:t>come up with an experiment</a:t>
            </a:r>
          </a:p>
          <a:p>
            <a:pPr marL="514350" indent="-514350">
              <a:buNone/>
            </a:pPr>
            <a:r>
              <a:rPr lang="en-US" sz="2400" dirty="0" smtClean="0"/>
              <a:t>write code to run it (</a:t>
            </a:r>
            <a:r>
              <a:rPr lang="en-US" sz="2400" dirty="0" err="1" smtClean="0"/>
              <a:t>Matlab</a:t>
            </a:r>
            <a:r>
              <a:rPr lang="en-US" sz="2400" dirty="0" smtClean="0"/>
              <a:t>, E-Prime)</a:t>
            </a:r>
          </a:p>
          <a:p>
            <a:pPr marL="514350" indent="-514350">
              <a:buNone/>
            </a:pPr>
            <a:r>
              <a:rPr lang="en-US" sz="2400" dirty="0" smtClean="0"/>
              <a:t>collect data</a:t>
            </a:r>
          </a:p>
          <a:p>
            <a:pPr marL="514350" indent="-514350">
              <a:buNone/>
            </a:pPr>
            <a:r>
              <a:rPr lang="en-US" sz="2400" dirty="0" smtClean="0"/>
              <a:t>analyze data (</a:t>
            </a:r>
            <a:r>
              <a:rPr lang="en-US" sz="2400" dirty="0" err="1" smtClean="0"/>
              <a:t>Matlab</a:t>
            </a:r>
            <a:r>
              <a:rPr lang="en-US" sz="2400" dirty="0" smtClean="0"/>
              <a:t>, Excel, SPSS)</a:t>
            </a:r>
          </a:p>
          <a:p>
            <a:pPr marL="514350" indent="-514350">
              <a:buNone/>
            </a:pPr>
            <a:r>
              <a:rPr lang="en-US" sz="2400" dirty="0" smtClean="0"/>
              <a:t>present data at a conference (</a:t>
            </a:r>
            <a:r>
              <a:rPr lang="en-US" sz="2400" dirty="0" err="1" smtClean="0"/>
              <a:t>Powerpoint</a:t>
            </a:r>
            <a:r>
              <a:rPr lang="en-US" sz="2400" dirty="0" smtClean="0"/>
              <a:t>, Illustrator)</a:t>
            </a:r>
          </a:p>
          <a:p>
            <a:pPr marL="514350" indent="-514350">
              <a:buNone/>
            </a:pPr>
            <a:r>
              <a:rPr lang="en-US" sz="2400" dirty="0" smtClean="0"/>
              <a:t>write a paper (MS Word)</a:t>
            </a:r>
          </a:p>
          <a:p>
            <a:pPr marL="514350" indent="-514350">
              <a:buNone/>
            </a:pPr>
            <a:r>
              <a:rPr lang="en-US" sz="2400" dirty="0" smtClean="0"/>
              <a:t>submit it to a journal</a:t>
            </a:r>
          </a:p>
          <a:p>
            <a:pPr marL="514350" indent="-514350">
              <a:buNone/>
            </a:pPr>
            <a:r>
              <a:rPr lang="en-US" sz="2400" dirty="0" smtClean="0"/>
              <a:t>get reviews*</a:t>
            </a:r>
          </a:p>
          <a:p>
            <a:pPr marL="514350" indent="-514350">
              <a:buNone/>
            </a:pPr>
            <a:r>
              <a:rPr lang="en-US" sz="2400" dirty="0" smtClean="0"/>
              <a:t>revise and get paper published</a:t>
            </a:r>
          </a:p>
          <a:p>
            <a:pPr marL="514350" indent="-514350">
              <a:buNone/>
            </a:pPr>
            <a:r>
              <a:rPr lang="en-US" sz="2400" dirty="0" smtClean="0"/>
              <a:t>get media coverage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typical scientific routine</a:t>
            </a:r>
            <a:endParaRPr lang="en-US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89654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dirty="0" smtClean="0"/>
              <a:t>come up with an experiment</a:t>
            </a:r>
          </a:p>
          <a:p>
            <a:pPr marL="514350" indent="-514350">
              <a:buNone/>
            </a:pPr>
            <a:r>
              <a:rPr lang="en-US" sz="2400" dirty="0" smtClean="0"/>
              <a:t>write code to run it (</a:t>
            </a:r>
            <a:r>
              <a:rPr lang="en-US" sz="2400" dirty="0" err="1" smtClean="0"/>
              <a:t>Matlab</a:t>
            </a:r>
            <a:r>
              <a:rPr lang="en-US" sz="2400" dirty="0" smtClean="0"/>
              <a:t>, E-Prime)</a:t>
            </a:r>
          </a:p>
          <a:p>
            <a:pPr marL="514350" indent="-514350">
              <a:buNone/>
            </a:pPr>
            <a:r>
              <a:rPr lang="en-US" sz="2400" dirty="0" smtClean="0"/>
              <a:t>collect data</a:t>
            </a:r>
          </a:p>
          <a:p>
            <a:pPr marL="514350" indent="-514350">
              <a:buNone/>
            </a:pPr>
            <a:r>
              <a:rPr lang="en-US" sz="2400" dirty="0" smtClean="0"/>
              <a:t>analyze data (</a:t>
            </a:r>
            <a:r>
              <a:rPr lang="en-US" sz="2400" dirty="0" err="1" smtClean="0"/>
              <a:t>Matlab</a:t>
            </a:r>
            <a:r>
              <a:rPr lang="en-US" sz="2400" dirty="0" smtClean="0"/>
              <a:t>, Excel, SPSS)</a:t>
            </a:r>
          </a:p>
          <a:p>
            <a:pPr marL="514350" indent="-514350">
              <a:buNone/>
            </a:pPr>
            <a:r>
              <a:rPr lang="en-US" sz="2400" dirty="0" smtClean="0"/>
              <a:t>present data at a conference (</a:t>
            </a:r>
            <a:r>
              <a:rPr lang="en-US" sz="2400" dirty="0" err="1" smtClean="0"/>
              <a:t>Powerpoint</a:t>
            </a:r>
            <a:r>
              <a:rPr lang="en-US" sz="2400" dirty="0" smtClean="0"/>
              <a:t>, Illustrator)</a:t>
            </a:r>
          </a:p>
          <a:p>
            <a:pPr marL="514350" indent="-514350">
              <a:buNone/>
            </a:pPr>
            <a:r>
              <a:rPr lang="en-US" sz="2400" dirty="0" smtClean="0"/>
              <a:t>write a paper (MS Word)</a:t>
            </a:r>
          </a:p>
          <a:p>
            <a:pPr marL="514350" indent="-514350">
              <a:buNone/>
            </a:pPr>
            <a:r>
              <a:rPr lang="en-US" sz="2400" dirty="0" smtClean="0"/>
              <a:t>submit it to a journal</a:t>
            </a:r>
          </a:p>
          <a:p>
            <a:pPr marL="514350" indent="-514350">
              <a:buNone/>
            </a:pPr>
            <a:r>
              <a:rPr lang="en-US" sz="2400" dirty="0" smtClean="0"/>
              <a:t>get reviews*</a:t>
            </a:r>
          </a:p>
          <a:p>
            <a:pPr marL="514350" indent="-514350">
              <a:buNone/>
            </a:pPr>
            <a:r>
              <a:rPr lang="en-US" sz="2400" dirty="0" smtClean="0"/>
              <a:t>revise and get paper published</a:t>
            </a:r>
          </a:p>
          <a:p>
            <a:pPr marL="514350" indent="-514350">
              <a:buNone/>
            </a:pPr>
            <a:r>
              <a:rPr lang="en-US" sz="2400" dirty="0" smtClean="0"/>
              <a:t>get media coverage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4248" y="630932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smtClean="0"/>
              <a:t>*negative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lt-LT" b="1" dirty="0" smtClean="0"/>
              <a:t>come up with an experiment</a:t>
            </a:r>
            <a:endParaRPr lang="en-US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89654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dirty="0" smtClean="0"/>
              <a:t>You need </a:t>
            </a:r>
            <a:r>
              <a:rPr lang="lt-LT" sz="2400" dirty="0" smtClean="0"/>
              <a:t>to </a:t>
            </a:r>
            <a:r>
              <a:rPr lang="en-US" sz="2400" dirty="0" smtClean="0"/>
              <a:t>read journals to get inspired</a:t>
            </a:r>
            <a:r>
              <a:rPr lang="lt-LT" sz="2400" dirty="0" smtClean="0"/>
              <a:t> / replicate findings</a:t>
            </a:r>
            <a:r>
              <a:rPr lang="en-US" sz="2400" dirty="0" smtClean="0"/>
              <a:t>.</a:t>
            </a:r>
            <a:endParaRPr lang="lt-LT" sz="2400" dirty="0" smtClean="0"/>
          </a:p>
          <a:p>
            <a:pPr marL="514350" indent="-514350">
              <a:buNone/>
            </a:pPr>
            <a:r>
              <a:rPr lang="en-US" sz="2400" dirty="0" smtClean="0"/>
              <a:t>What if you can't access </a:t>
            </a:r>
            <a:r>
              <a:rPr lang="en-US" sz="2400" i="1" dirty="0" smtClean="0"/>
              <a:t>Current Biology</a:t>
            </a:r>
            <a:r>
              <a:rPr lang="en-US" sz="2400" dirty="0" smtClean="0"/>
              <a:t>?</a:t>
            </a:r>
            <a:endParaRPr lang="lt-LT" sz="2400" dirty="0" smtClean="0"/>
          </a:p>
          <a:p>
            <a:pPr marL="514350" indent="-514350">
              <a:buNone/>
            </a:pPr>
            <a:r>
              <a:rPr lang="en-US" sz="2400" dirty="0" smtClean="0"/>
              <a:t>What if your institution is poor?</a:t>
            </a:r>
            <a:endParaRPr lang="lt-LT" sz="2400" dirty="0" smtClean="0"/>
          </a:p>
          <a:p>
            <a:pPr marL="514350" indent="-514350">
              <a:buNone/>
            </a:pPr>
            <a:r>
              <a:rPr lang="lt-LT" sz="2400" dirty="0" smtClean="0"/>
              <a:t>What if you’re just a curious high school student?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lt-LT" b="1" dirty="0" smtClean="0"/>
              <a:t>write code to run it</a:t>
            </a:r>
            <a:endParaRPr lang="en-US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89654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dirty="0" smtClean="0"/>
              <a:t>What if you want to reuse somebody's code?</a:t>
            </a:r>
            <a:r>
              <a:rPr lang="lt-LT" sz="2400" dirty="0" smtClean="0"/>
              <a:t> </a:t>
            </a:r>
            <a:r>
              <a:rPr lang="en-US" sz="2400" dirty="0" smtClean="0"/>
              <a:t>How do you obtain it? Will it work on your machine?</a:t>
            </a:r>
            <a:endParaRPr lang="lt-LT" sz="2400" dirty="0" smtClean="0"/>
          </a:p>
          <a:p>
            <a:pPr marL="514350" indent="-514350">
              <a:buNone/>
            </a:pPr>
            <a:r>
              <a:rPr lang="lt-LT" sz="2400" dirty="0" smtClean="0"/>
              <a:t>What if you don’t have the software?</a:t>
            </a:r>
          </a:p>
          <a:p>
            <a:pPr marL="514350" indent="-514350">
              <a:buNone/>
            </a:pPr>
            <a:r>
              <a:rPr lang="lt-LT" sz="2400" dirty="0" smtClean="0"/>
              <a:t>	Matlab: € 360 / year (?)</a:t>
            </a:r>
          </a:p>
          <a:p>
            <a:pPr marL="514350" indent="-514350">
              <a:buNone/>
            </a:pPr>
            <a:r>
              <a:rPr lang="lt-LT" sz="2400" dirty="0" smtClean="0"/>
              <a:t>	E-Prime: $ 795 / $ 995</a:t>
            </a:r>
          </a:p>
          <a:p>
            <a:pPr marL="514350" indent="-514350">
              <a:buNone/>
            </a:pPr>
            <a:r>
              <a:rPr lang="lt-LT" sz="2400" dirty="0" smtClean="0"/>
              <a:t>	and, oh,</a:t>
            </a:r>
          </a:p>
          <a:p>
            <a:pPr marL="514350" indent="-514350">
              <a:buNone/>
            </a:pPr>
            <a:r>
              <a:rPr lang="lt-LT" sz="2400" dirty="0" smtClean="0"/>
              <a:t>	Windows: € 200 / € 309 / € 319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</Template>
  <TotalTime>0</TotalTime>
  <Words>1011</Words>
  <Application>Microsoft Office PowerPoint</Application>
  <PresentationFormat>On-screen Show (4:3)</PresentationFormat>
  <Paragraphs>212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black</vt:lpstr>
      <vt:lpstr>doing science in the open</vt:lpstr>
      <vt:lpstr>motivation</vt:lpstr>
      <vt:lpstr>responsibility</vt:lpstr>
      <vt:lpstr>open science</vt:lpstr>
      <vt:lpstr>our research habits</vt:lpstr>
      <vt:lpstr>typical scientific routine</vt:lpstr>
      <vt:lpstr>typical scientific routine</vt:lpstr>
      <vt:lpstr>come up with an experiment</vt:lpstr>
      <vt:lpstr>write code to run it</vt:lpstr>
      <vt:lpstr>collect data</vt:lpstr>
      <vt:lpstr>analyze data</vt:lpstr>
      <vt:lpstr>present data at a conference</vt:lpstr>
      <vt:lpstr>write a paper</vt:lpstr>
      <vt:lpstr>submit it to a journal</vt:lpstr>
      <vt:lpstr>get (negative) reviews</vt:lpstr>
      <vt:lpstr>revise and get published</vt:lpstr>
      <vt:lpstr>get media coverage</vt:lpstr>
      <vt:lpstr>How to fix That</vt:lpstr>
      <vt:lpstr>come up with an experiment</vt:lpstr>
      <vt:lpstr>write code to run it</vt:lpstr>
      <vt:lpstr>write code to run it: python</vt:lpstr>
      <vt:lpstr>write code to run it: python</vt:lpstr>
      <vt:lpstr>write code: neurodebian</vt:lpstr>
      <vt:lpstr>collect data</vt:lpstr>
      <vt:lpstr>analyze data</vt:lpstr>
      <vt:lpstr>analyze data</vt:lpstr>
      <vt:lpstr>present data at a conference</vt:lpstr>
      <vt:lpstr>write a paper</vt:lpstr>
      <vt:lpstr>submit it to a journal</vt:lpstr>
      <vt:lpstr>get (negative) reviews</vt:lpstr>
      <vt:lpstr>revise and get published</vt:lpstr>
      <vt:lpstr>get media coverage</vt:lpstr>
      <vt:lpstr>Concluding remarks</vt:lpstr>
      <vt:lpstr>moving to the cloud</vt:lpstr>
      <vt:lpstr>open issues</vt:lpstr>
      <vt:lpstr>what to do</vt:lpstr>
    </vt:vector>
  </TitlesOfParts>
  <Company>K.U.Leuven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occlusion &amp; embedded figures</dc:title>
  <dc:creator>Jonas Kubilius</dc:creator>
  <cp:lastModifiedBy>Jonas Kubilius</cp:lastModifiedBy>
  <cp:revision>84</cp:revision>
  <dcterms:created xsi:type="dcterms:W3CDTF">2011-09-27T09:58:06Z</dcterms:created>
  <dcterms:modified xsi:type="dcterms:W3CDTF">2011-10-05T07:49:23Z</dcterms:modified>
</cp:coreProperties>
</file>