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82" r:id="rId4"/>
    <p:sldId id="273" r:id="rId5"/>
    <p:sldId id="274" r:id="rId6"/>
    <p:sldId id="257" r:id="rId7"/>
    <p:sldId id="275" r:id="rId8"/>
    <p:sldId id="276" r:id="rId9"/>
    <p:sldId id="277" r:id="rId10"/>
    <p:sldId id="279" r:id="rId11"/>
    <p:sldId id="278" r:id="rId12"/>
    <p:sldId id="289" r:id="rId13"/>
    <p:sldId id="281" r:id="rId14"/>
    <p:sldId id="284" r:id="rId15"/>
    <p:sldId id="285" r:id="rId16"/>
    <p:sldId id="283" r:id="rId17"/>
    <p:sldId id="288" r:id="rId18"/>
    <p:sldId id="291" r:id="rId19"/>
    <p:sldId id="290" r:id="rId20"/>
    <p:sldId id="287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F55C-1713-48DE-BA6A-A5F91DDCE664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4D157-F52E-4BDE-9AA9-CDCE0F1C7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4D157-F52E-4BDE-9AA9-CDCE0F1C74F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491-8E5A-4347-B25C-400D13505EE3}" type="datetimeFigureOut">
              <a:rPr lang="en-US" smtClean="0"/>
              <a:pPr/>
              <a:t>7/1/2010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" TargetMode="External"/><Relationship Id="rId2" Type="http://schemas.openxmlformats.org/officeDocument/2006/relationships/hyperlink" Target="http://jonaskubilius.mp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dx.doi.org/10.1016/j.neuron.2008.11.00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36/jnnp.71.2.254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neuron.2008.11.00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Modern_3T_MRI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73/pnas.05052101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1038/nn.211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M_Spectrum3-new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55897"/>
          </a:xfrm>
        </p:spPr>
        <p:txBody>
          <a:bodyPr>
            <a:normAutofit/>
          </a:bodyPr>
          <a:lstStyle/>
          <a:p>
            <a:pPr algn="l"/>
            <a:r>
              <a:rPr lang="lt-LT" b="1" dirty="0" smtClean="0"/>
              <a:t>ką galime sužinoti</a:t>
            </a:r>
            <a:br>
              <a:rPr lang="lt-LT" b="1" dirty="0" smtClean="0"/>
            </a:br>
            <a:r>
              <a:rPr lang="lt-LT" b="1" dirty="0" smtClean="0">
                <a:solidFill>
                  <a:schemeClr val="accent4"/>
                </a:solidFill>
              </a:rPr>
              <a:t>skenuodami smegenis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6315092"/>
            <a:ext cx="7215238" cy="400056"/>
          </a:xfrm>
        </p:spPr>
        <p:txBody>
          <a:bodyPr>
            <a:normAutofit/>
          </a:bodyPr>
          <a:lstStyle/>
          <a:p>
            <a:pPr algn="l"/>
            <a:r>
              <a:rPr lang="lt-LT" sz="1400" i="1" dirty="0" smtClean="0"/>
              <a:t>jonas kubilius | NMA paskaita | 2010 m. liepos 5 d. | </a:t>
            </a:r>
            <a:r>
              <a:rPr lang="lt-LT" sz="1400" i="1" dirty="0" smtClean="0">
                <a:solidFill>
                  <a:schemeClr val="accent2"/>
                </a:solidFill>
                <a:hlinkClick r:id="rId2"/>
              </a:rPr>
              <a:t>jonaskubilius.mp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45696" y="6286520"/>
            <a:ext cx="1214446" cy="500066"/>
            <a:chOff x="7045696" y="6215082"/>
            <a:chExt cx="1214446" cy="500066"/>
          </a:xfrm>
        </p:grpSpPr>
        <p:pic>
          <p:nvPicPr>
            <p:cNvPr id="1026" name="Picture 2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15206" y="6215082"/>
              <a:ext cx="838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7045696" y="6500834"/>
              <a:ext cx="1214446" cy="2143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lt-LT" sz="8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imkiet mani i dalikities</a:t>
              </a:r>
              <a:endPara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precesija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9180" cy="33289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protonai sukasi</a:t>
            </a:r>
          </a:p>
          <a:p>
            <a:pPr>
              <a:buNone/>
            </a:pPr>
            <a:r>
              <a:rPr lang="lt-LT" dirty="0" smtClean="0"/>
              <a:t>	apie savo ašį ir</a:t>
            </a:r>
          </a:p>
          <a:p>
            <a:pPr>
              <a:buNone/>
            </a:pPr>
            <a:r>
              <a:rPr lang="lt-LT" dirty="0" smtClean="0"/>
              <a:t>	apie B</a:t>
            </a:r>
            <a:r>
              <a:rPr lang="lt-LT" baseline="-25000" dirty="0" smtClean="0"/>
              <a:t>0</a:t>
            </a:r>
            <a:r>
              <a:rPr lang="lt-LT" dirty="0" smtClean="0"/>
              <a:t> ašį (precesija)</a:t>
            </a:r>
          </a:p>
          <a:p>
            <a:pPr>
              <a:buNone/>
            </a:pPr>
            <a:r>
              <a:rPr lang="lt-LT" dirty="0" smtClean="0"/>
              <a:t>kampiniu dažniu </a:t>
            </a:r>
            <a:r>
              <a:rPr lang="lt-LT" dirty="0"/>
              <a:t>ω = </a:t>
            </a:r>
            <a:r>
              <a:rPr lang="lt-LT" dirty="0" smtClean="0"/>
              <a:t>γ B</a:t>
            </a:r>
            <a:r>
              <a:rPr lang="lt-LT" baseline="-25000" dirty="0" smtClean="0"/>
              <a:t>0</a:t>
            </a:r>
            <a:r>
              <a:rPr lang="lt-LT" dirty="0" smtClean="0"/>
              <a:t> (Larmor lygtis)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000892" y="3000372"/>
            <a:ext cx="1391415" cy="2178040"/>
            <a:chOff x="4643438" y="4572008"/>
            <a:chExt cx="1391415" cy="217804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4208557" y="5006889"/>
              <a:ext cx="2178040" cy="1308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1800000">
              <a:off x="4985928" y="5249982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rved Up Arrow 6"/>
            <p:cNvSpPr/>
            <p:nvPr/>
          </p:nvSpPr>
          <p:spPr>
            <a:xfrm rot="1800000">
              <a:off x="4677531" y="5477370"/>
              <a:ext cx="1357322" cy="357190"/>
            </a:xfrm>
            <a:prstGeom prst="curved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800000">
              <a:off x="5086546" y="5343252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+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5400000" flipH="1" flipV="1">
            <a:off x="5535619" y="3679033"/>
            <a:ext cx="2929752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15008" y="2714620"/>
            <a:ext cx="257176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215206" y="3143248"/>
            <a:ext cx="1428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572264" y="2143116"/>
            <a:ext cx="571504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lt-LT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sz="1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143768" y="2786058"/>
            <a:ext cx="357190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ω</a:t>
            </a:r>
            <a:endParaRPr kumimoji="0" lang="en-US" sz="1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786578" y="5500702"/>
            <a:ext cx="1285884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pvz., vilkelis</a:t>
            </a:r>
            <a:endParaRPr kumimoji="0" lang="en-US" sz="1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keičiame dipolio kryptį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paveikę radijo bangomis, galime priversti protonus nukrypti nuo B</a:t>
            </a:r>
            <a:r>
              <a:rPr lang="lt-LT" baseline="-25000" dirty="0" smtClean="0"/>
              <a:t>0</a:t>
            </a:r>
            <a:r>
              <a:rPr lang="lt-LT" dirty="0" smtClean="0"/>
              <a:t> ašies</a:t>
            </a:r>
          </a:p>
          <a:p>
            <a:pPr>
              <a:buNone/>
            </a:pPr>
            <a:r>
              <a:rPr lang="lt-LT" dirty="0" smtClean="0"/>
              <a:t>radijo bangų dažnis turi būti rezonansinis (</a:t>
            </a:r>
            <a:r>
              <a:rPr lang="el-GR" dirty="0" smtClean="0"/>
              <a:t>ω</a:t>
            </a:r>
            <a:r>
              <a:rPr lang="lt-LT" dirty="0" smtClean="0"/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57290" y="3929066"/>
            <a:ext cx="1714512" cy="1898021"/>
            <a:chOff x="1214414" y="3429000"/>
            <a:chExt cx="2677299" cy="2963858"/>
          </a:xfrm>
        </p:grpSpPr>
        <p:grpSp>
          <p:nvGrpSpPr>
            <p:cNvPr id="4" name="Group 3"/>
            <p:cNvGrpSpPr/>
            <p:nvPr/>
          </p:nvGrpSpPr>
          <p:grpSpPr>
            <a:xfrm>
              <a:off x="2500298" y="4214818"/>
              <a:ext cx="1391415" cy="2178040"/>
              <a:chOff x="4643438" y="4572008"/>
              <a:chExt cx="1391415" cy="217804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5400000" flipH="1" flipV="1">
                <a:off x="4208557" y="5006889"/>
                <a:ext cx="2178040" cy="13082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 rot="1800000">
                <a:off x="4985928" y="5249982"/>
                <a:ext cx="714380" cy="7143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rved Up Arrow 6"/>
              <p:cNvSpPr/>
              <p:nvPr/>
            </p:nvSpPr>
            <p:spPr>
              <a:xfrm rot="1800000">
                <a:off x="4677531" y="5477370"/>
                <a:ext cx="1357322" cy="357190"/>
              </a:xfrm>
              <a:prstGeom prst="curvedUp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800000">
                <a:off x="5086546" y="5343252"/>
                <a:ext cx="3571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lt-LT" dirty="0" smtClean="0"/>
                  <a:t>+</a:t>
                </a:r>
                <a:endParaRPr lang="en-US" dirty="0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1035025" y="4893479"/>
              <a:ext cx="2929752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214414" y="3929066"/>
              <a:ext cx="2571768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14612" y="4357694"/>
              <a:ext cx="14287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 rot="10800000" flipV="1">
            <a:off x="1142976" y="5786454"/>
            <a:ext cx="1071570" cy="785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14546" y="5786454"/>
            <a:ext cx="1785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57224" y="5167384"/>
            <a:ext cx="64294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57224" y="5294324"/>
            <a:ext cx="64294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7224" y="5427676"/>
            <a:ext cx="64294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571472" y="4856172"/>
            <a:ext cx="107157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radijos bangos</a:t>
            </a:r>
            <a:endParaRPr kumimoji="0" lang="en-US" sz="105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5" name="Group 3"/>
          <p:cNvGrpSpPr/>
          <p:nvPr/>
        </p:nvGrpSpPr>
        <p:grpSpPr>
          <a:xfrm rot="4200000">
            <a:off x="7005894" y="5289135"/>
            <a:ext cx="891046" cy="1394792"/>
            <a:chOff x="4643438" y="4572008"/>
            <a:chExt cx="1391415" cy="2178040"/>
          </a:xfrm>
        </p:grpSpPr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4208557" y="5006889"/>
              <a:ext cx="2178040" cy="1308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 rot="1800000">
              <a:off x="4985928" y="5249982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rved Up Arrow 40"/>
            <p:cNvSpPr/>
            <p:nvPr/>
          </p:nvSpPr>
          <p:spPr>
            <a:xfrm rot="1800000">
              <a:off x="4677531" y="5477370"/>
              <a:ext cx="1357322" cy="357190"/>
            </a:xfrm>
            <a:prstGeom prst="curved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800000">
              <a:off x="5086546" y="5343252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+</a:t>
              </a:r>
              <a:endParaRPr lang="en-US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rot="5400000" flipH="1" flipV="1">
            <a:off x="5671567" y="4838428"/>
            <a:ext cx="1876180" cy="5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86578" y="6329484"/>
            <a:ext cx="91496" cy="10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 flipV="1">
            <a:off x="5572132" y="5757980"/>
            <a:ext cx="1071570" cy="785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43702" y="5757980"/>
            <a:ext cx="22145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5257913"/>
            <a:ext cx="3786214" cy="10715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/>
          <p:cNvSpPr/>
          <p:nvPr/>
        </p:nvSpPr>
        <p:spPr>
          <a:xfrm>
            <a:off x="3643306" y="4929198"/>
            <a:ext cx="1357322" cy="428628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protonai relaksuojasi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išjungus radijo bangas, protonai pamažu grįžta į pradinę padėtį</a:t>
            </a:r>
          </a:p>
          <a:p>
            <a:pPr>
              <a:buNone/>
            </a:pPr>
            <a:r>
              <a:rPr lang="lt-LT" dirty="0" smtClean="0"/>
              <a:t>grįžtant kinta magnetinio lauko kryptis</a:t>
            </a:r>
          </a:p>
          <a:p>
            <a:pPr>
              <a:buNone/>
            </a:pPr>
            <a:r>
              <a:rPr lang="lt-LT" dirty="0" smtClean="0"/>
              <a:t>indukuojama elektros srovė ritėje, gaubiančioje tiriamojo galvą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signalo lokalizacija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galima nustatyti audinių struktūrą, nes skirtingi audiniai skirtingai elgiasi</a:t>
            </a:r>
          </a:p>
          <a:p>
            <a:pPr>
              <a:buNone/>
            </a:pPr>
            <a:r>
              <a:rPr lang="lt-LT" dirty="0" smtClean="0"/>
              <a:t>galima matyti pokyčius naudojant funkcinį magnetinio rezonanso skenavimą (fMRI)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fMRI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aktyvesniems neuronams reikia daugiau energijos (ATP)</a:t>
            </a:r>
          </a:p>
          <a:p>
            <a:pPr>
              <a:buNone/>
            </a:pPr>
            <a:r>
              <a:rPr lang="lt-LT" dirty="0" smtClean="0"/>
              <a:t>ATP gaminama skaldant gliukozę</a:t>
            </a:r>
          </a:p>
          <a:p>
            <a:pPr>
              <a:buNone/>
            </a:pPr>
            <a:r>
              <a:rPr lang="lt-LT" dirty="0" smtClean="0"/>
              <a:t>skaldymui reikia deguonies</a:t>
            </a:r>
          </a:p>
          <a:p>
            <a:pPr>
              <a:buNone/>
            </a:pPr>
            <a:r>
              <a:rPr lang="lt-LT" dirty="0" smtClean="0"/>
              <a:t>jį atneša hemoglobinas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hemoglobinas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kraujotaka smegenyse labai lokalizuota</a:t>
            </a:r>
          </a:p>
          <a:p>
            <a:pPr>
              <a:buNone/>
            </a:pPr>
            <a:r>
              <a:rPr lang="lt-LT" dirty="0" smtClean="0"/>
              <a:t>kraujas patiekiamas tik ten, kur jo reikia</a:t>
            </a:r>
          </a:p>
          <a:p>
            <a:pPr>
              <a:buNone/>
            </a:pPr>
            <a:r>
              <a:rPr lang="lt-LT" dirty="0" smtClean="0"/>
              <a:t>bet patiekiama per daug</a:t>
            </a:r>
          </a:p>
          <a:p>
            <a:pPr>
              <a:buNone/>
            </a:pPr>
            <a:r>
              <a:rPr lang="lt-LT" dirty="0" smtClean="0"/>
              <a:t>todėl hemoglobino daugiau nei jo skilimo produkto deoksihemoglobino</a:t>
            </a:r>
          </a:p>
          <a:p>
            <a:pPr>
              <a:buNone/>
            </a:pPr>
            <a:r>
              <a:rPr lang="lt-LT" dirty="0" smtClean="0"/>
              <a:t>skiriasi jų magnetinės savybės</a:t>
            </a:r>
          </a:p>
          <a:p>
            <a:pPr>
              <a:buNone/>
            </a:pPr>
            <a:r>
              <a:rPr lang="lt-LT" dirty="0" smtClean="0"/>
              <a:t>tai yra išmatuojama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fmri tyrimai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antra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veidų sritis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00694" y="6215082"/>
            <a:ext cx="271464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Kanwisher</a:t>
            </a:r>
            <a:r>
              <a:rPr kumimoji="0" lang="lt-LT" sz="1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</a:t>
            </a: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et al.,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J. Neurosci.</a:t>
            </a: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(2008)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1472" y="1643050"/>
            <a:ext cx="171451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/>
              <a:t>žiūrint į veidus...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000240"/>
            <a:ext cx="8166100" cy="3200400"/>
          </a:xfrm>
          <a:prstGeom prst="rect">
            <a:avLst/>
          </a:prstGeom>
          <a:noFill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786050" y="1643050"/>
            <a:ext cx="3214710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/>
              <a:t>...šita smegenų sritis yra aktyvi...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857884" y="5214950"/>
            <a:ext cx="2571768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/>
              <a:t>...selektyviai: į objektus reaguoja kur kas menkiau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2607455" y="2536025"/>
            <a:ext cx="1785950" cy="571504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3286116" y="4786322"/>
            <a:ext cx="857256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200" dirty="0" smtClean="0">
                <a:solidFill>
                  <a:schemeClr val="bg1"/>
                </a:solidFill>
              </a:rPr>
              <a:t>dešinė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14876" y="4786322"/>
            <a:ext cx="571504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200" dirty="0" smtClean="0">
                <a:solidFill>
                  <a:schemeClr val="bg1"/>
                </a:solidFill>
              </a:rPr>
              <a:t>kairė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285992"/>
            <a:ext cx="8613577" cy="25003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prosopagnozija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71868" y="6286520"/>
            <a:ext cx="521497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1000" dirty="0" smtClean="0"/>
              <a:t>mod. </a:t>
            </a:r>
            <a:r>
              <a:rPr lang="lt-LT" sz="1000" dirty="0" smtClean="0"/>
              <a:t>iš</a:t>
            </a:r>
            <a:r>
              <a:rPr lang="en-US" sz="1000" dirty="0" smtClean="0"/>
              <a:t> N. </a:t>
            </a:r>
            <a:r>
              <a:rPr lang="en-US" sz="1000" dirty="0" err="1" smtClean="0"/>
              <a:t>Kanwisher</a:t>
            </a:r>
            <a:r>
              <a:rPr lang="lt-LT" sz="1000" dirty="0" smtClean="0"/>
              <a:t>;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3"/>
              </a:rPr>
              <a:t>Wada &amp; Yamamoto, </a:t>
            </a:r>
            <a:r>
              <a:rPr lang="en-US" sz="1000" i="1" dirty="0" smtClean="0">
                <a:hlinkClick r:id="rId3"/>
              </a:rPr>
              <a:t>J. Neurol. </a:t>
            </a:r>
            <a:r>
              <a:rPr lang="en-US" sz="1000" i="1" dirty="0" err="1" smtClean="0">
                <a:hlinkClick r:id="rId3"/>
              </a:rPr>
              <a:t>Neurosurg</a:t>
            </a:r>
            <a:r>
              <a:rPr lang="en-US" sz="1000" i="1" dirty="0" smtClean="0">
                <a:hlinkClick r:id="rId3"/>
              </a:rPr>
              <a:t>. Psychiatry </a:t>
            </a:r>
            <a:r>
              <a:rPr lang="en-US" sz="1000" dirty="0" smtClean="0">
                <a:hlinkClick r:id="rId3"/>
              </a:rPr>
              <a:t>(2001)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7158" y="4929198"/>
            <a:ext cx="171451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/>
              <a:t>nancy kanwisher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5720" y="1857364"/>
            <a:ext cx="3214710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/>
              <a:t>veidų neatpažįstantis pacientas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286116" y="4786322"/>
            <a:ext cx="857256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200" dirty="0" smtClean="0">
                <a:solidFill>
                  <a:schemeClr val="bg1"/>
                </a:solidFill>
              </a:rPr>
              <a:t>dešinė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14876" y="4786322"/>
            <a:ext cx="571504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200" dirty="0" smtClean="0">
                <a:solidFill>
                  <a:schemeClr val="bg1"/>
                </a:solidFill>
              </a:rPr>
              <a:t>kairė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minčių skaitymas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3796" r="44148" b="89757"/>
          <a:stretch>
            <a:fillRect/>
          </a:stretch>
        </p:blipFill>
        <p:spPr bwMode="auto">
          <a:xfrm>
            <a:off x="786628" y="2436353"/>
            <a:ext cx="7428710" cy="77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43553" r="44148" b="48925"/>
          <a:stretch>
            <a:fillRect/>
          </a:stretch>
        </p:blipFill>
        <p:spPr bwMode="auto">
          <a:xfrm>
            <a:off x="785786" y="3520974"/>
            <a:ext cx="7429552" cy="90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500694" y="6215082"/>
            <a:ext cx="271464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Miyawaki</a:t>
            </a: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et al., </a:t>
            </a:r>
            <a:r>
              <a:rPr kumimoji="0" lang="fr-F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Neuron</a:t>
            </a: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(2008)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71736" y="2071678"/>
            <a:ext cx="314327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dalyviai mato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šitus paveiksliukus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500298" y="4500570"/>
            <a:ext cx="5500726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iš smegenų aktyvumo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mokslininkai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iššifruoja tokius vaizdus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MRI skeneris</a:t>
            </a:r>
            <a:endParaRPr lang="en-US" b="1" dirty="0"/>
          </a:p>
        </p:txBody>
      </p:sp>
      <p:pic>
        <p:nvPicPr>
          <p:cNvPr id="20489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00694" y="6215082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skausmo reguliavimas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9648"/>
          <a:stretch>
            <a:fillRect/>
          </a:stretch>
        </p:blipFill>
        <p:spPr bwMode="auto">
          <a:xfrm>
            <a:off x="3428992" y="1785926"/>
            <a:ext cx="301008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85720" y="1785926"/>
            <a:ext cx="3286148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dalyviai mato 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aktyvumą su skausmu siejamoje srityje rACC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5720" y="2428868"/>
            <a:ext cx="2428892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duodama komanda sumažinti aktyvumą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00826" y="4572008"/>
            <a:ext cx="2428892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lang="lt-LT" sz="1600" dirty="0" smtClean="0"/>
              <a:t>skausmas mąžta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00826" y="2786058"/>
            <a:ext cx="2428892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/>
              <a:t>3</a:t>
            </a: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dalyviai mokosi tai atlikti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15008" y="6357958"/>
            <a:ext cx="271464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deCharms</a:t>
            </a: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et al., </a:t>
            </a:r>
            <a:r>
              <a:rPr kumimoji="0" lang="fr-FR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PNAS</a:t>
            </a: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(2005)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laisva valia</a:t>
            </a:r>
            <a:endParaRPr lang="en-US" b="1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57769"/>
          <a:stretch>
            <a:fillRect/>
          </a:stretch>
        </p:blipFill>
        <p:spPr bwMode="auto">
          <a:xfrm>
            <a:off x="214283" y="2000240"/>
            <a:ext cx="488910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 b="41833"/>
          <a:stretch>
            <a:fillRect/>
          </a:stretch>
        </p:blipFill>
        <p:spPr bwMode="auto">
          <a:xfrm>
            <a:off x="5308674" y="2000240"/>
            <a:ext cx="354960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00694" y="6215082"/>
            <a:ext cx="271464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Soon</a:t>
            </a: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 et al., </a:t>
            </a:r>
            <a:r>
              <a:rPr kumimoji="0" lang="fr-FR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Nature Neuroscience </a:t>
            </a: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(2008)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2844" y="1643050"/>
            <a:ext cx="6215106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užduotis: pasirinkite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ir išsyk spustelkite vieną iš dviejų mygtukų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2844" y="5572140"/>
            <a:ext cx="5000660" cy="99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kai kuriose smegenų srityse informacija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apie būsimą sprendimą yra net iki 10 s (8-1+3) iki sąmoningo sprendimo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14942" y="5572140"/>
            <a:ext cx="1214446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kitose –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fizikiniai principai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pirma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skenavimas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fotografija: fiksuojamos nuo objekto atsispindėjusi regimoji šviesa</a:t>
            </a:r>
          </a:p>
          <a:p>
            <a:pPr>
              <a:buNone/>
            </a:pPr>
            <a:r>
              <a:rPr lang="lt-LT" dirty="0" smtClean="0"/>
              <a:t>MRI: fiksuojamos nuo audinių atsispindėjusios radijo bangos</a:t>
            </a:r>
          </a:p>
          <a:p>
            <a:pPr>
              <a:buNone/>
            </a:pPr>
            <a:r>
              <a:rPr lang="lt-LT" dirty="0" smtClean="0"/>
              <a:t>rentgenografija: fiksuojamos pro audinius praėję Rentgeno spinduliai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elektromagnetinės bangos</a:t>
            </a:r>
            <a:endParaRPr lang="en-US" b="1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991" y="1600200"/>
            <a:ext cx="63300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00694" y="6215082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MRI, CT, CAT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kompiuterinė tomografija (CT, CAT) naudoja Rentgeno spindulius</a:t>
            </a:r>
          </a:p>
          <a:p>
            <a:pPr>
              <a:buNone/>
            </a:pPr>
            <a:r>
              <a:rPr lang="lt-LT" dirty="0" smtClean="0"/>
              <a:t>pozitronų emisijos tomografija (PET): įšvirškiamas pozitronus skleidžiantis radionuklidas (pvz., fluorodeoksigliukozė), kuris yra jonizuojantis, todėl šiek tiek kenksmingas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idėja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protonai kuria magnetinį lauką</a:t>
            </a:r>
          </a:p>
          <a:p>
            <a:pPr>
              <a:buNone/>
            </a:pPr>
            <a:r>
              <a:rPr lang="lt-LT" dirty="0" smtClean="0"/>
              <a:t>kintantis magnetinis laukas indukuoja elektros srovę</a:t>
            </a:r>
          </a:p>
          <a:p>
            <a:pPr>
              <a:buNone/>
            </a:pPr>
            <a:r>
              <a:rPr lang="lt-LT" dirty="0" smtClean="0"/>
              <a:t>privertus protonus keisti savo magnetinį lauką galima juos aptikti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magnetinio dipolio momentas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00882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protonas – teigiamą krūvį turinti dalelė</a:t>
            </a:r>
          </a:p>
          <a:p>
            <a:pPr>
              <a:buNone/>
            </a:pPr>
            <a:r>
              <a:rPr lang="lt-LT" dirty="0" smtClean="0"/>
              <a:t>sukasi*, todėl kuria magnetinį lauką pagal dešinės rankos taisyklę</a:t>
            </a:r>
          </a:p>
          <a:p>
            <a:pPr>
              <a:buNone/>
            </a:pPr>
            <a:r>
              <a:rPr lang="lt-LT" dirty="0" smtClean="0"/>
              <a:t>medžiagoje dipoliai išsidėstę įvairiomis kryptimis</a:t>
            </a:r>
          </a:p>
          <a:p>
            <a:pPr>
              <a:buNone/>
            </a:pPr>
            <a:r>
              <a:rPr lang="lt-LT" dirty="0" smtClean="0"/>
              <a:t>suminis magnetinis laukas yra nulinis</a:t>
            </a:r>
            <a:endParaRPr lang="lt-LT" dirty="0"/>
          </a:p>
          <a:p>
            <a:pPr>
              <a:buNone/>
            </a:pPr>
            <a:endParaRPr lang="lt-LT" dirty="0" smtClean="0"/>
          </a:p>
          <a:p>
            <a:pPr>
              <a:buNone/>
            </a:pPr>
            <a:r>
              <a:rPr lang="lt-LT" sz="1600" dirty="0" smtClean="0"/>
              <a:t>* klasikinėje kvantinės mechanikos interpretacijoje; iš tikrųjų niekas ten nesisuka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7358082" y="1571612"/>
            <a:ext cx="1357322" cy="1928826"/>
            <a:chOff x="7286644" y="1643050"/>
            <a:chExt cx="1357322" cy="1928826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rved Up Arrow 6"/>
            <p:cNvSpPr/>
            <p:nvPr/>
          </p:nvSpPr>
          <p:spPr>
            <a:xfrm>
              <a:off x="7286644" y="2571744"/>
              <a:ext cx="1357322" cy="357190"/>
            </a:xfrm>
            <a:prstGeom prst="curved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43834" y="2500306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+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 rot="1800000">
            <a:off x="7388947" y="5020391"/>
            <a:ext cx="285752" cy="771530"/>
            <a:chOff x="7572396" y="1643050"/>
            <a:chExt cx="714380" cy="1928826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-1200000">
            <a:off x="8052907" y="4883362"/>
            <a:ext cx="285752" cy="771530"/>
            <a:chOff x="7572396" y="1643050"/>
            <a:chExt cx="714380" cy="1928826"/>
          </a:xfrm>
        </p:grpSpPr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flipV="1">
            <a:off x="7786710" y="5357826"/>
            <a:ext cx="285752" cy="771530"/>
            <a:chOff x="7572396" y="1643050"/>
            <a:chExt cx="714380" cy="1928826"/>
          </a:xfrm>
        </p:grpSpPr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 rot="7200000">
            <a:off x="8335106" y="5502992"/>
            <a:ext cx="285752" cy="771530"/>
            <a:chOff x="7572396" y="1643050"/>
            <a:chExt cx="714380" cy="1928826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išorinis magnetinis laukas B</a:t>
            </a:r>
            <a:r>
              <a:rPr lang="lt-LT" b="1" baseline="-25000" dirty="0" smtClean="0"/>
              <a:t>0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B</a:t>
            </a:r>
            <a:r>
              <a:rPr lang="lt-LT" baseline="-25000" dirty="0" smtClean="0"/>
              <a:t>0</a:t>
            </a:r>
            <a:r>
              <a:rPr lang="lt-LT" dirty="0" smtClean="0"/>
              <a:t> sulygiuoja protonus</a:t>
            </a:r>
          </a:p>
          <a:p>
            <a:pPr>
              <a:buNone/>
            </a:pPr>
            <a:r>
              <a:rPr lang="lt-LT" dirty="0" smtClean="0"/>
              <a:t>pusė pagal B</a:t>
            </a:r>
            <a:r>
              <a:rPr lang="lt-LT" baseline="-25000" dirty="0" smtClean="0"/>
              <a:t>0</a:t>
            </a:r>
            <a:r>
              <a:rPr lang="lt-LT" dirty="0" smtClean="0"/>
              <a:t> kryptį (žemos energijos būsena)</a:t>
            </a:r>
          </a:p>
          <a:p>
            <a:pPr>
              <a:buNone/>
            </a:pPr>
            <a:r>
              <a:rPr lang="lt-LT" dirty="0" smtClean="0"/>
              <a:t>kita pusė prieš B</a:t>
            </a:r>
            <a:r>
              <a:rPr lang="lt-LT" baseline="-25000" dirty="0" smtClean="0"/>
              <a:t>0</a:t>
            </a:r>
            <a:r>
              <a:rPr lang="lt-LT" dirty="0" smtClean="0"/>
              <a:t> kryptį (aukštos energijos būsena)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 rot="1800000">
            <a:off x="1459592" y="4806078"/>
            <a:ext cx="285752" cy="771530"/>
            <a:chOff x="7572396" y="1643050"/>
            <a:chExt cx="714380" cy="1928826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-1200000">
            <a:off x="2123552" y="4669049"/>
            <a:ext cx="285752" cy="771530"/>
            <a:chOff x="7572396" y="1643050"/>
            <a:chExt cx="714380" cy="1928826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flipV="1">
            <a:off x="1857355" y="5143513"/>
            <a:ext cx="285752" cy="771530"/>
            <a:chOff x="7572396" y="1643050"/>
            <a:chExt cx="714380" cy="1928826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 rot="7200000">
            <a:off x="2405751" y="5288679"/>
            <a:ext cx="285752" cy="771530"/>
            <a:chOff x="7572396" y="1643050"/>
            <a:chExt cx="714380" cy="1928826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rot="300000">
            <a:off x="4888616" y="4806078"/>
            <a:ext cx="285752" cy="771530"/>
            <a:chOff x="7572396" y="1643050"/>
            <a:chExt cx="714380" cy="1928826"/>
          </a:xfrm>
        </p:grpSpPr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-300000">
            <a:off x="5552576" y="4669049"/>
            <a:ext cx="285752" cy="771530"/>
            <a:chOff x="7572396" y="1643050"/>
            <a:chExt cx="714380" cy="1928826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300000" flipV="1">
            <a:off x="5286379" y="5143513"/>
            <a:ext cx="285752" cy="771530"/>
            <a:chOff x="7572396" y="1643050"/>
            <a:chExt cx="714380" cy="1928826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rot="10500000">
            <a:off x="5834775" y="5288679"/>
            <a:ext cx="285752" cy="771530"/>
            <a:chOff x="7572396" y="1643050"/>
            <a:chExt cx="714380" cy="1928826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6965967" y="2606669"/>
              <a:ext cx="19288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7572396" y="2357430"/>
              <a:ext cx="714380" cy="7143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5400000" flipH="1" flipV="1">
            <a:off x="5500694" y="5285594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6072198" y="4214818"/>
            <a:ext cx="571504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lt-LT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sz="1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Striped Right Arrow 35"/>
          <p:cNvSpPr/>
          <p:nvPr/>
        </p:nvSpPr>
        <p:spPr>
          <a:xfrm>
            <a:off x="3143240" y="5000636"/>
            <a:ext cx="1357322" cy="428628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14678" y="5080827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200" b="1" dirty="0" smtClean="0">
                <a:solidFill>
                  <a:schemeClr val="bg1"/>
                </a:solidFill>
              </a:rPr>
              <a:t>įjungiamas B</a:t>
            </a:r>
            <a:r>
              <a:rPr lang="lt-LT" sz="1200" b="1" baseline="-25000" dirty="0" smtClean="0">
                <a:solidFill>
                  <a:schemeClr val="bg1"/>
                </a:solidFill>
              </a:rPr>
              <a:t>0</a:t>
            </a:r>
            <a:endParaRPr lang="en-US" sz="1200" b="1" baseline="-25000" dirty="0">
              <a:solidFill>
                <a:schemeClr val="bg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857752" y="6072206"/>
            <a:ext cx="1428760" cy="642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susilygiuoja,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 ne iki galo</a:t>
            </a:r>
            <a:endParaRPr kumimoji="0" lang="en-US" sz="1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497</Words>
  <Application>Microsoft Office PowerPoint</Application>
  <PresentationFormat>On-screen Show (4:3)</PresentationFormat>
  <Paragraphs>100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ką galime sužinoti skenuodami smegenis</vt:lpstr>
      <vt:lpstr>MRI skeneris</vt:lpstr>
      <vt:lpstr>fizikiniai principai</vt:lpstr>
      <vt:lpstr>skenavimas</vt:lpstr>
      <vt:lpstr>elektromagnetinės bangos</vt:lpstr>
      <vt:lpstr>MRI, CT, CAT</vt:lpstr>
      <vt:lpstr>idėja</vt:lpstr>
      <vt:lpstr>magnetinio dipolio momentas</vt:lpstr>
      <vt:lpstr>išorinis magnetinis laukas B0</vt:lpstr>
      <vt:lpstr>precesija</vt:lpstr>
      <vt:lpstr>keičiame dipolio kryptį</vt:lpstr>
      <vt:lpstr>protonai relaksuojasi</vt:lpstr>
      <vt:lpstr>signalo lokalizacija</vt:lpstr>
      <vt:lpstr>fMRI</vt:lpstr>
      <vt:lpstr>hemoglobinas</vt:lpstr>
      <vt:lpstr>fmri tyrimai</vt:lpstr>
      <vt:lpstr>veidų sritis</vt:lpstr>
      <vt:lpstr>prosopagnozija</vt:lpstr>
      <vt:lpstr>minčių skaitymas</vt:lpstr>
      <vt:lpstr>skausmo reguliavimas</vt:lpstr>
      <vt:lpstr>laisva valia</vt:lpstr>
    </vt:vector>
  </TitlesOfParts>
  <Company>K.U.Leuven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dirbtinio intelekto kūrimas</dc:title>
  <dc:creator>Jonas Kubilius</dc:creator>
  <cp:lastModifiedBy>Jonas Kubilius</cp:lastModifiedBy>
  <cp:revision>1083</cp:revision>
  <dcterms:created xsi:type="dcterms:W3CDTF">2010-06-11T13:16:08Z</dcterms:created>
  <dcterms:modified xsi:type="dcterms:W3CDTF">2010-07-01T07:08:40Z</dcterms:modified>
</cp:coreProperties>
</file>