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3" r:id="rId3"/>
    <p:sldId id="330" r:id="rId4"/>
    <p:sldId id="314" r:id="rId5"/>
    <p:sldId id="335" r:id="rId6"/>
    <p:sldId id="327" r:id="rId7"/>
    <p:sldId id="326" r:id="rId8"/>
    <p:sldId id="315" r:id="rId9"/>
    <p:sldId id="308" r:id="rId10"/>
    <p:sldId id="291" r:id="rId11"/>
    <p:sldId id="324" r:id="rId12"/>
    <p:sldId id="317" r:id="rId13"/>
    <p:sldId id="328" r:id="rId14"/>
    <p:sldId id="336" r:id="rId15"/>
    <p:sldId id="319" r:id="rId16"/>
    <p:sldId id="320" r:id="rId17"/>
    <p:sldId id="321" r:id="rId18"/>
    <p:sldId id="322" r:id="rId19"/>
    <p:sldId id="323" r:id="rId20"/>
    <p:sldId id="333" r:id="rId21"/>
    <p:sldId id="332" r:id="rId22"/>
    <p:sldId id="329" r:id="rId23"/>
    <p:sldId id="334" r:id="rId24"/>
    <p:sldId id="325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4D157-F52E-4BDE-9AA9-CDCE0F1C74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4D157-F52E-4BDE-9AA9-CDCE0F1C74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9/24/2010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hyperlink" Target="http://jonaskubilius.m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ubel.med.harvard.edu/book/b17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KE952yueV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x.doi.org/10.1146/annurev.ne.19.030196.0005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1038/90547" TargetMode="Externa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otionlab.ca/Demos/BMLwalker.html" TargetMode="External"/><Relationship Id="rId2" Type="http://schemas.openxmlformats.org/officeDocument/2006/relationships/hyperlink" Target="http://dl.dropbox.com/u/2498793/chicken-opt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88627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88627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/88627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6/science.105824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odern_3T_MRI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6/science.105824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x.doi.org/10.1016/j.tics.2007.06.0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hubel.med.harvard.edu/book/b17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x.doi.org/10.1073/pnas.0700622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Eye-diagra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mes_room.ogv" TargetMode="External"/><Relationship Id="rId7" Type="http://schemas.openxmlformats.org/officeDocument/2006/relationships/hyperlink" Target="http://commons.wikimedia.org/wiki/File:Ames_room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photos/wokka/243481152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6/science.105824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55897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žmogaus</a:t>
            </a:r>
            <a:br>
              <a:rPr lang="lt-LT" b="1" dirty="0" smtClean="0"/>
            </a:br>
            <a:r>
              <a:rPr lang="lt-LT" b="1" dirty="0" smtClean="0">
                <a:solidFill>
                  <a:schemeClr val="accent4"/>
                </a:solidFill>
              </a:rPr>
              <a:t>rega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6315092"/>
            <a:ext cx="7215238" cy="400056"/>
          </a:xfrm>
        </p:spPr>
        <p:txBody>
          <a:bodyPr>
            <a:normAutofit/>
          </a:bodyPr>
          <a:lstStyle/>
          <a:p>
            <a:pPr algn="l"/>
            <a:r>
              <a:rPr lang="lt-LT" sz="1400" dirty="0" smtClean="0"/>
              <a:t>jonas kubilius | </a:t>
            </a:r>
            <a:r>
              <a:rPr lang="lt-LT" sz="1400" dirty="0" smtClean="0"/>
              <a:t>„tyrėjų </a:t>
            </a:r>
            <a:r>
              <a:rPr lang="lt-LT" sz="1400" dirty="0" smtClean="0"/>
              <a:t>nakties“ paskaita | 2010 m. rugsėjo 24 d. | </a:t>
            </a:r>
            <a:r>
              <a:rPr lang="lt-LT" sz="1400" dirty="0" smtClean="0">
                <a:solidFill>
                  <a:schemeClr val="accent2"/>
                </a:solidFill>
                <a:hlinkClick r:id="rId2"/>
              </a:rPr>
              <a:t>jonaskubilius.mp</a:t>
            </a:r>
            <a:endParaRPr lang="en-US" sz="1400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58082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pirminė regimoji žievė (V1)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76256" y="5013176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i="1" dirty="0" smtClean="0">
                <a:hlinkClick r:id="rId2"/>
              </a:rPr>
              <a:t>D. </a:t>
            </a:r>
            <a:r>
              <a:rPr lang="fr-FR" sz="1000" i="1" dirty="0" err="1" smtClean="0">
                <a:hlinkClick r:id="rId2"/>
              </a:rPr>
              <a:t>Hubel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428736"/>
            <a:ext cx="4315189" cy="348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643050"/>
            <a:ext cx="35719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neuronai reaguoja tik į tam tikroje vietoje esančias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</a:t>
            </a: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tam tikros krypties atkarpas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tokiu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būdu gali būti aptinkami 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kraštai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baseline="0" dirty="0" smtClean="0">
                <a:solidFill>
                  <a:schemeClr val="accent4"/>
                </a:solidFill>
              </a:rPr>
              <a:t>demo: </a:t>
            </a:r>
            <a:r>
              <a:rPr lang="lt-LT" sz="1600" baseline="0" dirty="0" smtClean="0">
                <a:solidFill>
                  <a:schemeClr val="accent4"/>
                </a:solidFill>
                <a:hlinkClick r:id="rId4"/>
              </a:rPr>
              <a:t>Hubel &amp;</a:t>
            </a:r>
            <a:r>
              <a:rPr lang="lt-LT" sz="1600" dirty="0" smtClean="0">
                <a:solidFill>
                  <a:schemeClr val="accent4"/>
                </a:solidFill>
                <a:hlinkClick r:id="rId4"/>
              </a:rPr>
              <a:t> Wiesel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aukštesnieji regos centrai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3356992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2"/>
              </a:rPr>
              <a:t>Tanaka</a:t>
            </a:r>
            <a:r>
              <a:rPr lang="lt-LT" sz="1000" i="1" dirty="0" smtClean="0">
                <a:hlinkClick r:id="rId2"/>
              </a:rPr>
              <a:t>, Annual Review of Neuroscience</a:t>
            </a:r>
            <a:r>
              <a:rPr lang="lt-LT" sz="1000" dirty="0" smtClean="0">
                <a:hlinkClick r:id="rId2"/>
              </a:rPr>
              <a:t> (1996)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51520" y="1412776"/>
            <a:ext cx="1224136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neuronai reaguoja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į vidutinio sudėtingumo objektus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 descr="http://www.brain.riken.jp/labs/cbms/img/te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2776"/>
            <a:ext cx="2095500" cy="1917700"/>
          </a:xfrm>
          <a:prstGeom prst="rect">
            <a:avLst/>
          </a:prstGeom>
          <a:noFill/>
        </p:spPr>
      </p:pic>
      <p:pic>
        <p:nvPicPr>
          <p:cNvPr id="9220" name="Picture 4" descr="Fig 4 full siz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412776"/>
            <a:ext cx="4721993" cy="5000253"/>
          </a:xfrm>
          <a:prstGeom prst="rect">
            <a:avLst/>
          </a:prstGeom>
          <a:noFill/>
        </p:spPr>
      </p:pic>
      <p:sp>
        <p:nvSpPr>
          <p:cNvPr id="56" name="Content Placeholder 2"/>
          <p:cNvSpPr txBox="1">
            <a:spLocks/>
          </p:cNvSpPr>
          <p:nvPr/>
        </p:nvSpPr>
        <p:spPr>
          <a:xfrm>
            <a:off x="5292080" y="6453336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5"/>
              </a:rPr>
              <a:t>Tsunoda et al.</a:t>
            </a:r>
            <a:r>
              <a:rPr lang="lt-LT" sz="1000" i="1" dirty="0" smtClean="0">
                <a:hlinkClick r:id="rId5"/>
              </a:rPr>
              <a:t>, Nature Neuroscience</a:t>
            </a:r>
            <a:r>
              <a:rPr lang="lt-LT" sz="1000" dirty="0" smtClean="0">
                <a:hlinkClick r:id="rId5"/>
              </a:rPr>
              <a:t> (2001)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043608" y="4869160"/>
            <a:ext cx="273630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dirty="0" smtClean="0">
                <a:solidFill>
                  <a:schemeClr val="accent4"/>
                </a:solidFill>
              </a:rPr>
              <a:t>2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toliau 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vidutinio sudėtingumo objektai grupuojami į sudėtingus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/>
              <a:t>o kur kraštai sudedami į formą?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2492896"/>
            <a:ext cx="4392488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kažkur per vidurį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3200" dirty="0" smtClean="0"/>
              <a:t>bet kaip?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lt-L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lt-LT" sz="1600" dirty="0" smtClean="0"/>
              <a:t>demo: </a:t>
            </a:r>
            <a:r>
              <a:rPr lang="lt-LT" sz="1600" dirty="0" smtClean="0">
                <a:hlinkClick r:id="rId2"/>
              </a:rPr>
              <a:t>perceptual grouping</a:t>
            </a:r>
            <a:r>
              <a:rPr lang="lt-LT" sz="1600" dirty="0" smtClean="0"/>
              <a:t>, </a:t>
            </a:r>
            <a:r>
              <a:rPr lang="lt-LT" sz="1600" dirty="0" smtClean="0">
                <a:hlinkClick r:id="rId3"/>
              </a:rPr>
              <a:t>biological motion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340768"/>
            <a:ext cx="1932804" cy="527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24328" y="6381328"/>
            <a:ext cx="113958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i="1" dirty="0" smtClean="0">
                <a:hlinkClick r:id="rId3"/>
              </a:rPr>
              <a:t>Bio Motion </a:t>
            </a:r>
            <a:r>
              <a:rPr lang="fr-FR" sz="1000" i="1" dirty="0" err="1" smtClean="0">
                <a:hlinkClick r:id="rId3"/>
              </a:rPr>
              <a:t>Lab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geštalto reiškiniai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antra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geštalto reiškiniai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28184" y="6021288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i="1" dirty="0" smtClean="0">
                <a:solidFill>
                  <a:schemeClr val="accent4"/>
                </a:solidFill>
              </a:rPr>
              <a:t>from B. Machilsen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643050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visuma yra daugiau nei jos dalių suma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 kaip tai yra įgyvendinama regos sistemoje?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9" descr="D:\JOHAN\kip_combined_03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428736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geštalto reiškiniai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6093296"/>
            <a:ext cx="3299828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solidFill>
                  <a:schemeClr val="accent4"/>
                </a:solidFill>
              </a:rPr>
              <a:t>Wagemans et al.</a:t>
            </a:r>
            <a:r>
              <a:rPr lang="en-US" sz="1000" dirty="0" smtClean="0">
                <a:solidFill>
                  <a:schemeClr val="accent4"/>
                </a:solidFill>
              </a:rPr>
              <a:t>, </a:t>
            </a:r>
            <a:r>
              <a:rPr lang="en-US" sz="1000" i="1" dirty="0" smtClean="0">
                <a:solidFill>
                  <a:schemeClr val="accent4"/>
                </a:solidFill>
              </a:rPr>
              <a:t>Handbook of cognition</a:t>
            </a:r>
            <a:r>
              <a:rPr lang="en-US" sz="1000" dirty="0" smtClean="0">
                <a:solidFill>
                  <a:schemeClr val="accent4"/>
                </a:solidFill>
              </a:rPr>
              <a:t> </a:t>
            </a:r>
            <a:r>
              <a:rPr lang="en-US" sz="1000" dirty="0" smtClean="0">
                <a:solidFill>
                  <a:schemeClr val="accent4"/>
                </a:solidFill>
              </a:rPr>
              <a:t>(</a:t>
            </a:r>
            <a:r>
              <a:rPr lang="lt-LT" sz="1000" dirty="0" smtClean="0">
                <a:solidFill>
                  <a:schemeClr val="accent4"/>
                </a:solidFill>
              </a:rPr>
              <a:t>2005), </a:t>
            </a:r>
            <a:r>
              <a:rPr lang="en-US" sz="1000" dirty="0" smtClean="0">
                <a:solidFill>
                  <a:schemeClr val="accent4"/>
                </a:solidFill>
              </a:rPr>
              <a:t>p. </a:t>
            </a:r>
            <a:r>
              <a:rPr lang="lt-LT" sz="1000" dirty="0" smtClean="0">
                <a:solidFill>
                  <a:schemeClr val="accent4"/>
                </a:solidFill>
              </a:rPr>
              <a:t>22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643050"/>
            <a:ext cx="2714644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600" dirty="0" smtClean="0"/>
              <a:t>visuma yra daugiau nei jos dalių suma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kur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 kaip tai yra įgyvendinama regos sistemoje?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56792"/>
            <a:ext cx="34262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configural superiority effect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6314" y="6429396"/>
            <a:ext cx="385765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dirty="0" err="1" smtClean="0">
                <a:hlinkClick r:id="rId2"/>
              </a:rPr>
              <a:t>Pomerantz</a:t>
            </a:r>
            <a:r>
              <a:rPr lang="fr-FR" sz="1000" dirty="0" smtClean="0">
                <a:hlinkClick r:id="rId2"/>
              </a:rPr>
              <a:t> et al., </a:t>
            </a:r>
            <a:r>
              <a:rPr lang="fr-FR" sz="1000" i="1" dirty="0" smtClean="0">
                <a:hlinkClick r:id="rId2"/>
              </a:rPr>
              <a:t>J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Exp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Psychol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Hum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Percept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Perform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dirty="0" smtClean="0">
                <a:hlinkClick r:id="rId2"/>
              </a:rPr>
              <a:t>(1977)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Content Placeholder 22"/>
          <p:cNvGrpSpPr>
            <a:grpSpLocks noGrp="1"/>
          </p:cNvGrpSpPr>
          <p:nvPr>
            <p:ph idx="1"/>
          </p:nvPr>
        </p:nvGrpSpPr>
        <p:grpSpPr>
          <a:xfrm>
            <a:off x="2357422" y="1571612"/>
            <a:ext cx="4320000" cy="4320000"/>
            <a:chOff x="2285999" y="1676398"/>
            <a:chExt cx="4495801" cy="4419601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configural superiority effect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6314" y="6429396"/>
            <a:ext cx="385765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dirty="0" err="1" smtClean="0">
                <a:hlinkClick r:id="rId2"/>
              </a:rPr>
              <a:t>Pomerantz</a:t>
            </a:r>
            <a:r>
              <a:rPr lang="fr-FR" sz="1000" dirty="0" smtClean="0">
                <a:hlinkClick r:id="rId2"/>
              </a:rPr>
              <a:t> et al., </a:t>
            </a:r>
            <a:r>
              <a:rPr lang="fr-FR" sz="1000" i="1" dirty="0" smtClean="0">
                <a:hlinkClick r:id="rId2"/>
              </a:rPr>
              <a:t>J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Exp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Psychol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Hum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Percept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Perform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dirty="0" smtClean="0">
                <a:hlinkClick r:id="rId2"/>
              </a:rPr>
              <a:t>(1977)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Content Placeholder 10"/>
          <p:cNvGrpSpPr>
            <a:grpSpLocks noGrp="1"/>
          </p:cNvGrpSpPr>
          <p:nvPr>
            <p:ph idx="1"/>
          </p:nvPr>
        </p:nvGrpSpPr>
        <p:grpSpPr>
          <a:xfrm>
            <a:off x="2357438" y="1571625"/>
            <a:ext cx="4319587" cy="4319588"/>
            <a:chOff x="2285999" y="1676399"/>
            <a:chExt cx="4495801" cy="441960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5999" y="6095998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38299" y="5448301"/>
              <a:ext cx="1295401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29718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V="1">
              <a:off x="4838703" y="2324100"/>
              <a:ext cx="1295399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0" y="2971796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638300" y="2324099"/>
              <a:ext cx="1295401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838697" y="5448299"/>
              <a:ext cx="129539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86396" y="6095997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configural superiority effect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6314" y="6429396"/>
            <a:ext cx="385765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dirty="0" err="1" smtClean="0">
                <a:hlinkClick r:id="rId2"/>
              </a:rPr>
              <a:t>Pomerantz</a:t>
            </a:r>
            <a:r>
              <a:rPr lang="fr-FR" sz="1000" dirty="0" smtClean="0">
                <a:hlinkClick r:id="rId2"/>
              </a:rPr>
              <a:t> et al., </a:t>
            </a:r>
            <a:r>
              <a:rPr lang="fr-FR" sz="1000" i="1" dirty="0" smtClean="0">
                <a:hlinkClick r:id="rId2"/>
              </a:rPr>
              <a:t>J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Exp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Psychol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Hum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Percept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i="1" dirty="0" err="1" smtClean="0">
                <a:hlinkClick r:id="rId2"/>
              </a:rPr>
              <a:t>Perform</a:t>
            </a:r>
            <a:r>
              <a:rPr lang="lt-LT" sz="1000" i="1" dirty="0" smtClean="0">
                <a:hlinkClick r:id="rId2"/>
              </a:rPr>
              <a:t>.</a:t>
            </a:r>
            <a:r>
              <a:rPr lang="fr-FR" sz="1000" i="1" dirty="0" smtClean="0">
                <a:hlinkClick r:id="rId2"/>
              </a:rPr>
              <a:t> </a:t>
            </a:r>
            <a:r>
              <a:rPr lang="fr-FR" sz="1000" dirty="0" smtClean="0">
                <a:hlinkClick r:id="rId2"/>
              </a:rPr>
              <a:t>(1977)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Content Placeholder 10"/>
          <p:cNvGrpSpPr>
            <a:grpSpLocks noGrp="1"/>
          </p:cNvGrpSpPr>
          <p:nvPr>
            <p:ph idx="1"/>
          </p:nvPr>
        </p:nvGrpSpPr>
        <p:grpSpPr>
          <a:xfrm>
            <a:off x="2357438" y="1571625"/>
            <a:ext cx="4319587" cy="4319588"/>
            <a:chOff x="2285999" y="1676398"/>
            <a:chExt cx="4495801" cy="441960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85999" y="6095998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638299" y="5448301"/>
              <a:ext cx="1295401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9718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4838703" y="2324100"/>
              <a:ext cx="1295399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2971796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638300" y="2324099"/>
              <a:ext cx="1295401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838697" y="5448299"/>
              <a:ext cx="129539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86396" y="6095997"/>
              <a:ext cx="1295401" cy="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492" y="2453948"/>
            <a:ext cx="5296705" cy="371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kur?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3632" y="6311600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000" dirty="0" err="1" smtClean="0">
                <a:hlinkClick r:id="rId3"/>
              </a:rPr>
              <a:t>Carin</a:t>
            </a:r>
            <a:r>
              <a:rPr lang="en-US" sz="1000" dirty="0" smtClean="0">
                <a:hlinkClick r:id="rId3"/>
              </a:rPr>
              <a:t> Cain; </a:t>
            </a:r>
            <a:r>
              <a:rPr lang="en-US" sz="1000" dirty="0" err="1" smtClean="0">
                <a:hlinkClick r:id="rId3"/>
              </a:rPr>
              <a:t>iš</a:t>
            </a:r>
            <a:r>
              <a:rPr lang="en-US" sz="1000" dirty="0" smtClean="0">
                <a:hlinkClick r:id="rId3"/>
              </a:rPr>
              <a:t> Thorpe &amp; Fabre-Thorpe, </a:t>
            </a:r>
            <a:r>
              <a:rPr lang="en-US" sz="1000" i="1" dirty="0" smtClean="0">
                <a:hlinkClick r:id="rId3"/>
              </a:rPr>
              <a:t>Science</a:t>
            </a:r>
            <a:r>
              <a:rPr lang="en-US" sz="1000" dirty="0" smtClean="0">
                <a:hlinkClick r:id="rId3"/>
              </a:rPr>
              <a:t> (2001)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16838" y="3668394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čia?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402524" y="5311468"/>
            <a:ext cx="500066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čia?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rot="10800000">
            <a:off x="6116772" y="3525519"/>
            <a:ext cx="500066" cy="32147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rot="10800000">
            <a:off x="5188078" y="4311337"/>
            <a:ext cx="1214446" cy="117872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ontent Placeholder 10"/>
          <p:cNvGrpSpPr>
            <a:grpSpLocks noGrp="1"/>
          </p:cNvGrpSpPr>
          <p:nvPr/>
        </p:nvGrpSpPr>
        <p:grpSpPr>
          <a:xfrm>
            <a:off x="1979712" y="1268760"/>
            <a:ext cx="900000" cy="900000"/>
            <a:chOff x="2285999" y="1676399"/>
            <a:chExt cx="4495801" cy="441960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85999" y="6095998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1638299" y="5448301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86400" y="2971800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4838703" y="2324100"/>
              <a:ext cx="129539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86000" y="2971796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638300" y="2324099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4838697" y="5448299"/>
              <a:ext cx="12953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86396" y="6095997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Content Placeholder 22"/>
          <p:cNvGrpSpPr>
            <a:grpSpLocks noGrp="1"/>
          </p:cNvGrpSpPr>
          <p:nvPr/>
        </p:nvGrpSpPr>
        <p:grpSpPr>
          <a:xfrm>
            <a:off x="3635896" y="1268760"/>
            <a:ext cx="900000" cy="900000"/>
            <a:chOff x="2285999" y="1676398"/>
            <a:chExt cx="4495801" cy="441960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Content Placeholder 10"/>
          <p:cNvGrpSpPr>
            <a:grpSpLocks noGrp="1"/>
          </p:cNvGrpSpPr>
          <p:nvPr/>
        </p:nvGrpSpPr>
        <p:grpSpPr>
          <a:xfrm>
            <a:off x="5868144" y="1268760"/>
            <a:ext cx="900000" cy="900000"/>
            <a:chOff x="2285999" y="1676398"/>
            <a:chExt cx="4495801" cy="4419604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85999" y="6095998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638299" y="5448301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86400" y="2971800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4838703" y="2324100"/>
              <a:ext cx="129539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286000" y="2971796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638300" y="2324099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4838697" y="5448299"/>
              <a:ext cx="12953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86396" y="6095997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 rot="5400000">
            <a:off x="3131304" y="1736800"/>
            <a:ext cx="216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31864" y="1736240"/>
            <a:ext cx="216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88024" y="146562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>
                <a:solidFill>
                  <a:schemeClr val="accent4"/>
                </a:solidFill>
              </a:rPr>
              <a:t>≠</a:t>
            </a:r>
            <a:endParaRPr lang="nl-BE" sz="2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kodėl tiriama rega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pirma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MRI skeneris</a:t>
            </a:r>
            <a:endParaRPr lang="en-US" b="1" dirty="0"/>
          </a:p>
        </p:txBody>
      </p:sp>
      <p:pic>
        <p:nvPicPr>
          <p:cNvPr id="2048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00694" y="6215082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6520" y="1428736"/>
            <a:ext cx="6447440" cy="43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CSE formuojamas LOC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0" y="5929330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3"/>
              </a:rPr>
              <a:t>Kubilius et al. </a:t>
            </a:r>
            <a:r>
              <a:rPr lang="en-US" sz="1000" dirty="0" smtClean="0">
                <a:hlinkClick r:id="rId3"/>
              </a:rPr>
              <a:t>(</a:t>
            </a:r>
            <a:r>
              <a:rPr lang="lt-LT" sz="1000" dirty="0" smtClean="0">
                <a:hlinkClick r:id="rId3"/>
              </a:rPr>
              <a:t>in preparation</a:t>
            </a:r>
            <a:r>
              <a:rPr lang="en-US" sz="1000" dirty="0" smtClean="0">
                <a:hlinkClick r:id="rId3"/>
              </a:rPr>
              <a:t>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00694" y="2928934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čia!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rot="5400000">
            <a:off x="5393536" y="3036092"/>
            <a:ext cx="142878" cy="6429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rot="16200000" flipH="1">
            <a:off x="5607851" y="3464719"/>
            <a:ext cx="428628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2285984" y="1928802"/>
            <a:ext cx="100013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 čia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rot="5400000">
            <a:off x="2107389" y="2321711"/>
            <a:ext cx="714380" cy="6429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 rot="16200000" flipH="1">
            <a:off x="2821769" y="2250273"/>
            <a:ext cx="285752" cy="3571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/>
          <p:nvPr/>
        </p:nvGrpSpPr>
        <p:grpSpPr>
          <a:xfrm>
            <a:off x="7429520" y="1714488"/>
            <a:ext cx="781041" cy="767803"/>
            <a:chOff x="2285999" y="1676398"/>
            <a:chExt cx="4495801" cy="441960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4252912" y="3848097"/>
              <a:ext cx="561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252912" y="3848097"/>
              <a:ext cx="561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7"/>
          <p:cNvGrpSpPr/>
          <p:nvPr/>
        </p:nvGrpSpPr>
        <p:grpSpPr>
          <a:xfrm>
            <a:off x="7429520" y="3714752"/>
            <a:ext cx="823572" cy="809614"/>
            <a:chOff x="2285999" y="1676398"/>
            <a:chExt cx="4495801" cy="4419604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2285999" y="4800600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85999" y="6095998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638299" y="5448301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5486400" y="1676400"/>
              <a:ext cx="1295400" cy="129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86400" y="2971800"/>
              <a:ext cx="1295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838703" y="2324100"/>
              <a:ext cx="129539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4252912" y="3848097"/>
              <a:ext cx="561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52912" y="3848097"/>
              <a:ext cx="5619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286000" y="1676398"/>
              <a:ext cx="1295401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86000" y="2971796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1638300" y="2324099"/>
              <a:ext cx="129540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4838697" y="5448299"/>
              <a:ext cx="12953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396" y="6095997"/>
              <a:ext cx="129540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5486397" y="4800601"/>
              <a:ext cx="1295403" cy="1295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7429520" y="2643182"/>
            <a:ext cx="78581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7429520" y="4643446"/>
            <a:ext cx="785818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regos modeliavimas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trečia dalis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sistema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DiCarlo &amp; Cox, </a:t>
            </a:r>
            <a:r>
              <a:rPr kumimoji="0" lang="lt-LT" sz="10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(2007)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56" y="1357298"/>
            <a:ext cx="82622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14612" y="1571612"/>
            <a:ext cx="4643470" cy="4643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regos sistemos modelis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72330" y="6286520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fr-FR" sz="1000" i="1" dirty="0" smtClean="0">
                <a:hlinkClick r:id="rId2"/>
              </a:rPr>
              <a:t>D. </a:t>
            </a:r>
            <a:r>
              <a:rPr lang="fr-FR" sz="1000" i="1" dirty="0" err="1" smtClean="0">
                <a:hlinkClick r:id="rId2"/>
              </a:rPr>
              <a:t>Hubel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hmax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86050" y="1643050"/>
            <a:ext cx="4506286" cy="4525963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86380" y="5143512"/>
            <a:ext cx="192882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paveikslėlyje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nustatomi kraštai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5576" y="3645024"/>
            <a:ext cx="1928826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šiek tiek vietos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invariantiškumo (nesvarbu, kurioje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vietoje yra objektas)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5576" y="2852936"/>
            <a:ext cx="1928826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nustatomos sudėtingesnės savybės (du kraštai)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5576" y="2276872"/>
            <a:ext cx="192882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vietos invariantiškumas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5576" y="1633360"/>
            <a:ext cx="192882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atmintyje saugomi „prototipai“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modelis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2264" y="62865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Serre et al., </a:t>
            </a:r>
            <a:r>
              <a:rPr kumimoji="0" lang="da-DK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PNAS</a:t>
            </a: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844" y="1785926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paveikslėlis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rodomas 20 ms</a:t>
            </a:r>
            <a:endParaRPr kumimoji="0" lang="lt-L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užduotis: ar paveikslėlyje yra gyvūnas?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14942" y="5715016"/>
            <a:ext cx="3786214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šiuo atveju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lt-L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kompiuteris</a:t>
            </a:r>
            <a:r>
              <a:rPr kumimoji="0" lang="lt-LT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prilygsta žmogui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3841" r="48910" b="50000"/>
          <a:stretch>
            <a:fillRect/>
          </a:stretch>
        </p:blipFill>
        <p:spPr bwMode="auto">
          <a:xfrm>
            <a:off x="5214942" y="2214554"/>
            <a:ext cx="3714776" cy="34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 r="52539"/>
          <a:stretch>
            <a:fillRect/>
          </a:stretch>
        </p:blipFill>
        <p:spPr bwMode="auto">
          <a:xfrm>
            <a:off x="142844" y="2428868"/>
            <a:ext cx="4929222" cy="326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problema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lt-LT" dirty="0" smtClean="0"/>
              <a:t>į akį patenkančiame vaizde objektų </a:t>
            </a:r>
            <a:r>
              <a:rPr lang="lt-LT" dirty="0" smtClean="0">
                <a:solidFill>
                  <a:schemeClr val="accent4"/>
                </a:solidFill>
              </a:rPr>
              <a:t>nėra</a:t>
            </a:r>
          </a:p>
          <a:p>
            <a:pPr marL="514350" indent="-514350">
              <a:buNone/>
            </a:pPr>
            <a:r>
              <a:rPr lang="lt-LT" dirty="0" smtClean="0"/>
              <a:t>regos sistema turi pati juos </a:t>
            </a:r>
            <a:r>
              <a:rPr lang="lt-LT" dirty="0" smtClean="0">
                <a:solidFill>
                  <a:schemeClr val="accent4"/>
                </a:solidFill>
              </a:rPr>
              <a:t>konstruoti</a:t>
            </a:r>
          </a:p>
          <a:p>
            <a:pPr marL="514350" indent="-514350">
              <a:buNone/>
            </a:pPr>
            <a:r>
              <a:rPr lang="lt-LT" dirty="0" smtClean="0"/>
              <a:t>konstruojama </a:t>
            </a:r>
            <a:r>
              <a:rPr lang="lt-LT" dirty="0" smtClean="0"/>
              <a:t>remiantis </a:t>
            </a:r>
            <a:r>
              <a:rPr lang="lt-LT" dirty="0" smtClean="0">
                <a:solidFill>
                  <a:schemeClr val="accent4"/>
                </a:solidFill>
              </a:rPr>
              <a:t>prielaidomis</a:t>
            </a:r>
          </a:p>
          <a:p>
            <a:pPr marL="514350" indent="-514350">
              <a:buNone/>
            </a:pPr>
            <a:endParaRPr lang="lt-LT" dirty="0" smtClean="0">
              <a:solidFill>
                <a:schemeClr val="accent4"/>
              </a:solidFill>
            </a:endParaRPr>
          </a:p>
          <a:p>
            <a:pPr marL="514350" indent="-514350">
              <a:buNone/>
            </a:pPr>
            <a:r>
              <a:rPr lang="lt-LT" dirty="0" smtClean="0">
                <a:solidFill>
                  <a:schemeClr val="accent4"/>
                </a:solidFill>
              </a:rPr>
              <a:t>tai yra sunku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akis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57364"/>
            <a:ext cx="3724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0034" y="4286256"/>
            <a:ext cx="392909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Trimatis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vaizdas tampa dvimatis akies tinklainėje (kaip ir fotoaparate)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Kaip mes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atskiriame objektus vieną nuo kito?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72066" y="3857628"/>
            <a:ext cx="3357586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pavyzdys 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 </a:t>
            </a: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fotoaparatu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0298" y="4071942"/>
            <a:ext cx="1785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000" i="1" dirty="0" err="1" smtClean="0">
                <a:hlinkClick r:id="rId3"/>
              </a:rPr>
              <a:t>wikimedia</a:t>
            </a:r>
            <a:r>
              <a:rPr lang="en-US" sz="1000" i="1" dirty="0" smtClean="0">
                <a:hlinkClick r:id="rId3"/>
              </a:rPr>
              <a:t>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ką turi rega daryti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lt-LT" dirty="0" smtClean="0"/>
              <a:t>atskirti objektų </a:t>
            </a:r>
            <a:r>
              <a:rPr lang="lt-LT" dirty="0" smtClean="0">
                <a:solidFill>
                  <a:schemeClr val="accent4"/>
                </a:solidFill>
              </a:rPr>
              <a:t>kategorijas</a:t>
            </a:r>
          </a:p>
          <a:p>
            <a:pPr marL="514350" indent="-514350">
              <a:buNone/>
            </a:pPr>
            <a:r>
              <a:rPr lang="lt-LT" dirty="0" smtClean="0">
                <a:solidFill>
                  <a:schemeClr val="accent4"/>
                </a:solidFill>
              </a:rPr>
              <a:t>sugrupuoti</a:t>
            </a:r>
            <a:r>
              <a:rPr lang="lt-LT" dirty="0" smtClean="0"/>
              <a:t> dalis į objektus (pvz., kanizsa iliuzija)</a:t>
            </a:r>
            <a:endParaRPr lang="lt-LT" dirty="0" smtClean="0"/>
          </a:p>
          <a:p>
            <a:pPr marL="514350" indent="-514350">
              <a:buNone/>
            </a:pPr>
            <a:r>
              <a:rPr lang="lt-LT" dirty="0" smtClean="0"/>
              <a:t>atskirti </a:t>
            </a:r>
            <a:r>
              <a:rPr lang="lt-LT" dirty="0" smtClean="0">
                <a:solidFill>
                  <a:schemeClr val="accent4"/>
                </a:solidFill>
              </a:rPr>
              <a:t>objektą nuo fono </a:t>
            </a:r>
            <a:r>
              <a:rPr lang="lt-LT" dirty="0" smtClean="0"/>
              <a:t>(</a:t>
            </a:r>
            <a:r>
              <a:rPr lang="lt-LT" dirty="0" smtClean="0"/>
              <a:t>pvz., ames room </a:t>
            </a:r>
            <a:r>
              <a:rPr lang="lt-LT" dirty="0" smtClean="0"/>
              <a:t>iliuzija)</a:t>
            </a:r>
          </a:p>
          <a:p>
            <a:pPr marL="514350" indent="-514350">
              <a:buNone/>
            </a:pPr>
            <a:r>
              <a:rPr lang="lt-LT" dirty="0" smtClean="0"/>
              <a:t>aptikti </a:t>
            </a:r>
            <a:r>
              <a:rPr lang="lt-LT" dirty="0" smtClean="0">
                <a:solidFill>
                  <a:schemeClr val="accent4"/>
                </a:solidFill>
              </a:rPr>
              <a:t>kraštus</a:t>
            </a:r>
            <a:endParaRPr lang="lt-LT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kanizsa iliuzija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47864" y="5445224"/>
            <a:ext cx="23042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Matote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tą juodą trikampį, dengiantį kitas figūras?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baseline="0" dirty="0" smtClean="0">
                <a:solidFill>
                  <a:schemeClr val="accent4"/>
                </a:solidFill>
              </a:rPr>
              <a:t>Tikrai?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71800" y="2060848"/>
            <a:ext cx="3168352" cy="3014404"/>
            <a:chOff x="3059832" y="2132856"/>
            <a:chExt cx="3168352" cy="3014404"/>
          </a:xfrm>
        </p:grpSpPr>
        <p:sp>
          <p:nvSpPr>
            <p:cNvPr id="22" name="Isosceles Triangle 21"/>
            <p:cNvSpPr/>
            <p:nvPr/>
          </p:nvSpPr>
          <p:spPr>
            <a:xfrm flipV="1">
              <a:off x="3563888" y="3284984"/>
              <a:ext cx="2160240" cy="18622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l 12"/>
            <p:cNvSpPr/>
            <p:nvPr/>
          </p:nvSpPr>
          <p:spPr>
            <a:xfrm>
              <a:off x="3059832" y="4005064"/>
              <a:ext cx="1008112" cy="10081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5220072" y="4005064"/>
              <a:ext cx="1008112" cy="10081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Oval 19"/>
            <p:cNvSpPr/>
            <p:nvPr/>
          </p:nvSpPr>
          <p:spPr>
            <a:xfrm>
              <a:off x="4139952" y="2132856"/>
              <a:ext cx="1008112" cy="10081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3563888" y="2636912"/>
              <a:ext cx="2160240" cy="1862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ames room iliuzija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4282" y="3786190"/>
            <a:ext cx="3286148" cy="173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Demo: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Ames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Room</a:t>
            </a:r>
            <a:endParaRPr kumimoji="0" lang="lt-LT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Raudonasis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atrodo mažesnis,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nes stovi toliau. Tačiau be trijų matmenų imformacijos atrodo, kad abu žmonės yra tokiu pat atstumu nuo mūsų, bet skirtingo ūgio.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2954" y="1614462"/>
            <a:ext cx="4714908" cy="4572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:\My Dropbox\Destymas\Tyrejo naktis\500px-Ames_room.svg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1643050"/>
            <a:ext cx="4571680" cy="4525963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714488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142976" y="25003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6612" y="2214554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43108" y="3286124"/>
            <a:ext cx="100013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000" dirty="0" err="1" smtClean="0">
                <a:hlinkClick r:id="rId6"/>
              </a:rPr>
              <a:t>wokka</a:t>
            </a:r>
            <a:r>
              <a:rPr lang="en-US" sz="1000" dirty="0" smtClean="0">
                <a:hlinkClick r:id="rId6"/>
              </a:rPr>
              <a:t> | </a:t>
            </a:r>
            <a:r>
              <a:rPr lang="en-US" sz="1000" dirty="0" err="1" smtClean="0">
                <a:hlinkClick r:id="rId6"/>
              </a:rPr>
              <a:t>Flickr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72264" y="6215082"/>
            <a:ext cx="1785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000" i="1" dirty="0" err="1" smtClean="0">
                <a:hlinkClick r:id="rId7"/>
              </a:rPr>
              <a:t>wikimedia</a:t>
            </a:r>
            <a:r>
              <a:rPr lang="en-US" sz="1000" i="1" dirty="0" smtClean="0">
                <a:hlinkClick r:id="rId7"/>
              </a:rPr>
              <a:t>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143636" y="1142984"/>
            <a:ext cx="2428892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lt-LT" sz="1400" i="1" dirty="0" smtClean="0"/>
              <a:t>adelbert ames, jr., 1934</a:t>
            </a: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ko reikia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lt-LT" dirty="0" smtClean="0"/>
              <a:t>rasti kraštus</a:t>
            </a:r>
          </a:p>
          <a:p>
            <a:pPr marL="514350" indent="-514350">
              <a:buAutoNum type="arabicPeriod"/>
            </a:pPr>
            <a:r>
              <a:rPr lang="lt-LT" dirty="0" smtClean="0"/>
              <a:t>kraštus sujungti į kontūrus</a:t>
            </a:r>
          </a:p>
          <a:p>
            <a:pPr marL="514350" indent="-514350">
              <a:buAutoNum type="arabicPeriod"/>
            </a:pPr>
            <a:r>
              <a:rPr lang="lt-LT" dirty="0" smtClean="0"/>
              <a:t>atskirti kontūrus vienus nuo kitų ir nuo fono</a:t>
            </a:r>
          </a:p>
          <a:p>
            <a:pPr marL="514350" indent="-514350">
              <a:buAutoNum type="arabicPeriod"/>
            </a:pPr>
            <a:r>
              <a:rPr lang="lt-LT" dirty="0" smtClean="0"/>
              <a:t>atpažinti formas</a:t>
            </a:r>
          </a:p>
          <a:p>
            <a:pPr marL="514350" indent="-514350">
              <a:buAutoNum type="arabicPeriod"/>
            </a:pPr>
            <a:r>
              <a:rPr lang="lt-LT" dirty="0" smtClean="0"/>
              <a:t>(patirties)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71678"/>
            <a:ext cx="5296705" cy="371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regos sistema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0" y="5929330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1000" dirty="0" err="1" smtClean="0">
                <a:hlinkClick r:id="rId3"/>
              </a:rPr>
              <a:t>Carin</a:t>
            </a:r>
            <a:r>
              <a:rPr lang="en-US" sz="1000" dirty="0" smtClean="0">
                <a:hlinkClick r:id="rId3"/>
              </a:rPr>
              <a:t> Cain; </a:t>
            </a:r>
            <a:r>
              <a:rPr lang="en-US" sz="1000" dirty="0" err="1" smtClean="0">
                <a:hlinkClick r:id="rId3"/>
              </a:rPr>
              <a:t>iš</a:t>
            </a:r>
            <a:r>
              <a:rPr lang="en-US" sz="1000" dirty="0" smtClean="0">
                <a:hlinkClick r:id="rId3"/>
              </a:rPr>
              <a:t> Thorpe &amp; Fabre-Thorpe, </a:t>
            </a:r>
            <a:r>
              <a:rPr lang="en-US" sz="1000" i="1" dirty="0" smtClean="0">
                <a:hlinkClick r:id="rId3"/>
              </a:rPr>
              <a:t>Science</a:t>
            </a:r>
            <a:r>
              <a:rPr lang="en-US" sz="1000" dirty="0" smtClean="0">
                <a:hlinkClick r:id="rId3"/>
              </a:rPr>
              <a:t> (2001)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143636" y="1142984"/>
            <a:ext cx="2428892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(beždžionės)</a:t>
            </a: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388" y="2714620"/>
            <a:ext cx="192882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į pakaušinę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smegenų dalį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baseline="0" dirty="0" smtClean="0">
                <a:solidFill>
                  <a:srgbClr val="C00000"/>
                </a:solidFill>
              </a:rPr>
              <a:t>(pirminis informacijos apdorojimas)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85918" y="3429000"/>
            <a:ext cx="100013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iš akies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71802" y="4572008"/>
            <a:ext cx="1928826" cy="714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į smilkininę 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smegenų dalį (išskiriami objektai)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0034" y="2571744"/>
            <a:ext cx="1928826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į kaktinę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smegenų dalį 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(kategorizacija)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On-screen Show (4:3)</PresentationFormat>
  <Paragraphs>107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žmogaus rega</vt:lpstr>
      <vt:lpstr>kodėl tiriama rega</vt:lpstr>
      <vt:lpstr>regos problema</vt:lpstr>
      <vt:lpstr>akis</vt:lpstr>
      <vt:lpstr>ką turi rega daryti</vt:lpstr>
      <vt:lpstr>kanizsa iliuzija</vt:lpstr>
      <vt:lpstr>ames room iliuzija</vt:lpstr>
      <vt:lpstr>ko reikia</vt:lpstr>
      <vt:lpstr>regos sistema</vt:lpstr>
      <vt:lpstr>pirminė regimoji žievė (V1)</vt:lpstr>
      <vt:lpstr>aukštesnieji regos centrai</vt:lpstr>
      <vt:lpstr>o kur kraštai sudedami į formą?</vt:lpstr>
      <vt:lpstr>geštalto reiškiniai</vt:lpstr>
      <vt:lpstr>geštalto reiškiniai</vt:lpstr>
      <vt:lpstr>geštalto reiškiniai</vt:lpstr>
      <vt:lpstr>configural superiority effect</vt:lpstr>
      <vt:lpstr>configural superiority effect</vt:lpstr>
      <vt:lpstr>configural superiority effect</vt:lpstr>
      <vt:lpstr>kur?</vt:lpstr>
      <vt:lpstr>MRI skeneris</vt:lpstr>
      <vt:lpstr>CSE formuojamas LOC</vt:lpstr>
      <vt:lpstr>regos modeliavimas</vt:lpstr>
      <vt:lpstr>regos sistema</vt:lpstr>
      <vt:lpstr>regos sistemos modelis</vt:lpstr>
      <vt:lpstr>regos modelis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dirbtinio intelekto kūrimas</dc:title>
  <dc:creator>Jonas Kubilius</dc:creator>
  <cp:lastModifiedBy>Jonas Kubilius</cp:lastModifiedBy>
  <cp:revision>2217</cp:revision>
  <dcterms:created xsi:type="dcterms:W3CDTF">2010-06-11T13:16:08Z</dcterms:created>
  <dcterms:modified xsi:type="dcterms:W3CDTF">2010-09-24T07:47:51Z</dcterms:modified>
</cp:coreProperties>
</file>