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333" r:id="rId3"/>
    <p:sldId id="331" r:id="rId4"/>
    <p:sldId id="337" r:id="rId5"/>
    <p:sldId id="330" r:id="rId6"/>
    <p:sldId id="354" r:id="rId7"/>
    <p:sldId id="338" r:id="rId8"/>
    <p:sldId id="355" r:id="rId9"/>
    <p:sldId id="336" r:id="rId10"/>
    <p:sldId id="357" r:id="rId11"/>
    <p:sldId id="356" r:id="rId12"/>
    <p:sldId id="334" r:id="rId13"/>
    <p:sldId id="335" r:id="rId14"/>
    <p:sldId id="347" r:id="rId15"/>
    <p:sldId id="358" r:id="rId16"/>
    <p:sldId id="348" r:id="rId17"/>
    <p:sldId id="339" r:id="rId18"/>
    <p:sldId id="342" r:id="rId19"/>
    <p:sldId id="359" r:id="rId20"/>
    <p:sldId id="345" r:id="rId21"/>
    <p:sldId id="379" r:id="rId22"/>
    <p:sldId id="380" r:id="rId23"/>
    <p:sldId id="381" r:id="rId24"/>
    <p:sldId id="382" r:id="rId25"/>
    <p:sldId id="383" r:id="rId26"/>
    <p:sldId id="378" r:id="rId27"/>
    <p:sldId id="364" r:id="rId28"/>
    <p:sldId id="366" r:id="rId29"/>
    <p:sldId id="386" r:id="rId30"/>
    <p:sldId id="365" r:id="rId31"/>
    <p:sldId id="368" r:id="rId32"/>
    <p:sldId id="369" r:id="rId33"/>
    <p:sldId id="367" r:id="rId34"/>
    <p:sldId id="361" r:id="rId35"/>
    <p:sldId id="371" r:id="rId36"/>
    <p:sldId id="372" r:id="rId37"/>
    <p:sldId id="373" r:id="rId38"/>
    <p:sldId id="374" r:id="rId39"/>
    <p:sldId id="375" r:id="rId40"/>
    <p:sldId id="376" r:id="rId41"/>
    <p:sldId id="377" r:id="rId42"/>
    <p:sldId id="370" r:id="rId43"/>
    <p:sldId id="384" r:id="rId44"/>
    <p:sldId id="385" r:id="rId45"/>
    <p:sldId id="343" r:id="rId46"/>
    <p:sldId id="349" r:id="rId47"/>
    <p:sldId id="344" r:id="rId48"/>
    <p:sldId id="350" r:id="rId49"/>
    <p:sldId id="351" r:id="rId50"/>
    <p:sldId id="352" r:id="rId51"/>
    <p:sldId id="353" r:id="rId52"/>
    <p:sldId id="360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16F55C-1713-48DE-BA6A-A5F91DDCE664}" type="datetimeFigureOut">
              <a:rPr lang="en-US" smtClean="0"/>
              <a:pPr/>
              <a:t>5/12/2011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34D157-F52E-4BDE-9AA9-CDCE0F1C74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491-8E5A-4347-B25C-400D13505EE3}" type="datetimeFigureOut">
              <a:rPr lang="en-US" smtClean="0"/>
              <a:pPr/>
              <a:t>5/12/2011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FBAB-E176-490B-9307-06845C1EFA8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491-8E5A-4347-B25C-400D13505EE3}" type="datetimeFigureOut">
              <a:rPr lang="en-US" smtClean="0"/>
              <a:pPr/>
              <a:t>5/12/2011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FBAB-E176-490B-9307-06845C1EFA8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491-8E5A-4347-B25C-400D13505EE3}" type="datetimeFigureOut">
              <a:rPr lang="en-US" smtClean="0"/>
              <a:pPr/>
              <a:t>5/12/2011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FBAB-E176-490B-9307-06845C1EFA8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491-8E5A-4347-B25C-400D13505EE3}" type="datetimeFigureOut">
              <a:rPr lang="en-US" smtClean="0"/>
              <a:pPr/>
              <a:t>5/12/2011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FBAB-E176-490B-9307-06845C1EFA8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491-8E5A-4347-B25C-400D13505EE3}" type="datetimeFigureOut">
              <a:rPr lang="en-US" smtClean="0"/>
              <a:pPr/>
              <a:t>5/12/2011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FBAB-E176-490B-9307-06845C1EFA8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491-8E5A-4347-B25C-400D13505EE3}" type="datetimeFigureOut">
              <a:rPr lang="en-US" smtClean="0"/>
              <a:pPr/>
              <a:t>5/12/2011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FBAB-E176-490B-9307-06845C1EFA8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491-8E5A-4347-B25C-400D13505EE3}" type="datetimeFigureOut">
              <a:rPr lang="en-US" smtClean="0"/>
              <a:pPr/>
              <a:t>5/12/2011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FBAB-E176-490B-9307-06845C1EFA8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491-8E5A-4347-B25C-400D13505EE3}" type="datetimeFigureOut">
              <a:rPr lang="en-US" smtClean="0"/>
              <a:pPr/>
              <a:t>5/12/2011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FBAB-E176-490B-9307-06845C1EFA8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491-8E5A-4347-B25C-400D13505EE3}" type="datetimeFigureOut">
              <a:rPr lang="en-US" smtClean="0"/>
              <a:pPr/>
              <a:t>5/12/2011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FBAB-E176-490B-9307-06845C1EFA8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491-8E5A-4347-B25C-400D13505EE3}" type="datetimeFigureOut">
              <a:rPr lang="en-US" smtClean="0"/>
              <a:pPr/>
              <a:t>5/12/2011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FBAB-E176-490B-9307-06845C1EFA8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491-8E5A-4347-B25C-400D13505EE3}" type="datetimeFigureOut">
              <a:rPr lang="en-US" smtClean="0"/>
              <a:pPr/>
              <a:t>5/12/2011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FBAB-E176-490B-9307-06845C1EFA8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C6491-8E5A-4347-B25C-400D13505EE3}" type="datetimeFigureOut">
              <a:rPr lang="en-US" smtClean="0"/>
              <a:pPr/>
              <a:t>5/12/2011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0FBAB-E176-490B-9307-06845C1EFA8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creativecommons.org/licenses/by/3.0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jonaskubilius.mp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dx.doi.org/10.1007/BF00410640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dx.doi.org/10.1007/BF00410640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1016/S1364-6613(99)01410-2" TargetMode="External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hyperlink" Target="http://dx.doi.org/10.1016/S1364-6613(99)01410-2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1016/S1364-6613(99)01410-2" TargetMode="External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hyperlink" Target="http://dx.doi.org/10.1016/0042-6989(93)90156-Q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x.doi.org/10.1016/S1364-6613(99)01410-2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://jn.physiology.org/content/84/4/2048.ful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jneurosci.org/content/17/6/2112.abstract" TargetMode="Externa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hyperlink" Target="http://dx.doi.org/10.1016/S1364-6613(99)01410-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1037/a0020248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1037/a0020248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1016/0010-0285(80)90005-5" TargetMode="External"/><Relationship Id="rId2" Type="http://schemas.openxmlformats.org/officeDocument/2006/relationships/hyperlink" Target="http://dx.doi.org/10.1037/a0020248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1037/a0020248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1146/annurev.neuro.29.051605.112939" TargetMode="External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gi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dx.doi.org/10.1016/S1364-6613(99)01410-2" TargetMode="External"/><Relationship Id="rId3" Type="http://schemas.openxmlformats.org/officeDocument/2006/relationships/image" Target="../media/image8.gif"/><Relationship Id="rId7" Type="http://schemas.openxmlformats.org/officeDocument/2006/relationships/hyperlink" Target="http://www.freefoto.com/preview/01-10-67/Goat-with-Chicken-on-its-back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hyperlink" Target="http://www.flickr.com/photos/jelene/2565954556/" TargetMode="External"/><Relationship Id="rId4" Type="http://schemas.openxmlformats.org/officeDocument/2006/relationships/image" Target="../media/image18.jpe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dx.doi.org/10.1016/S1364-6613(99)01410-2" TargetMode="External"/><Relationship Id="rId3" Type="http://schemas.openxmlformats.org/officeDocument/2006/relationships/image" Target="../media/image8.gif"/><Relationship Id="rId7" Type="http://schemas.openxmlformats.org/officeDocument/2006/relationships/hyperlink" Target="http://www.freefoto.com/preview/01-10-67/Goat-with-Chicken-on-its-back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hyperlink" Target="http://www.flickr.com/photos/jelene/2565954556/" TargetMode="External"/><Relationship Id="rId10" Type="http://schemas.openxmlformats.org/officeDocument/2006/relationships/hyperlink" Target="http://dx.doi.org/10.1146/annurev.neuro.29.051605.112939" TargetMode="External"/><Relationship Id="rId4" Type="http://schemas.openxmlformats.org/officeDocument/2006/relationships/image" Target="../media/image18.jpeg"/><Relationship Id="rId9" Type="http://schemas.openxmlformats.org/officeDocument/2006/relationships/image" Target="../media/image20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biomotionlab.ca/Demos/BMLwalker.html" TargetMode="External"/><Relationship Id="rId5" Type="http://schemas.openxmlformats.org/officeDocument/2006/relationships/hyperlink" Target="http://commons.wikimedia.org/wiki/File:Rubin2.jpg" TargetMode="External"/><Relationship Id="rId4" Type="http://schemas.openxmlformats.org/officeDocument/2006/relationships/hyperlink" Target="http://upload.wikimedia.org/wikipedia/en/d/d0/DBLP01.jpg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nivea.psycho.univ-paris5.fr/" TargetMode="External"/><Relationship Id="rId2" Type="http://schemas.openxmlformats.org/officeDocument/2006/relationships/hyperlink" Target="http://www.youtube.com/watch?v=vJG698U2Mvo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hyperlink" Target="http://nivea.psycho.univ-paris5.fr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hyperlink" Target="http://nivea.psycho.univ-paris5.fr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hyperlink" Target="http://dx.doi.org/10.1038/35058500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1GhNXHCQGsM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orldcat.org/oclc/7536853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orldcat.org/oclc/7536853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1073/pnas.98.4.1907" TargetMode="External"/><Relationship Id="rId2" Type="http://schemas.openxmlformats.org/officeDocument/2006/relationships/hyperlink" Target="http://dx.doi.org/10.1126/science.6539501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eg"/><Relationship Id="rId5" Type="http://schemas.openxmlformats.org/officeDocument/2006/relationships/image" Target="../media/image36.jpeg"/><Relationship Id="rId4" Type="http://schemas.openxmlformats.org/officeDocument/2006/relationships/image" Target="../media/image35.jpe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39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mmons.wikimedia.org/wiki/File:Family_Ride_bicycle_cycle_trailer.jpg" TargetMode="External"/><Relationship Id="rId5" Type="http://schemas.openxmlformats.org/officeDocument/2006/relationships/image" Target="../media/image6.jpeg"/><Relationship Id="rId4" Type="http://schemas.openxmlformats.org/officeDocument/2006/relationships/hyperlink" Target="http://upload.wikimedia.org/wikipedia/en/1/1d/Baltic_Way_1989.jp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mmons.wikimedia.org/wiki/File:Family_Ride_bicycle_cycle_trailer.jpg" TargetMode="External"/><Relationship Id="rId5" Type="http://schemas.openxmlformats.org/officeDocument/2006/relationships/image" Target="../media/image6.jpeg"/><Relationship Id="rId4" Type="http://schemas.openxmlformats.org/officeDocument/2006/relationships/hyperlink" Target="http://upload.wikimedia.org/wikipedia/en/1/1d/Baltic_Way_1989.jpg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dx.doi.org/10.1007/BF0041064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80728"/>
            <a:ext cx="7772400" cy="4248471"/>
          </a:xfrm>
        </p:spPr>
        <p:txBody>
          <a:bodyPr>
            <a:normAutofit/>
          </a:bodyPr>
          <a:lstStyle/>
          <a:p>
            <a:pPr algn="l"/>
            <a:r>
              <a:rPr lang="lt-LT" b="1" dirty="0" smtClean="0"/>
              <a:t>mažutėliai </a:t>
            </a:r>
            <a:r>
              <a:rPr lang="lt-LT" b="1" dirty="0" smtClean="0">
                <a:solidFill>
                  <a:schemeClr val="accent4"/>
                </a:solidFill>
              </a:rPr>
              <a:t>geštalto</a:t>
            </a:r>
            <a:r>
              <a:rPr lang="lt-LT" b="1" dirty="0" smtClean="0"/>
              <a:t> trupiniai</a:t>
            </a:r>
            <a:endParaRPr lang="en-US" b="1" dirty="0">
              <a:solidFill>
                <a:schemeClr val="accent4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358082" y="6286520"/>
            <a:ext cx="1214446" cy="500066"/>
            <a:chOff x="7045696" y="6215082"/>
            <a:chExt cx="1214446" cy="500066"/>
          </a:xfrm>
        </p:grpSpPr>
        <p:pic>
          <p:nvPicPr>
            <p:cNvPr id="1026" name="Picture 2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215206" y="6215082"/>
              <a:ext cx="838200" cy="295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Subtitle 2"/>
            <p:cNvSpPr txBox="1">
              <a:spLocks/>
            </p:cNvSpPr>
            <p:nvPr/>
          </p:nvSpPr>
          <p:spPr>
            <a:xfrm>
              <a:off x="7045696" y="6500834"/>
              <a:ext cx="1214446" cy="21431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lt-LT" sz="800" b="0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tint val="7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imkiet mani i dalikities</a:t>
              </a:r>
              <a:endParaRPr kumimoji="0" lang="en-US" sz="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8" name="Subtitle 2"/>
          <p:cNvSpPr txBox="1">
            <a:spLocks/>
          </p:cNvSpPr>
          <p:nvPr/>
        </p:nvSpPr>
        <p:spPr>
          <a:xfrm>
            <a:off x="714348" y="6315092"/>
            <a:ext cx="6737972" cy="400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jonas kubilius | VU FsF paskaita | balandžio</a:t>
            </a:r>
            <a:r>
              <a:rPr kumimoji="0" lang="lt-LT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27, 2011</a:t>
            </a:r>
            <a:r>
              <a:rPr kumimoji="0" lang="lt-LT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| </a:t>
            </a:r>
            <a:r>
              <a:rPr kumimoji="0" lang="lt-LT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4"/>
              </a:rPr>
              <a:t>jonaskubilius.mp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lt-LT" b="1" dirty="0" err="1" smtClean="0"/>
              <a:t>p</a:t>
            </a:r>
            <a:r>
              <a:rPr lang="nl-BE" b="1" dirty="0" err="1" smtClean="0"/>
              <a:t>rägnanz</a:t>
            </a:r>
            <a:endParaRPr lang="en-US" b="1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95536" y="1700808"/>
            <a:ext cx="8219256" cy="468052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lt-LT" sz="2400" dirty="0" smtClean="0">
                <a:solidFill>
                  <a:schemeClr val="accent4"/>
                </a:solidFill>
              </a:rPr>
              <a:t>geštalto dėsniai</a:t>
            </a:r>
          </a:p>
          <a:p>
            <a:pPr marL="514350" indent="-514350">
              <a:buNone/>
            </a:pPr>
            <a:r>
              <a:rPr lang="lt-LT" sz="2400" dirty="0" smtClean="0"/>
              <a:t>artimumas</a:t>
            </a:r>
          </a:p>
          <a:p>
            <a:pPr marL="514350" indent="-514350">
              <a:buNone/>
            </a:pPr>
            <a:r>
              <a:rPr lang="lt-LT" sz="2400" dirty="0" smtClean="0"/>
              <a:t>panašumas</a:t>
            </a:r>
          </a:p>
          <a:p>
            <a:pPr marL="514350" indent="-514350">
              <a:buNone/>
            </a:pPr>
            <a:r>
              <a:rPr lang="lt-LT" sz="2400" dirty="0" smtClean="0"/>
              <a:t>uždarumas</a:t>
            </a:r>
          </a:p>
          <a:p>
            <a:pPr marL="514350" indent="-514350">
              <a:buNone/>
            </a:pPr>
            <a:r>
              <a:rPr lang="lt-LT" sz="2400" dirty="0" smtClean="0"/>
              <a:t>gera kreivė (tęstinumas)</a:t>
            </a:r>
          </a:p>
          <a:p>
            <a:pPr marL="514350" indent="-514350">
              <a:buNone/>
            </a:pPr>
            <a:r>
              <a:rPr lang="lt-LT" sz="2400" dirty="0" smtClean="0"/>
              <a:t>simetrija</a:t>
            </a:r>
          </a:p>
          <a:p>
            <a:pPr marL="514350" indent="-514350">
              <a:buNone/>
            </a:pPr>
            <a:r>
              <a:rPr lang="lt-LT" sz="2400" dirty="0" smtClean="0"/>
              <a:t>bendras likimas</a:t>
            </a:r>
          </a:p>
          <a:p>
            <a:pPr marL="514350" indent="-514350">
              <a:buNone/>
            </a:pPr>
            <a:endParaRPr lang="lt-LT" sz="2400" dirty="0" smtClean="0"/>
          </a:p>
        </p:txBody>
      </p:sp>
      <p:sp>
        <p:nvSpPr>
          <p:cNvPr id="6" name="Oval 5"/>
          <p:cNvSpPr/>
          <p:nvPr/>
        </p:nvSpPr>
        <p:spPr>
          <a:xfrm>
            <a:off x="5796136" y="-2835696"/>
            <a:ext cx="1008112" cy="10081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tangle 9"/>
          <p:cNvSpPr/>
          <p:nvPr/>
        </p:nvSpPr>
        <p:spPr>
          <a:xfrm>
            <a:off x="5148064" y="-2331640"/>
            <a:ext cx="1152128" cy="11521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3" name="Group 16"/>
          <p:cNvGrpSpPr/>
          <p:nvPr/>
        </p:nvGrpSpPr>
        <p:grpSpPr>
          <a:xfrm>
            <a:off x="2771800" y="4005064"/>
            <a:ext cx="1152806" cy="1224136"/>
            <a:chOff x="5940152" y="4855464"/>
            <a:chExt cx="1605967" cy="1705336"/>
          </a:xfrm>
        </p:grpSpPr>
        <p:sp>
          <p:nvSpPr>
            <p:cNvPr id="15" name="Freeform 14"/>
            <p:cNvSpPr/>
            <p:nvPr/>
          </p:nvSpPr>
          <p:spPr>
            <a:xfrm>
              <a:off x="6711696" y="4855464"/>
              <a:ext cx="834423" cy="1691640"/>
            </a:xfrm>
            <a:custGeom>
              <a:avLst/>
              <a:gdLst>
                <a:gd name="connsiteX0" fmla="*/ 27432 w 834423"/>
                <a:gd name="connsiteY0" fmla="*/ 0 h 1691640"/>
                <a:gd name="connsiteX1" fmla="*/ 73152 w 834423"/>
                <a:gd name="connsiteY1" fmla="*/ 9144 h 1691640"/>
                <a:gd name="connsiteX2" fmla="*/ 100584 w 834423"/>
                <a:gd name="connsiteY2" fmla="*/ 18288 h 1691640"/>
                <a:gd name="connsiteX3" fmla="*/ 137160 w 834423"/>
                <a:gd name="connsiteY3" fmla="*/ 27432 h 1691640"/>
                <a:gd name="connsiteX4" fmla="*/ 173736 w 834423"/>
                <a:gd name="connsiteY4" fmla="*/ 82296 h 1691640"/>
                <a:gd name="connsiteX5" fmla="*/ 182880 w 834423"/>
                <a:gd name="connsiteY5" fmla="*/ 109728 h 1691640"/>
                <a:gd name="connsiteX6" fmla="*/ 201168 w 834423"/>
                <a:gd name="connsiteY6" fmla="*/ 137160 h 1691640"/>
                <a:gd name="connsiteX7" fmla="*/ 237744 w 834423"/>
                <a:gd name="connsiteY7" fmla="*/ 146304 h 1691640"/>
                <a:gd name="connsiteX8" fmla="*/ 301752 w 834423"/>
                <a:gd name="connsiteY8" fmla="*/ 164592 h 1691640"/>
                <a:gd name="connsiteX9" fmla="*/ 320040 w 834423"/>
                <a:gd name="connsiteY9" fmla="*/ 192024 h 1691640"/>
                <a:gd name="connsiteX10" fmla="*/ 338328 w 834423"/>
                <a:gd name="connsiteY10" fmla="*/ 228600 h 1691640"/>
                <a:gd name="connsiteX11" fmla="*/ 393192 w 834423"/>
                <a:gd name="connsiteY11" fmla="*/ 283464 h 1691640"/>
                <a:gd name="connsiteX12" fmla="*/ 402336 w 834423"/>
                <a:gd name="connsiteY12" fmla="*/ 320040 h 1691640"/>
                <a:gd name="connsiteX13" fmla="*/ 411480 w 834423"/>
                <a:gd name="connsiteY13" fmla="*/ 347472 h 1691640"/>
                <a:gd name="connsiteX14" fmla="*/ 384048 w 834423"/>
                <a:gd name="connsiteY14" fmla="*/ 411480 h 1691640"/>
                <a:gd name="connsiteX15" fmla="*/ 374904 w 834423"/>
                <a:gd name="connsiteY15" fmla="*/ 438912 h 1691640"/>
                <a:gd name="connsiteX16" fmla="*/ 356616 w 834423"/>
                <a:gd name="connsiteY16" fmla="*/ 466344 h 1691640"/>
                <a:gd name="connsiteX17" fmla="*/ 338328 w 834423"/>
                <a:gd name="connsiteY17" fmla="*/ 521208 h 1691640"/>
                <a:gd name="connsiteX18" fmla="*/ 411480 w 834423"/>
                <a:gd name="connsiteY18" fmla="*/ 585216 h 1691640"/>
                <a:gd name="connsiteX19" fmla="*/ 466344 w 834423"/>
                <a:gd name="connsiteY19" fmla="*/ 594360 h 1691640"/>
                <a:gd name="connsiteX20" fmla="*/ 530352 w 834423"/>
                <a:gd name="connsiteY20" fmla="*/ 585216 h 1691640"/>
                <a:gd name="connsiteX21" fmla="*/ 548640 w 834423"/>
                <a:gd name="connsiteY21" fmla="*/ 557784 h 1691640"/>
                <a:gd name="connsiteX22" fmla="*/ 566928 w 834423"/>
                <a:gd name="connsiteY22" fmla="*/ 502920 h 1691640"/>
                <a:gd name="connsiteX23" fmla="*/ 585216 w 834423"/>
                <a:gd name="connsiteY23" fmla="*/ 374904 h 1691640"/>
                <a:gd name="connsiteX24" fmla="*/ 594360 w 834423"/>
                <a:gd name="connsiteY24" fmla="*/ 347472 h 1691640"/>
                <a:gd name="connsiteX25" fmla="*/ 722376 w 834423"/>
                <a:gd name="connsiteY25" fmla="*/ 356616 h 1691640"/>
                <a:gd name="connsiteX26" fmla="*/ 768096 w 834423"/>
                <a:gd name="connsiteY26" fmla="*/ 393192 h 1691640"/>
                <a:gd name="connsiteX27" fmla="*/ 804672 w 834423"/>
                <a:gd name="connsiteY27" fmla="*/ 475488 h 1691640"/>
                <a:gd name="connsiteX28" fmla="*/ 813816 w 834423"/>
                <a:gd name="connsiteY28" fmla="*/ 521208 h 1691640"/>
                <a:gd name="connsiteX29" fmla="*/ 832104 w 834423"/>
                <a:gd name="connsiteY29" fmla="*/ 585216 h 1691640"/>
                <a:gd name="connsiteX30" fmla="*/ 822960 w 834423"/>
                <a:gd name="connsiteY30" fmla="*/ 777240 h 1691640"/>
                <a:gd name="connsiteX31" fmla="*/ 795528 w 834423"/>
                <a:gd name="connsiteY31" fmla="*/ 786384 h 1691640"/>
                <a:gd name="connsiteX32" fmla="*/ 594360 w 834423"/>
                <a:gd name="connsiteY32" fmla="*/ 795528 h 1691640"/>
                <a:gd name="connsiteX33" fmla="*/ 539496 w 834423"/>
                <a:gd name="connsiteY33" fmla="*/ 813816 h 1691640"/>
                <a:gd name="connsiteX34" fmla="*/ 512064 w 834423"/>
                <a:gd name="connsiteY34" fmla="*/ 822960 h 1691640"/>
                <a:gd name="connsiteX35" fmla="*/ 512064 w 834423"/>
                <a:gd name="connsiteY35" fmla="*/ 914400 h 1691640"/>
                <a:gd name="connsiteX36" fmla="*/ 521208 w 834423"/>
                <a:gd name="connsiteY36" fmla="*/ 941832 h 1691640"/>
                <a:gd name="connsiteX37" fmla="*/ 548640 w 834423"/>
                <a:gd name="connsiteY37" fmla="*/ 950976 h 1691640"/>
                <a:gd name="connsiteX38" fmla="*/ 621792 w 834423"/>
                <a:gd name="connsiteY38" fmla="*/ 1124712 h 1691640"/>
                <a:gd name="connsiteX39" fmla="*/ 649224 w 834423"/>
                <a:gd name="connsiteY39" fmla="*/ 1143000 h 1691640"/>
                <a:gd name="connsiteX40" fmla="*/ 530352 w 834423"/>
                <a:gd name="connsiteY40" fmla="*/ 1179576 h 1691640"/>
                <a:gd name="connsiteX41" fmla="*/ 475488 w 834423"/>
                <a:gd name="connsiteY41" fmla="*/ 1197864 h 1691640"/>
                <a:gd name="connsiteX42" fmla="*/ 466344 w 834423"/>
                <a:gd name="connsiteY42" fmla="*/ 1408176 h 1691640"/>
                <a:gd name="connsiteX43" fmla="*/ 457200 w 834423"/>
                <a:gd name="connsiteY43" fmla="*/ 1435608 h 1691640"/>
                <a:gd name="connsiteX44" fmla="*/ 429768 w 834423"/>
                <a:gd name="connsiteY44" fmla="*/ 1444752 h 1691640"/>
                <a:gd name="connsiteX45" fmla="*/ 402336 w 834423"/>
                <a:gd name="connsiteY45" fmla="*/ 1426464 h 1691640"/>
                <a:gd name="connsiteX46" fmla="*/ 384048 w 834423"/>
                <a:gd name="connsiteY46" fmla="*/ 1371600 h 1691640"/>
                <a:gd name="connsiteX47" fmla="*/ 365760 w 834423"/>
                <a:gd name="connsiteY47" fmla="*/ 1234440 h 1691640"/>
                <a:gd name="connsiteX48" fmla="*/ 347472 w 834423"/>
                <a:gd name="connsiteY48" fmla="*/ 1207008 h 1691640"/>
                <a:gd name="connsiteX49" fmla="*/ 329184 w 834423"/>
                <a:gd name="connsiteY49" fmla="*/ 1152144 h 1691640"/>
                <a:gd name="connsiteX50" fmla="*/ 310896 w 834423"/>
                <a:gd name="connsiteY50" fmla="*/ 1124712 h 1691640"/>
                <a:gd name="connsiteX51" fmla="*/ 292608 w 834423"/>
                <a:gd name="connsiteY51" fmla="*/ 1088136 h 1691640"/>
                <a:gd name="connsiteX52" fmla="*/ 265176 w 834423"/>
                <a:gd name="connsiteY52" fmla="*/ 1069848 h 1691640"/>
                <a:gd name="connsiteX53" fmla="*/ 237744 w 834423"/>
                <a:gd name="connsiteY53" fmla="*/ 1097280 h 1691640"/>
                <a:gd name="connsiteX54" fmla="*/ 228600 w 834423"/>
                <a:gd name="connsiteY54" fmla="*/ 1124712 h 1691640"/>
                <a:gd name="connsiteX55" fmla="*/ 256032 w 834423"/>
                <a:gd name="connsiteY55" fmla="*/ 1325880 h 1691640"/>
                <a:gd name="connsiteX56" fmla="*/ 283464 w 834423"/>
                <a:gd name="connsiteY56" fmla="*/ 1353312 h 1691640"/>
                <a:gd name="connsiteX57" fmla="*/ 320040 w 834423"/>
                <a:gd name="connsiteY57" fmla="*/ 1435608 h 1691640"/>
                <a:gd name="connsiteX58" fmla="*/ 329184 w 834423"/>
                <a:gd name="connsiteY58" fmla="*/ 1463040 h 1691640"/>
                <a:gd name="connsiteX59" fmla="*/ 320040 w 834423"/>
                <a:gd name="connsiteY59" fmla="*/ 1545336 h 1691640"/>
                <a:gd name="connsiteX60" fmla="*/ 310896 w 834423"/>
                <a:gd name="connsiteY60" fmla="*/ 1572768 h 1691640"/>
                <a:gd name="connsiteX61" fmla="*/ 246888 w 834423"/>
                <a:gd name="connsiteY61" fmla="*/ 1581912 h 1691640"/>
                <a:gd name="connsiteX62" fmla="*/ 210312 w 834423"/>
                <a:gd name="connsiteY62" fmla="*/ 1682496 h 1691640"/>
                <a:gd name="connsiteX63" fmla="*/ 164592 w 834423"/>
                <a:gd name="connsiteY63" fmla="*/ 1691640 h 1691640"/>
                <a:gd name="connsiteX64" fmla="*/ 100584 w 834423"/>
                <a:gd name="connsiteY64" fmla="*/ 1664208 h 1691640"/>
                <a:gd name="connsiteX65" fmla="*/ 82296 w 834423"/>
                <a:gd name="connsiteY65" fmla="*/ 1636776 h 1691640"/>
                <a:gd name="connsiteX66" fmla="*/ 36576 w 834423"/>
                <a:gd name="connsiteY66" fmla="*/ 1627632 h 1691640"/>
                <a:gd name="connsiteX67" fmla="*/ 27432 w 834423"/>
                <a:gd name="connsiteY67" fmla="*/ 1600200 h 1691640"/>
                <a:gd name="connsiteX68" fmla="*/ 0 w 834423"/>
                <a:gd name="connsiteY68" fmla="*/ 1591056 h 1691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834423" h="1691640">
                  <a:moveTo>
                    <a:pt x="27432" y="0"/>
                  </a:moveTo>
                  <a:cubicBezTo>
                    <a:pt x="42672" y="3048"/>
                    <a:pt x="58074" y="5375"/>
                    <a:pt x="73152" y="9144"/>
                  </a:cubicBezTo>
                  <a:cubicBezTo>
                    <a:pt x="82503" y="11482"/>
                    <a:pt x="91316" y="15640"/>
                    <a:pt x="100584" y="18288"/>
                  </a:cubicBezTo>
                  <a:cubicBezTo>
                    <a:pt x="112668" y="21740"/>
                    <a:pt x="124968" y="24384"/>
                    <a:pt x="137160" y="27432"/>
                  </a:cubicBezTo>
                  <a:cubicBezTo>
                    <a:pt x="149352" y="45720"/>
                    <a:pt x="166785" y="61444"/>
                    <a:pt x="173736" y="82296"/>
                  </a:cubicBezTo>
                  <a:cubicBezTo>
                    <a:pt x="176784" y="91440"/>
                    <a:pt x="178569" y="101107"/>
                    <a:pt x="182880" y="109728"/>
                  </a:cubicBezTo>
                  <a:cubicBezTo>
                    <a:pt x="187795" y="119558"/>
                    <a:pt x="192024" y="131064"/>
                    <a:pt x="201168" y="137160"/>
                  </a:cubicBezTo>
                  <a:cubicBezTo>
                    <a:pt x="211625" y="144131"/>
                    <a:pt x="225620" y="142997"/>
                    <a:pt x="237744" y="146304"/>
                  </a:cubicBezTo>
                  <a:cubicBezTo>
                    <a:pt x="259152" y="152143"/>
                    <a:pt x="280416" y="158496"/>
                    <a:pt x="301752" y="164592"/>
                  </a:cubicBezTo>
                  <a:cubicBezTo>
                    <a:pt x="307848" y="173736"/>
                    <a:pt x="314588" y="182482"/>
                    <a:pt x="320040" y="192024"/>
                  </a:cubicBezTo>
                  <a:cubicBezTo>
                    <a:pt x="326803" y="203859"/>
                    <a:pt x="329813" y="217956"/>
                    <a:pt x="338328" y="228600"/>
                  </a:cubicBezTo>
                  <a:cubicBezTo>
                    <a:pt x="354485" y="248796"/>
                    <a:pt x="393192" y="283464"/>
                    <a:pt x="393192" y="283464"/>
                  </a:cubicBezTo>
                  <a:cubicBezTo>
                    <a:pt x="396240" y="295656"/>
                    <a:pt x="398884" y="307956"/>
                    <a:pt x="402336" y="320040"/>
                  </a:cubicBezTo>
                  <a:cubicBezTo>
                    <a:pt x="404984" y="329308"/>
                    <a:pt x="411480" y="337833"/>
                    <a:pt x="411480" y="347472"/>
                  </a:cubicBezTo>
                  <a:cubicBezTo>
                    <a:pt x="411480" y="385533"/>
                    <a:pt x="398980" y="381616"/>
                    <a:pt x="384048" y="411480"/>
                  </a:cubicBezTo>
                  <a:cubicBezTo>
                    <a:pt x="379737" y="420101"/>
                    <a:pt x="379215" y="430291"/>
                    <a:pt x="374904" y="438912"/>
                  </a:cubicBezTo>
                  <a:cubicBezTo>
                    <a:pt x="369989" y="448742"/>
                    <a:pt x="361079" y="456301"/>
                    <a:pt x="356616" y="466344"/>
                  </a:cubicBezTo>
                  <a:cubicBezTo>
                    <a:pt x="348787" y="483960"/>
                    <a:pt x="338328" y="521208"/>
                    <a:pt x="338328" y="521208"/>
                  </a:cubicBezTo>
                  <a:cubicBezTo>
                    <a:pt x="361422" y="555850"/>
                    <a:pt x="362243" y="564701"/>
                    <a:pt x="411480" y="585216"/>
                  </a:cubicBezTo>
                  <a:cubicBezTo>
                    <a:pt x="428594" y="592347"/>
                    <a:pt x="448056" y="591312"/>
                    <a:pt x="466344" y="594360"/>
                  </a:cubicBezTo>
                  <a:cubicBezTo>
                    <a:pt x="487680" y="591312"/>
                    <a:pt x="510657" y="593969"/>
                    <a:pt x="530352" y="585216"/>
                  </a:cubicBezTo>
                  <a:cubicBezTo>
                    <a:pt x="540395" y="580753"/>
                    <a:pt x="544177" y="567827"/>
                    <a:pt x="548640" y="557784"/>
                  </a:cubicBezTo>
                  <a:cubicBezTo>
                    <a:pt x="556469" y="540168"/>
                    <a:pt x="566928" y="502920"/>
                    <a:pt x="566928" y="502920"/>
                  </a:cubicBezTo>
                  <a:cubicBezTo>
                    <a:pt x="572618" y="451711"/>
                    <a:pt x="573570" y="421486"/>
                    <a:pt x="585216" y="374904"/>
                  </a:cubicBezTo>
                  <a:cubicBezTo>
                    <a:pt x="587554" y="365553"/>
                    <a:pt x="591312" y="356616"/>
                    <a:pt x="594360" y="347472"/>
                  </a:cubicBezTo>
                  <a:cubicBezTo>
                    <a:pt x="637032" y="350520"/>
                    <a:pt x="681004" y="345729"/>
                    <a:pt x="722376" y="356616"/>
                  </a:cubicBezTo>
                  <a:cubicBezTo>
                    <a:pt x="741250" y="361583"/>
                    <a:pt x="754296" y="379392"/>
                    <a:pt x="768096" y="393192"/>
                  </a:cubicBezTo>
                  <a:cubicBezTo>
                    <a:pt x="788541" y="413637"/>
                    <a:pt x="797881" y="450589"/>
                    <a:pt x="804672" y="475488"/>
                  </a:cubicBezTo>
                  <a:cubicBezTo>
                    <a:pt x="808761" y="490482"/>
                    <a:pt x="810445" y="506036"/>
                    <a:pt x="813816" y="521208"/>
                  </a:cubicBezTo>
                  <a:cubicBezTo>
                    <a:pt x="821470" y="555653"/>
                    <a:pt x="821921" y="554668"/>
                    <a:pt x="832104" y="585216"/>
                  </a:cubicBezTo>
                  <a:cubicBezTo>
                    <a:pt x="829056" y="649224"/>
                    <a:pt x="834423" y="714193"/>
                    <a:pt x="822960" y="777240"/>
                  </a:cubicBezTo>
                  <a:cubicBezTo>
                    <a:pt x="821236" y="786723"/>
                    <a:pt x="805136" y="785615"/>
                    <a:pt x="795528" y="786384"/>
                  </a:cubicBezTo>
                  <a:cubicBezTo>
                    <a:pt x="728617" y="791737"/>
                    <a:pt x="661416" y="792480"/>
                    <a:pt x="594360" y="795528"/>
                  </a:cubicBezTo>
                  <a:lnTo>
                    <a:pt x="539496" y="813816"/>
                  </a:lnTo>
                  <a:lnTo>
                    <a:pt x="512064" y="822960"/>
                  </a:lnTo>
                  <a:cubicBezTo>
                    <a:pt x="497279" y="867314"/>
                    <a:pt x="498930" y="848731"/>
                    <a:pt x="512064" y="914400"/>
                  </a:cubicBezTo>
                  <a:cubicBezTo>
                    <a:pt x="513954" y="923851"/>
                    <a:pt x="514392" y="935016"/>
                    <a:pt x="521208" y="941832"/>
                  </a:cubicBezTo>
                  <a:cubicBezTo>
                    <a:pt x="528024" y="948648"/>
                    <a:pt x="539496" y="947928"/>
                    <a:pt x="548640" y="950976"/>
                  </a:cubicBezTo>
                  <a:cubicBezTo>
                    <a:pt x="568872" y="1092602"/>
                    <a:pt x="534599" y="1056895"/>
                    <a:pt x="621792" y="1124712"/>
                  </a:cubicBezTo>
                  <a:cubicBezTo>
                    <a:pt x="630467" y="1131459"/>
                    <a:pt x="640080" y="1136904"/>
                    <a:pt x="649224" y="1143000"/>
                  </a:cubicBezTo>
                  <a:cubicBezTo>
                    <a:pt x="609908" y="1201974"/>
                    <a:pt x="649091" y="1158622"/>
                    <a:pt x="530352" y="1179576"/>
                  </a:cubicBezTo>
                  <a:cubicBezTo>
                    <a:pt x="511368" y="1182926"/>
                    <a:pt x="475488" y="1197864"/>
                    <a:pt x="475488" y="1197864"/>
                  </a:cubicBezTo>
                  <a:cubicBezTo>
                    <a:pt x="472440" y="1267968"/>
                    <a:pt x="471726" y="1338212"/>
                    <a:pt x="466344" y="1408176"/>
                  </a:cubicBezTo>
                  <a:cubicBezTo>
                    <a:pt x="465605" y="1417786"/>
                    <a:pt x="464016" y="1428792"/>
                    <a:pt x="457200" y="1435608"/>
                  </a:cubicBezTo>
                  <a:cubicBezTo>
                    <a:pt x="450384" y="1442424"/>
                    <a:pt x="438912" y="1441704"/>
                    <a:pt x="429768" y="1444752"/>
                  </a:cubicBezTo>
                  <a:cubicBezTo>
                    <a:pt x="420624" y="1438656"/>
                    <a:pt x="408161" y="1435783"/>
                    <a:pt x="402336" y="1426464"/>
                  </a:cubicBezTo>
                  <a:cubicBezTo>
                    <a:pt x="392119" y="1410117"/>
                    <a:pt x="384048" y="1371600"/>
                    <a:pt x="384048" y="1371600"/>
                  </a:cubicBezTo>
                  <a:cubicBezTo>
                    <a:pt x="383040" y="1362532"/>
                    <a:pt x="372601" y="1254962"/>
                    <a:pt x="365760" y="1234440"/>
                  </a:cubicBezTo>
                  <a:cubicBezTo>
                    <a:pt x="362285" y="1224014"/>
                    <a:pt x="351935" y="1217051"/>
                    <a:pt x="347472" y="1207008"/>
                  </a:cubicBezTo>
                  <a:cubicBezTo>
                    <a:pt x="339643" y="1189392"/>
                    <a:pt x="339877" y="1168184"/>
                    <a:pt x="329184" y="1152144"/>
                  </a:cubicBezTo>
                  <a:cubicBezTo>
                    <a:pt x="323088" y="1143000"/>
                    <a:pt x="316348" y="1134254"/>
                    <a:pt x="310896" y="1124712"/>
                  </a:cubicBezTo>
                  <a:cubicBezTo>
                    <a:pt x="304133" y="1112877"/>
                    <a:pt x="301334" y="1098608"/>
                    <a:pt x="292608" y="1088136"/>
                  </a:cubicBezTo>
                  <a:cubicBezTo>
                    <a:pt x="285573" y="1079693"/>
                    <a:pt x="274320" y="1075944"/>
                    <a:pt x="265176" y="1069848"/>
                  </a:cubicBezTo>
                  <a:cubicBezTo>
                    <a:pt x="256032" y="1078992"/>
                    <a:pt x="244917" y="1086520"/>
                    <a:pt x="237744" y="1097280"/>
                  </a:cubicBezTo>
                  <a:cubicBezTo>
                    <a:pt x="232397" y="1105300"/>
                    <a:pt x="228600" y="1115073"/>
                    <a:pt x="228600" y="1124712"/>
                  </a:cubicBezTo>
                  <a:cubicBezTo>
                    <a:pt x="228600" y="1185385"/>
                    <a:pt x="215626" y="1269312"/>
                    <a:pt x="256032" y="1325880"/>
                  </a:cubicBezTo>
                  <a:cubicBezTo>
                    <a:pt x="263548" y="1336403"/>
                    <a:pt x="275185" y="1343378"/>
                    <a:pt x="283464" y="1353312"/>
                  </a:cubicBezTo>
                  <a:cubicBezTo>
                    <a:pt x="307615" y="1382293"/>
                    <a:pt x="306749" y="1395736"/>
                    <a:pt x="320040" y="1435608"/>
                  </a:cubicBezTo>
                  <a:lnTo>
                    <a:pt x="329184" y="1463040"/>
                  </a:lnTo>
                  <a:cubicBezTo>
                    <a:pt x="326136" y="1490472"/>
                    <a:pt x="324578" y="1518111"/>
                    <a:pt x="320040" y="1545336"/>
                  </a:cubicBezTo>
                  <a:cubicBezTo>
                    <a:pt x="318455" y="1554843"/>
                    <a:pt x="319517" y="1568457"/>
                    <a:pt x="310896" y="1572768"/>
                  </a:cubicBezTo>
                  <a:cubicBezTo>
                    <a:pt x="291619" y="1582407"/>
                    <a:pt x="268224" y="1578864"/>
                    <a:pt x="246888" y="1581912"/>
                  </a:cubicBezTo>
                  <a:cubicBezTo>
                    <a:pt x="245899" y="1585870"/>
                    <a:pt x="233813" y="1669067"/>
                    <a:pt x="210312" y="1682496"/>
                  </a:cubicBezTo>
                  <a:cubicBezTo>
                    <a:pt x="196818" y="1690207"/>
                    <a:pt x="179832" y="1688592"/>
                    <a:pt x="164592" y="1691640"/>
                  </a:cubicBezTo>
                  <a:cubicBezTo>
                    <a:pt x="136611" y="1684645"/>
                    <a:pt x="121633" y="1685257"/>
                    <a:pt x="100584" y="1664208"/>
                  </a:cubicBezTo>
                  <a:cubicBezTo>
                    <a:pt x="92813" y="1656437"/>
                    <a:pt x="91838" y="1642228"/>
                    <a:pt x="82296" y="1636776"/>
                  </a:cubicBezTo>
                  <a:cubicBezTo>
                    <a:pt x="68802" y="1629065"/>
                    <a:pt x="51816" y="1630680"/>
                    <a:pt x="36576" y="1627632"/>
                  </a:cubicBezTo>
                  <a:cubicBezTo>
                    <a:pt x="33528" y="1618488"/>
                    <a:pt x="34248" y="1607016"/>
                    <a:pt x="27432" y="1600200"/>
                  </a:cubicBezTo>
                  <a:cubicBezTo>
                    <a:pt x="20616" y="1593384"/>
                    <a:pt x="0" y="1591056"/>
                    <a:pt x="0" y="1591056"/>
                  </a:cubicBezTo>
                </a:path>
              </a:pathLst>
            </a:cu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6" name="Freeform 15"/>
            <p:cNvSpPr/>
            <p:nvPr/>
          </p:nvSpPr>
          <p:spPr>
            <a:xfrm flipH="1">
              <a:off x="5940152" y="4869160"/>
              <a:ext cx="834423" cy="1691640"/>
            </a:xfrm>
            <a:custGeom>
              <a:avLst/>
              <a:gdLst>
                <a:gd name="connsiteX0" fmla="*/ 27432 w 834423"/>
                <a:gd name="connsiteY0" fmla="*/ 0 h 1691640"/>
                <a:gd name="connsiteX1" fmla="*/ 73152 w 834423"/>
                <a:gd name="connsiteY1" fmla="*/ 9144 h 1691640"/>
                <a:gd name="connsiteX2" fmla="*/ 100584 w 834423"/>
                <a:gd name="connsiteY2" fmla="*/ 18288 h 1691640"/>
                <a:gd name="connsiteX3" fmla="*/ 137160 w 834423"/>
                <a:gd name="connsiteY3" fmla="*/ 27432 h 1691640"/>
                <a:gd name="connsiteX4" fmla="*/ 173736 w 834423"/>
                <a:gd name="connsiteY4" fmla="*/ 82296 h 1691640"/>
                <a:gd name="connsiteX5" fmla="*/ 182880 w 834423"/>
                <a:gd name="connsiteY5" fmla="*/ 109728 h 1691640"/>
                <a:gd name="connsiteX6" fmla="*/ 201168 w 834423"/>
                <a:gd name="connsiteY6" fmla="*/ 137160 h 1691640"/>
                <a:gd name="connsiteX7" fmla="*/ 237744 w 834423"/>
                <a:gd name="connsiteY7" fmla="*/ 146304 h 1691640"/>
                <a:gd name="connsiteX8" fmla="*/ 301752 w 834423"/>
                <a:gd name="connsiteY8" fmla="*/ 164592 h 1691640"/>
                <a:gd name="connsiteX9" fmla="*/ 320040 w 834423"/>
                <a:gd name="connsiteY9" fmla="*/ 192024 h 1691640"/>
                <a:gd name="connsiteX10" fmla="*/ 338328 w 834423"/>
                <a:gd name="connsiteY10" fmla="*/ 228600 h 1691640"/>
                <a:gd name="connsiteX11" fmla="*/ 393192 w 834423"/>
                <a:gd name="connsiteY11" fmla="*/ 283464 h 1691640"/>
                <a:gd name="connsiteX12" fmla="*/ 402336 w 834423"/>
                <a:gd name="connsiteY12" fmla="*/ 320040 h 1691640"/>
                <a:gd name="connsiteX13" fmla="*/ 411480 w 834423"/>
                <a:gd name="connsiteY13" fmla="*/ 347472 h 1691640"/>
                <a:gd name="connsiteX14" fmla="*/ 384048 w 834423"/>
                <a:gd name="connsiteY14" fmla="*/ 411480 h 1691640"/>
                <a:gd name="connsiteX15" fmla="*/ 374904 w 834423"/>
                <a:gd name="connsiteY15" fmla="*/ 438912 h 1691640"/>
                <a:gd name="connsiteX16" fmla="*/ 356616 w 834423"/>
                <a:gd name="connsiteY16" fmla="*/ 466344 h 1691640"/>
                <a:gd name="connsiteX17" fmla="*/ 338328 w 834423"/>
                <a:gd name="connsiteY17" fmla="*/ 521208 h 1691640"/>
                <a:gd name="connsiteX18" fmla="*/ 411480 w 834423"/>
                <a:gd name="connsiteY18" fmla="*/ 585216 h 1691640"/>
                <a:gd name="connsiteX19" fmla="*/ 466344 w 834423"/>
                <a:gd name="connsiteY19" fmla="*/ 594360 h 1691640"/>
                <a:gd name="connsiteX20" fmla="*/ 530352 w 834423"/>
                <a:gd name="connsiteY20" fmla="*/ 585216 h 1691640"/>
                <a:gd name="connsiteX21" fmla="*/ 548640 w 834423"/>
                <a:gd name="connsiteY21" fmla="*/ 557784 h 1691640"/>
                <a:gd name="connsiteX22" fmla="*/ 566928 w 834423"/>
                <a:gd name="connsiteY22" fmla="*/ 502920 h 1691640"/>
                <a:gd name="connsiteX23" fmla="*/ 585216 w 834423"/>
                <a:gd name="connsiteY23" fmla="*/ 374904 h 1691640"/>
                <a:gd name="connsiteX24" fmla="*/ 594360 w 834423"/>
                <a:gd name="connsiteY24" fmla="*/ 347472 h 1691640"/>
                <a:gd name="connsiteX25" fmla="*/ 722376 w 834423"/>
                <a:gd name="connsiteY25" fmla="*/ 356616 h 1691640"/>
                <a:gd name="connsiteX26" fmla="*/ 768096 w 834423"/>
                <a:gd name="connsiteY26" fmla="*/ 393192 h 1691640"/>
                <a:gd name="connsiteX27" fmla="*/ 804672 w 834423"/>
                <a:gd name="connsiteY27" fmla="*/ 475488 h 1691640"/>
                <a:gd name="connsiteX28" fmla="*/ 813816 w 834423"/>
                <a:gd name="connsiteY28" fmla="*/ 521208 h 1691640"/>
                <a:gd name="connsiteX29" fmla="*/ 832104 w 834423"/>
                <a:gd name="connsiteY29" fmla="*/ 585216 h 1691640"/>
                <a:gd name="connsiteX30" fmla="*/ 822960 w 834423"/>
                <a:gd name="connsiteY30" fmla="*/ 777240 h 1691640"/>
                <a:gd name="connsiteX31" fmla="*/ 795528 w 834423"/>
                <a:gd name="connsiteY31" fmla="*/ 786384 h 1691640"/>
                <a:gd name="connsiteX32" fmla="*/ 594360 w 834423"/>
                <a:gd name="connsiteY32" fmla="*/ 795528 h 1691640"/>
                <a:gd name="connsiteX33" fmla="*/ 539496 w 834423"/>
                <a:gd name="connsiteY33" fmla="*/ 813816 h 1691640"/>
                <a:gd name="connsiteX34" fmla="*/ 512064 w 834423"/>
                <a:gd name="connsiteY34" fmla="*/ 822960 h 1691640"/>
                <a:gd name="connsiteX35" fmla="*/ 512064 w 834423"/>
                <a:gd name="connsiteY35" fmla="*/ 914400 h 1691640"/>
                <a:gd name="connsiteX36" fmla="*/ 521208 w 834423"/>
                <a:gd name="connsiteY36" fmla="*/ 941832 h 1691640"/>
                <a:gd name="connsiteX37" fmla="*/ 548640 w 834423"/>
                <a:gd name="connsiteY37" fmla="*/ 950976 h 1691640"/>
                <a:gd name="connsiteX38" fmla="*/ 621792 w 834423"/>
                <a:gd name="connsiteY38" fmla="*/ 1124712 h 1691640"/>
                <a:gd name="connsiteX39" fmla="*/ 649224 w 834423"/>
                <a:gd name="connsiteY39" fmla="*/ 1143000 h 1691640"/>
                <a:gd name="connsiteX40" fmla="*/ 530352 w 834423"/>
                <a:gd name="connsiteY40" fmla="*/ 1179576 h 1691640"/>
                <a:gd name="connsiteX41" fmla="*/ 475488 w 834423"/>
                <a:gd name="connsiteY41" fmla="*/ 1197864 h 1691640"/>
                <a:gd name="connsiteX42" fmla="*/ 466344 w 834423"/>
                <a:gd name="connsiteY42" fmla="*/ 1408176 h 1691640"/>
                <a:gd name="connsiteX43" fmla="*/ 457200 w 834423"/>
                <a:gd name="connsiteY43" fmla="*/ 1435608 h 1691640"/>
                <a:gd name="connsiteX44" fmla="*/ 429768 w 834423"/>
                <a:gd name="connsiteY44" fmla="*/ 1444752 h 1691640"/>
                <a:gd name="connsiteX45" fmla="*/ 402336 w 834423"/>
                <a:gd name="connsiteY45" fmla="*/ 1426464 h 1691640"/>
                <a:gd name="connsiteX46" fmla="*/ 384048 w 834423"/>
                <a:gd name="connsiteY46" fmla="*/ 1371600 h 1691640"/>
                <a:gd name="connsiteX47" fmla="*/ 365760 w 834423"/>
                <a:gd name="connsiteY47" fmla="*/ 1234440 h 1691640"/>
                <a:gd name="connsiteX48" fmla="*/ 347472 w 834423"/>
                <a:gd name="connsiteY48" fmla="*/ 1207008 h 1691640"/>
                <a:gd name="connsiteX49" fmla="*/ 329184 w 834423"/>
                <a:gd name="connsiteY49" fmla="*/ 1152144 h 1691640"/>
                <a:gd name="connsiteX50" fmla="*/ 310896 w 834423"/>
                <a:gd name="connsiteY50" fmla="*/ 1124712 h 1691640"/>
                <a:gd name="connsiteX51" fmla="*/ 292608 w 834423"/>
                <a:gd name="connsiteY51" fmla="*/ 1088136 h 1691640"/>
                <a:gd name="connsiteX52" fmla="*/ 265176 w 834423"/>
                <a:gd name="connsiteY52" fmla="*/ 1069848 h 1691640"/>
                <a:gd name="connsiteX53" fmla="*/ 237744 w 834423"/>
                <a:gd name="connsiteY53" fmla="*/ 1097280 h 1691640"/>
                <a:gd name="connsiteX54" fmla="*/ 228600 w 834423"/>
                <a:gd name="connsiteY54" fmla="*/ 1124712 h 1691640"/>
                <a:gd name="connsiteX55" fmla="*/ 256032 w 834423"/>
                <a:gd name="connsiteY55" fmla="*/ 1325880 h 1691640"/>
                <a:gd name="connsiteX56" fmla="*/ 283464 w 834423"/>
                <a:gd name="connsiteY56" fmla="*/ 1353312 h 1691640"/>
                <a:gd name="connsiteX57" fmla="*/ 320040 w 834423"/>
                <a:gd name="connsiteY57" fmla="*/ 1435608 h 1691640"/>
                <a:gd name="connsiteX58" fmla="*/ 329184 w 834423"/>
                <a:gd name="connsiteY58" fmla="*/ 1463040 h 1691640"/>
                <a:gd name="connsiteX59" fmla="*/ 320040 w 834423"/>
                <a:gd name="connsiteY59" fmla="*/ 1545336 h 1691640"/>
                <a:gd name="connsiteX60" fmla="*/ 310896 w 834423"/>
                <a:gd name="connsiteY60" fmla="*/ 1572768 h 1691640"/>
                <a:gd name="connsiteX61" fmla="*/ 246888 w 834423"/>
                <a:gd name="connsiteY61" fmla="*/ 1581912 h 1691640"/>
                <a:gd name="connsiteX62" fmla="*/ 210312 w 834423"/>
                <a:gd name="connsiteY62" fmla="*/ 1682496 h 1691640"/>
                <a:gd name="connsiteX63" fmla="*/ 164592 w 834423"/>
                <a:gd name="connsiteY63" fmla="*/ 1691640 h 1691640"/>
                <a:gd name="connsiteX64" fmla="*/ 100584 w 834423"/>
                <a:gd name="connsiteY64" fmla="*/ 1664208 h 1691640"/>
                <a:gd name="connsiteX65" fmla="*/ 82296 w 834423"/>
                <a:gd name="connsiteY65" fmla="*/ 1636776 h 1691640"/>
                <a:gd name="connsiteX66" fmla="*/ 36576 w 834423"/>
                <a:gd name="connsiteY66" fmla="*/ 1627632 h 1691640"/>
                <a:gd name="connsiteX67" fmla="*/ 27432 w 834423"/>
                <a:gd name="connsiteY67" fmla="*/ 1600200 h 1691640"/>
                <a:gd name="connsiteX68" fmla="*/ 0 w 834423"/>
                <a:gd name="connsiteY68" fmla="*/ 1591056 h 1691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834423" h="1691640">
                  <a:moveTo>
                    <a:pt x="27432" y="0"/>
                  </a:moveTo>
                  <a:cubicBezTo>
                    <a:pt x="42672" y="3048"/>
                    <a:pt x="58074" y="5375"/>
                    <a:pt x="73152" y="9144"/>
                  </a:cubicBezTo>
                  <a:cubicBezTo>
                    <a:pt x="82503" y="11482"/>
                    <a:pt x="91316" y="15640"/>
                    <a:pt x="100584" y="18288"/>
                  </a:cubicBezTo>
                  <a:cubicBezTo>
                    <a:pt x="112668" y="21740"/>
                    <a:pt x="124968" y="24384"/>
                    <a:pt x="137160" y="27432"/>
                  </a:cubicBezTo>
                  <a:cubicBezTo>
                    <a:pt x="149352" y="45720"/>
                    <a:pt x="166785" y="61444"/>
                    <a:pt x="173736" y="82296"/>
                  </a:cubicBezTo>
                  <a:cubicBezTo>
                    <a:pt x="176784" y="91440"/>
                    <a:pt x="178569" y="101107"/>
                    <a:pt x="182880" y="109728"/>
                  </a:cubicBezTo>
                  <a:cubicBezTo>
                    <a:pt x="187795" y="119558"/>
                    <a:pt x="192024" y="131064"/>
                    <a:pt x="201168" y="137160"/>
                  </a:cubicBezTo>
                  <a:cubicBezTo>
                    <a:pt x="211625" y="144131"/>
                    <a:pt x="225620" y="142997"/>
                    <a:pt x="237744" y="146304"/>
                  </a:cubicBezTo>
                  <a:cubicBezTo>
                    <a:pt x="259152" y="152143"/>
                    <a:pt x="280416" y="158496"/>
                    <a:pt x="301752" y="164592"/>
                  </a:cubicBezTo>
                  <a:cubicBezTo>
                    <a:pt x="307848" y="173736"/>
                    <a:pt x="314588" y="182482"/>
                    <a:pt x="320040" y="192024"/>
                  </a:cubicBezTo>
                  <a:cubicBezTo>
                    <a:pt x="326803" y="203859"/>
                    <a:pt x="329813" y="217956"/>
                    <a:pt x="338328" y="228600"/>
                  </a:cubicBezTo>
                  <a:cubicBezTo>
                    <a:pt x="354485" y="248796"/>
                    <a:pt x="393192" y="283464"/>
                    <a:pt x="393192" y="283464"/>
                  </a:cubicBezTo>
                  <a:cubicBezTo>
                    <a:pt x="396240" y="295656"/>
                    <a:pt x="398884" y="307956"/>
                    <a:pt x="402336" y="320040"/>
                  </a:cubicBezTo>
                  <a:cubicBezTo>
                    <a:pt x="404984" y="329308"/>
                    <a:pt x="411480" y="337833"/>
                    <a:pt x="411480" y="347472"/>
                  </a:cubicBezTo>
                  <a:cubicBezTo>
                    <a:pt x="411480" y="385533"/>
                    <a:pt x="398980" y="381616"/>
                    <a:pt x="384048" y="411480"/>
                  </a:cubicBezTo>
                  <a:cubicBezTo>
                    <a:pt x="379737" y="420101"/>
                    <a:pt x="379215" y="430291"/>
                    <a:pt x="374904" y="438912"/>
                  </a:cubicBezTo>
                  <a:cubicBezTo>
                    <a:pt x="369989" y="448742"/>
                    <a:pt x="361079" y="456301"/>
                    <a:pt x="356616" y="466344"/>
                  </a:cubicBezTo>
                  <a:cubicBezTo>
                    <a:pt x="348787" y="483960"/>
                    <a:pt x="338328" y="521208"/>
                    <a:pt x="338328" y="521208"/>
                  </a:cubicBezTo>
                  <a:cubicBezTo>
                    <a:pt x="361422" y="555850"/>
                    <a:pt x="362243" y="564701"/>
                    <a:pt x="411480" y="585216"/>
                  </a:cubicBezTo>
                  <a:cubicBezTo>
                    <a:pt x="428594" y="592347"/>
                    <a:pt x="448056" y="591312"/>
                    <a:pt x="466344" y="594360"/>
                  </a:cubicBezTo>
                  <a:cubicBezTo>
                    <a:pt x="487680" y="591312"/>
                    <a:pt x="510657" y="593969"/>
                    <a:pt x="530352" y="585216"/>
                  </a:cubicBezTo>
                  <a:cubicBezTo>
                    <a:pt x="540395" y="580753"/>
                    <a:pt x="544177" y="567827"/>
                    <a:pt x="548640" y="557784"/>
                  </a:cubicBezTo>
                  <a:cubicBezTo>
                    <a:pt x="556469" y="540168"/>
                    <a:pt x="566928" y="502920"/>
                    <a:pt x="566928" y="502920"/>
                  </a:cubicBezTo>
                  <a:cubicBezTo>
                    <a:pt x="572618" y="451711"/>
                    <a:pt x="573570" y="421486"/>
                    <a:pt x="585216" y="374904"/>
                  </a:cubicBezTo>
                  <a:cubicBezTo>
                    <a:pt x="587554" y="365553"/>
                    <a:pt x="591312" y="356616"/>
                    <a:pt x="594360" y="347472"/>
                  </a:cubicBezTo>
                  <a:cubicBezTo>
                    <a:pt x="637032" y="350520"/>
                    <a:pt x="681004" y="345729"/>
                    <a:pt x="722376" y="356616"/>
                  </a:cubicBezTo>
                  <a:cubicBezTo>
                    <a:pt x="741250" y="361583"/>
                    <a:pt x="754296" y="379392"/>
                    <a:pt x="768096" y="393192"/>
                  </a:cubicBezTo>
                  <a:cubicBezTo>
                    <a:pt x="788541" y="413637"/>
                    <a:pt x="797881" y="450589"/>
                    <a:pt x="804672" y="475488"/>
                  </a:cubicBezTo>
                  <a:cubicBezTo>
                    <a:pt x="808761" y="490482"/>
                    <a:pt x="810445" y="506036"/>
                    <a:pt x="813816" y="521208"/>
                  </a:cubicBezTo>
                  <a:cubicBezTo>
                    <a:pt x="821470" y="555653"/>
                    <a:pt x="821921" y="554668"/>
                    <a:pt x="832104" y="585216"/>
                  </a:cubicBezTo>
                  <a:cubicBezTo>
                    <a:pt x="829056" y="649224"/>
                    <a:pt x="834423" y="714193"/>
                    <a:pt x="822960" y="777240"/>
                  </a:cubicBezTo>
                  <a:cubicBezTo>
                    <a:pt x="821236" y="786723"/>
                    <a:pt x="805136" y="785615"/>
                    <a:pt x="795528" y="786384"/>
                  </a:cubicBezTo>
                  <a:cubicBezTo>
                    <a:pt x="728617" y="791737"/>
                    <a:pt x="661416" y="792480"/>
                    <a:pt x="594360" y="795528"/>
                  </a:cubicBezTo>
                  <a:lnTo>
                    <a:pt x="539496" y="813816"/>
                  </a:lnTo>
                  <a:lnTo>
                    <a:pt x="512064" y="822960"/>
                  </a:lnTo>
                  <a:cubicBezTo>
                    <a:pt x="497279" y="867314"/>
                    <a:pt x="498930" y="848731"/>
                    <a:pt x="512064" y="914400"/>
                  </a:cubicBezTo>
                  <a:cubicBezTo>
                    <a:pt x="513954" y="923851"/>
                    <a:pt x="514392" y="935016"/>
                    <a:pt x="521208" y="941832"/>
                  </a:cubicBezTo>
                  <a:cubicBezTo>
                    <a:pt x="528024" y="948648"/>
                    <a:pt x="539496" y="947928"/>
                    <a:pt x="548640" y="950976"/>
                  </a:cubicBezTo>
                  <a:cubicBezTo>
                    <a:pt x="568872" y="1092602"/>
                    <a:pt x="534599" y="1056895"/>
                    <a:pt x="621792" y="1124712"/>
                  </a:cubicBezTo>
                  <a:cubicBezTo>
                    <a:pt x="630467" y="1131459"/>
                    <a:pt x="640080" y="1136904"/>
                    <a:pt x="649224" y="1143000"/>
                  </a:cubicBezTo>
                  <a:cubicBezTo>
                    <a:pt x="609908" y="1201974"/>
                    <a:pt x="649091" y="1158622"/>
                    <a:pt x="530352" y="1179576"/>
                  </a:cubicBezTo>
                  <a:cubicBezTo>
                    <a:pt x="511368" y="1182926"/>
                    <a:pt x="475488" y="1197864"/>
                    <a:pt x="475488" y="1197864"/>
                  </a:cubicBezTo>
                  <a:cubicBezTo>
                    <a:pt x="472440" y="1267968"/>
                    <a:pt x="471726" y="1338212"/>
                    <a:pt x="466344" y="1408176"/>
                  </a:cubicBezTo>
                  <a:cubicBezTo>
                    <a:pt x="465605" y="1417786"/>
                    <a:pt x="464016" y="1428792"/>
                    <a:pt x="457200" y="1435608"/>
                  </a:cubicBezTo>
                  <a:cubicBezTo>
                    <a:pt x="450384" y="1442424"/>
                    <a:pt x="438912" y="1441704"/>
                    <a:pt x="429768" y="1444752"/>
                  </a:cubicBezTo>
                  <a:cubicBezTo>
                    <a:pt x="420624" y="1438656"/>
                    <a:pt x="408161" y="1435783"/>
                    <a:pt x="402336" y="1426464"/>
                  </a:cubicBezTo>
                  <a:cubicBezTo>
                    <a:pt x="392119" y="1410117"/>
                    <a:pt x="384048" y="1371600"/>
                    <a:pt x="384048" y="1371600"/>
                  </a:cubicBezTo>
                  <a:cubicBezTo>
                    <a:pt x="383040" y="1362532"/>
                    <a:pt x="372601" y="1254962"/>
                    <a:pt x="365760" y="1234440"/>
                  </a:cubicBezTo>
                  <a:cubicBezTo>
                    <a:pt x="362285" y="1224014"/>
                    <a:pt x="351935" y="1217051"/>
                    <a:pt x="347472" y="1207008"/>
                  </a:cubicBezTo>
                  <a:cubicBezTo>
                    <a:pt x="339643" y="1189392"/>
                    <a:pt x="339877" y="1168184"/>
                    <a:pt x="329184" y="1152144"/>
                  </a:cubicBezTo>
                  <a:cubicBezTo>
                    <a:pt x="323088" y="1143000"/>
                    <a:pt x="316348" y="1134254"/>
                    <a:pt x="310896" y="1124712"/>
                  </a:cubicBezTo>
                  <a:cubicBezTo>
                    <a:pt x="304133" y="1112877"/>
                    <a:pt x="301334" y="1098608"/>
                    <a:pt x="292608" y="1088136"/>
                  </a:cubicBezTo>
                  <a:cubicBezTo>
                    <a:pt x="285573" y="1079693"/>
                    <a:pt x="274320" y="1075944"/>
                    <a:pt x="265176" y="1069848"/>
                  </a:cubicBezTo>
                  <a:cubicBezTo>
                    <a:pt x="256032" y="1078992"/>
                    <a:pt x="244917" y="1086520"/>
                    <a:pt x="237744" y="1097280"/>
                  </a:cubicBezTo>
                  <a:cubicBezTo>
                    <a:pt x="232397" y="1105300"/>
                    <a:pt x="228600" y="1115073"/>
                    <a:pt x="228600" y="1124712"/>
                  </a:cubicBezTo>
                  <a:cubicBezTo>
                    <a:pt x="228600" y="1185385"/>
                    <a:pt x="215626" y="1269312"/>
                    <a:pt x="256032" y="1325880"/>
                  </a:cubicBezTo>
                  <a:cubicBezTo>
                    <a:pt x="263548" y="1336403"/>
                    <a:pt x="275185" y="1343378"/>
                    <a:pt x="283464" y="1353312"/>
                  </a:cubicBezTo>
                  <a:cubicBezTo>
                    <a:pt x="307615" y="1382293"/>
                    <a:pt x="306749" y="1395736"/>
                    <a:pt x="320040" y="1435608"/>
                  </a:cubicBezTo>
                  <a:lnTo>
                    <a:pt x="329184" y="1463040"/>
                  </a:lnTo>
                  <a:cubicBezTo>
                    <a:pt x="326136" y="1490472"/>
                    <a:pt x="324578" y="1518111"/>
                    <a:pt x="320040" y="1545336"/>
                  </a:cubicBezTo>
                  <a:cubicBezTo>
                    <a:pt x="318455" y="1554843"/>
                    <a:pt x="319517" y="1568457"/>
                    <a:pt x="310896" y="1572768"/>
                  </a:cubicBezTo>
                  <a:cubicBezTo>
                    <a:pt x="291619" y="1582407"/>
                    <a:pt x="268224" y="1578864"/>
                    <a:pt x="246888" y="1581912"/>
                  </a:cubicBezTo>
                  <a:cubicBezTo>
                    <a:pt x="245899" y="1585870"/>
                    <a:pt x="233813" y="1669067"/>
                    <a:pt x="210312" y="1682496"/>
                  </a:cubicBezTo>
                  <a:cubicBezTo>
                    <a:pt x="196818" y="1690207"/>
                    <a:pt x="179832" y="1688592"/>
                    <a:pt x="164592" y="1691640"/>
                  </a:cubicBezTo>
                  <a:cubicBezTo>
                    <a:pt x="136611" y="1684645"/>
                    <a:pt x="121633" y="1685257"/>
                    <a:pt x="100584" y="1664208"/>
                  </a:cubicBezTo>
                  <a:cubicBezTo>
                    <a:pt x="92813" y="1656437"/>
                    <a:pt x="91838" y="1642228"/>
                    <a:pt x="82296" y="1636776"/>
                  </a:cubicBezTo>
                  <a:cubicBezTo>
                    <a:pt x="68802" y="1629065"/>
                    <a:pt x="51816" y="1630680"/>
                    <a:pt x="36576" y="1627632"/>
                  </a:cubicBezTo>
                  <a:cubicBezTo>
                    <a:pt x="33528" y="1618488"/>
                    <a:pt x="34248" y="1607016"/>
                    <a:pt x="27432" y="1600200"/>
                  </a:cubicBezTo>
                  <a:cubicBezTo>
                    <a:pt x="20616" y="1593384"/>
                    <a:pt x="0" y="1591056"/>
                    <a:pt x="0" y="1591056"/>
                  </a:cubicBezTo>
                </a:path>
              </a:pathLst>
            </a:cu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4067944" y="2852936"/>
            <a:ext cx="720080" cy="720080"/>
          </a:xfrm>
          <a:prstGeom prst="rect">
            <a:avLst/>
          </a:prstGeom>
          <a:noFill/>
          <a:ln w="57150">
            <a:solidFill>
              <a:schemeClr val="accent4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4" name="Group 59"/>
          <p:cNvGrpSpPr/>
          <p:nvPr/>
        </p:nvGrpSpPr>
        <p:grpSpPr>
          <a:xfrm>
            <a:off x="2987824" y="3919538"/>
            <a:ext cx="2232248" cy="2276018"/>
            <a:chOff x="2987824" y="3919538"/>
            <a:chExt cx="2232248" cy="2276018"/>
          </a:xfrm>
        </p:grpSpPr>
        <p:sp>
          <p:nvSpPr>
            <p:cNvPr id="24" name="Arc 23"/>
            <p:cNvSpPr/>
            <p:nvPr/>
          </p:nvSpPr>
          <p:spPr>
            <a:xfrm>
              <a:off x="3929261" y="3919538"/>
              <a:ext cx="962931" cy="2276018"/>
            </a:xfrm>
            <a:prstGeom prst="arc">
              <a:avLst/>
            </a:prstGeom>
            <a:ln w="57150" cap="rnd">
              <a:solidFill>
                <a:schemeClr val="accent4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5" name="Arc 24"/>
            <p:cNvSpPr/>
            <p:nvPr/>
          </p:nvSpPr>
          <p:spPr>
            <a:xfrm>
              <a:off x="2987824" y="4093315"/>
              <a:ext cx="2232248" cy="262617"/>
            </a:xfrm>
            <a:prstGeom prst="arc">
              <a:avLst/>
            </a:prstGeom>
            <a:ln w="57150" cap="rnd">
              <a:solidFill>
                <a:schemeClr val="accent4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5" name="Group 53"/>
          <p:cNvGrpSpPr/>
          <p:nvPr/>
        </p:nvGrpSpPr>
        <p:grpSpPr>
          <a:xfrm>
            <a:off x="2051720" y="2132856"/>
            <a:ext cx="777686" cy="864096"/>
            <a:chOff x="4067944" y="5229200"/>
            <a:chExt cx="1296144" cy="1440160"/>
          </a:xfrm>
        </p:grpSpPr>
        <p:sp>
          <p:nvSpPr>
            <p:cNvPr id="80" name="Oval 79"/>
            <p:cNvSpPr/>
            <p:nvPr/>
          </p:nvSpPr>
          <p:spPr>
            <a:xfrm>
              <a:off x="4067944" y="5229200"/>
              <a:ext cx="144016" cy="1440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1" name="Oval 80"/>
            <p:cNvSpPr/>
            <p:nvPr/>
          </p:nvSpPr>
          <p:spPr>
            <a:xfrm>
              <a:off x="4355976" y="5229200"/>
              <a:ext cx="144016" cy="1440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2" name="Oval 81"/>
            <p:cNvSpPr/>
            <p:nvPr/>
          </p:nvSpPr>
          <p:spPr>
            <a:xfrm>
              <a:off x="4067944" y="5661248"/>
              <a:ext cx="144016" cy="1440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3" name="Oval 82"/>
            <p:cNvSpPr/>
            <p:nvPr/>
          </p:nvSpPr>
          <p:spPr>
            <a:xfrm>
              <a:off x="4644008" y="5229200"/>
              <a:ext cx="144016" cy="1440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4" name="Oval 83"/>
            <p:cNvSpPr/>
            <p:nvPr/>
          </p:nvSpPr>
          <p:spPr>
            <a:xfrm>
              <a:off x="4355976" y="5661248"/>
              <a:ext cx="144016" cy="1440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5" name="Oval 84"/>
            <p:cNvSpPr/>
            <p:nvPr/>
          </p:nvSpPr>
          <p:spPr>
            <a:xfrm>
              <a:off x="4644008" y="5661248"/>
              <a:ext cx="144016" cy="1440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6" name="Oval 85"/>
            <p:cNvSpPr/>
            <p:nvPr/>
          </p:nvSpPr>
          <p:spPr>
            <a:xfrm>
              <a:off x="4932040" y="5229200"/>
              <a:ext cx="144016" cy="1440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7" name="Oval 86"/>
            <p:cNvSpPr/>
            <p:nvPr/>
          </p:nvSpPr>
          <p:spPr>
            <a:xfrm>
              <a:off x="5220072" y="5229200"/>
              <a:ext cx="144016" cy="1440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8" name="Oval 87"/>
            <p:cNvSpPr/>
            <p:nvPr/>
          </p:nvSpPr>
          <p:spPr>
            <a:xfrm>
              <a:off x="4932040" y="5661248"/>
              <a:ext cx="144016" cy="1440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9" name="Oval 88"/>
            <p:cNvSpPr/>
            <p:nvPr/>
          </p:nvSpPr>
          <p:spPr>
            <a:xfrm>
              <a:off x="5220072" y="5661248"/>
              <a:ext cx="144016" cy="1440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0" name="Oval 89"/>
            <p:cNvSpPr/>
            <p:nvPr/>
          </p:nvSpPr>
          <p:spPr>
            <a:xfrm>
              <a:off x="4067944" y="6093296"/>
              <a:ext cx="144016" cy="1440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1" name="Oval 90"/>
            <p:cNvSpPr/>
            <p:nvPr/>
          </p:nvSpPr>
          <p:spPr>
            <a:xfrm>
              <a:off x="4355976" y="6093296"/>
              <a:ext cx="144016" cy="1440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2" name="Oval 91"/>
            <p:cNvSpPr/>
            <p:nvPr/>
          </p:nvSpPr>
          <p:spPr>
            <a:xfrm>
              <a:off x="4644008" y="6093296"/>
              <a:ext cx="144016" cy="1440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3" name="Oval 92"/>
            <p:cNvSpPr/>
            <p:nvPr/>
          </p:nvSpPr>
          <p:spPr>
            <a:xfrm>
              <a:off x="4932040" y="6093296"/>
              <a:ext cx="144016" cy="1440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4" name="Oval 93"/>
            <p:cNvSpPr/>
            <p:nvPr/>
          </p:nvSpPr>
          <p:spPr>
            <a:xfrm>
              <a:off x="5220072" y="6093296"/>
              <a:ext cx="144016" cy="1440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5" name="Oval 94"/>
            <p:cNvSpPr/>
            <p:nvPr/>
          </p:nvSpPr>
          <p:spPr>
            <a:xfrm>
              <a:off x="4067944" y="6525344"/>
              <a:ext cx="144016" cy="1440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6" name="Oval 95"/>
            <p:cNvSpPr/>
            <p:nvPr/>
          </p:nvSpPr>
          <p:spPr>
            <a:xfrm>
              <a:off x="4355976" y="6525344"/>
              <a:ext cx="144016" cy="1440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7" name="Oval 96"/>
            <p:cNvSpPr/>
            <p:nvPr/>
          </p:nvSpPr>
          <p:spPr>
            <a:xfrm>
              <a:off x="4644008" y="6525344"/>
              <a:ext cx="144016" cy="1440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8" name="Oval 97"/>
            <p:cNvSpPr/>
            <p:nvPr/>
          </p:nvSpPr>
          <p:spPr>
            <a:xfrm>
              <a:off x="4932040" y="6525344"/>
              <a:ext cx="144016" cy="1440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9" name="Oval 98"/>
            <p:cNvSpPr/>
            <p:nvPr/>
          </p:nvSpPr>
          <p:spPr>
            <a:xfrm>
              <a:off x="5220072" y="6525344"/>
              <a:ext cx="144016" cy="1440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7" name="Group 54"/>
          <p:cNvGrpSpPr/>
          <p:nvPr/>
        </p:nvGrpSpPr>
        <p:grpSpPr>
          <a:xfrm>
            <a:off x="3059832" y="2420888"/>
            <a:ext cx="765903" cy="936103"/>
            <a:chOff x="1835696" y="5229200"/>
            <a:chExt cx="1296144" cy="1584176"/>
          </a:xfrm>
        </p:grpSpPr>
        <p:sp>
          <p:nvSpPr>
            <p:cNvPr id="100" name="Oval 99"/>
            <p:cNvSpPr/>
            <p:nvPr/>
          </p:nvSpPr>
          <p:spPr>
            <a:xfrm>
              <a:off x="1835696" y="5301208"/>
              <a:ext cx="144016" cy="1440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1" name="Oval 100"/>
            <p:cNvSpPr/>
            <p:nvPr/>
          </p:nvSpPr>
          <p:spPr>
            <a:xfrm>
              <a:off x="2051720" y="5229200"/>
              <a:ext cx="288032" cy="2880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2" name="Oval 101"/>
            <p:cNvSpPr/>
            <p:nvPr/>
          </p:nvSpPr>
          <p:spPr>
            <a:xfrm>
              <a:off x="1835696" y="5733256"/>
              <a:ext cx="144016" cy="1440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3" name="Oval 102"/>
            <p:cNvSpPr/>
            <p:nvPr/>
          </p:nvSpPr>
          <p:spPr>
            <a:xfrm>
              <a:off x="2411760" y="5301208"/>
              <a:ext cx="144016" cy="1440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4" name="Oval 103"/>
            <p:cNvSpPr/>
            <p:nvPr/>
          </p:nvSpPr>
          <p:spPr>
            <a:xfrm>
              <a:off x="2051720" y="5661248"/>
              <a:ext cx="288032" cy="2880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5" name="Oval 104"/>
            <p:cNvSpPr/>
            <p:nvPr/>
          </p:nvSpPr>
          <p:spPr>
            <a:xfrm>
              <a:off x="2411760" y="5733256"/>
              <a:ext cx="144016" cy="1440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6" name="Oval 105"/>
            <p:cNvSpPr/>
            <p:nvPr/>
          </p:nvSpPr>
          <p:spPr>
            <a:xfrm>
              <a:off x="2627784" y="5229200"/>
              <a:ext cx="288032" cy="2880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7" name="Oval 106"/>
            <p:cNvSpPr/>
            <p:nvPr/>
          </p:nvSpPr>
          <p:spPr>
            <a:xfrm>
              <a:off x="2987824" y="5301208"/>
              <a:ext cx="144016" cy="1440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8" name="Oval 107"/>
            <p:cNvSpPr/>
            <p:nvPr/>
          </p:nvSpPr>
          <p:spPr>
            <a:xfrm>
              <a:off x="2627784" y="5661248"/>
              <a:ext cx="288032" cy="2880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9" name="Oval 108"/>
            <p:cNvSpPr/>
            <p:nvPr/>
          </p:nvSpPr>
          <p:spPr>
            <a:xfrm>
              <a:off x="2987824" y="5733256"/>
              <a:ext cx="144016" cy="1440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0" name="Oval 109"/>
            <p:cNvSpPr/>
            <p:nvPr/>
          </p:nvSpPr>
          <p:spPr>
            <a:xfrm>
              <a:off x="1835696" y="6165304"/>
              <a:ext cx="144016" cy="1440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1" name="Oval 110"/>
            <p:cNvSpPr/>
            <p:nvPr/>
          </p:nvSpPr>
          <p:spPr>
            <a:xfrm>
              <a:off x="2051720" y="6093296"/>
              <a:ext cx="288032" cy="2880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2" name="Oval 111"/>
            <p:cNvSpPr/>
            <p:nvPr/>
          </p:nvSpPr>
          <p:spPr>
            <a:xfrm>
              <a:off x="2411760" y="6165304"/>
              <a:ext cx="144016" cy="1440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3" name="Oval 112"/>
            <p:cNvSpPr/>
            <p:nvPr/>
          </p:nvSpPr>
          <p:spPr>
            <a:xfrm>
              <a:off x="2627784" y="6093296"/>
              <a:ext cx="288032" cy="2880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4" name="Oval 113"/>
            <p:cNvSpPr/>
            <p:nvPr/>
          </p:nvSpPr>
          <p:spPr>
            <a:xfrm>
              <a:off x="2987824" y="6165304"/>
              <a:ext cx="144016" cy="1440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5" name="Oval 114"/>
            <p:cNvSpPr/>
            <p:nvPr/>
          </p:nvSpPr>
          <p:spPr>
            <a:xfrm>
              <a:off x="1835696" y="6597352"/>
              <a:ext cx="144016" cy="1440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6" name="Oval 115"/>
            <p:cNvSpPr/>
            <p:nvPr/>
          </p:nvSpPr>
          <p:spPr>
            <a:xfrm>
              <a:off x="2051720" y="6525344"/>
              <a:ext cx="288032" cy="2880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7" name="Oval 116"/>
            <p:cNvSpPr/>
            <p:nvPr/>
          </p:nvSpPr>
          <p:spPr>
            <a:xfrm>
              <a:off x="2411760" y="6597352"/>
              <a:ext cx="144016" cy="1440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8" name="Oval 117"/>
            <p:cNvSpPr/>
            <p:nvPr/>
          </p:nvSpPr>
          <p:spPr>
            <a:xfrm>
              <a:off x="2627784" y="6525344"/>
              <a:ext cx="288032" cy="2880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9" name="Oval 118"/>
            <p:cNvSpPr/>
            <p:nvPr/>
          </p:nvSpPr>
          <p:spPr>
            <a:xfrm>
              <a:off x="2987824" y="6597352"/>
              <a:ext cx="144016" cy="1440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53" name="Content Placeholder 2"/>
          <p:cNvSpPr txBox="1">
            <a:spLocks/>
          </p:cNvSpPr>
          <p:nvPr/>
        </p:nvSpPr>
        <p:spPr>
          <a:xfrm>
            <a:off x="5292080" y="6453336"/>
            <a:ext cx="3262664" cy="285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r">
              <a:spcBef>
                <a:spcPct val="20000"/>
              </a:spcBef>
            </a:pPr>
            <a:r>
              <a:rPr lang="lt-LT" sz="1000" dirty="0" smtClean="0">
                <a:hlinkClick r:id="rId2"/>
              </a:rPr>
              <a:t>Wertheimer, </a:t>
            </a:r>
            <a:r>
              <a:rPr lang="lt-LT" sz="1000" i="1" dirty="0" smtClean="0">
                <a:hlinkClick r:id="rId2"/>
              </a:rPr>
              <a:t>Psychological Research </a:t>
            </a:r>
            <a:r>
              <a:rPr lang="lt-LT" sz="1000" dirty="0" smtClean="0">
                <a:hlinkClick r:id="rId2"/>
              </a:rPr>
              <a:t>(1923)</a:t>
            </a:r>
            <a:endParaRPr kumimoji="0" lang="en-US" sz="1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9" name="Group 58"/>
          <p:cNvGrpSpPr/>
          <p:nvPr/>
        </p:nvGrpSpPr>
        <p:grpSpPr>
          <a:xfrm>
            <a:off x="467544" y="5445224"/>
            <a:ext cx="2304256" cy="496607"/>
            <a:chOff x="1187624" y="980728"/>
            <a:chExt cx="2304256" cy="496607"/>
          </a:xfrm>
        </p:grpSpPr>
        <p:sp>
          <p:nvSpPr>
            <p:cNvPr id="56" name="Isosceles Triangle 55"/>
            <p:cNvSpPr/>
            <p:nvPr/>
          </p:nvSpPr>
          <p:spPr>
            <a:xfrm>
              <a:off x="2051720" y="980728"/>
              <a:ext cx="576064" cy="496607"/>
            </a:xfrm>
            <a:prstGeom prst="triangle">
              <a:avLst/>
            </a:prstGeom>
            <a:noFill/>
            <a:ln w="571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7" name="Isosceles Triangle 56"/>
            <p:cNvSpPr/>
            <p:nvPr/>
          </p:nvSpPr>
          <p:spPr>
            <a:xfrm>
              <a:off x="2915816" y="980728"/>
              <a:ext cx="576064" cy="496607"/>
            </a:xfrm>
            <a:prstGeom prst="triangle">
              <a:avLst/>
            </a:prstGeom>
            <a:noFill/>
            <a:ln w="571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8" name="Isosceles Triangle 57"/>
            <p:cNvSpPr/>
            <p:nvPr/>
          </p:nvSpPr>
          <p:spPr>
            <a:xfrm>
              <a:off x="1187624" y="980728"/>
              <a:ext cx="576064" cy="496607"/>
            </a:xfrm>
            <a:prstGeom prst="triangle">
              <a:avLst/>
            </a:prstGeom>
            <a:noFill/>
            <a:ln w="571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pic>
        <p:nvPicPr>
          <p:cNvPr id="60" name="Picture 19" descr="D:\JOHAN\kip_combined_03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4128" y="1484784"/>
            <a:ext cx="2509739" cy="2509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" name="Content Placeholder 2"/>
          <p:cNvSpPr txBox="1">
            <a:spLocks/>
          </p:cNvSpPr>
          <p:nvPr/>
        </p:nvSpPr>
        <p:spPr>
          <a:xfrm>
            <a:off x="5724128" y="4005064"/>
            <a:ext cx="1872208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geras tęstinumas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lt-LT" b="1" dirty="0" err="1" smtClean="0"/>
              <a:t>p</a:t>
            </a:r>
            <a:r>
              <a:rPr lang="nl-BE" b="1" dirty="0" err="1" smtClean="0"/>
              <a:t>rägnanz</a:t>
            </a:r>
            <a:endParaRPr lang="en-US" b="1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95536" y="1700808"/>
            <a:ext cx="8219256" cy="468052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lt-LT" sz="2400" dirty="0" smtClean="0">
                <a:solidFill>
                  <a:schemeClr val="accent4"/>
                </a:solidFill>
              </a:rPr>
              <a:t>geštalto dėsniai</a:t>
            </a:r>
          </a:p>
          <a:p>
            <a:pPr marL="514350" indent="-514350">
              <a:buNone/>
            </a:pPr>
            <a:r>
              <a:rPr lang="lt-LT" sz="2400" dirty="0" smtClean="0"/>
              <a:t>artimumas</a:t>
            </a:r>
          </a:p>
          <a:p>
            <a:pPr marL="514350" indent="-514350">
              <a:buNone/>
            </a:pPr>
            <a:r>
              <a:rPr lang="lt-LT" sz="2400" dirty="0" smtClean="0"/>
              <a:t>panašumas</a:t>
            </a:r>
          </a:p>
          <a:p>
            <a:pPr marL="514350" indent="-514350">
              <a:buNone/>
            </a:pPr>
            <a:r>
              <a:rPr lang="lt-LT" sz="2400" dirty="0" smtClean="0"/>
              <a:t>uždarumas</a:t>
            </a:r>
          </a:p>
          <a:p>
            <a:pPr marL="514350" indent="-514350">
              <a:buNone/>
            </a:pPr>
            <a:r>
              <a:rPr lang="lt-LT" sz="2400" dirty="0" smtClean="0"/>
              <a:t>gera kreivė (tęstinumas)</a:t>
            </a:r>
          </a:p>
          <a:p>
            <a:pPr marL="514350" indent="-514350">
              <a:buNone/>
            </a:pPr>
            <a:r>
              <a:rPr lang="lt-LT" sz="2400" dirty="0" smtClean="0"/>
              <a:t>simetrija</a:t>
            </a:r>
          </a:p>
          <a:p>
            <a:pPr marL="514350" indent="-514350">
              <a:buNone/>
            </a:pPr>
            <a:r>
              <a:rPr lang="lt-LT" sz="2400" dirty="0" smtClean="0"/>
              <a:t>bendras likimas</a:t>
            </a:r>
          </a:p>
          <a:p>
            <a:pPr marL="514350" indent="-514350">
              <a:buNone/>
            </a:pPr>
            <a:endParaRPr lang="lt-LT" sz="2400" dirty="0" smtClean="0"/>
          </a:p>
        </p:txBody>
      </p:sp>
      <p:sp>
        <p:nvSpPr>
          <p:cNvPr id="6" name="Oval 5"/>
          <p:cNvSpPr/>
          <p:nvPr/>
        </p:nvSpPr>
        <p:spPr>
          <a:xfrm>
            <a:off x="5796136" y="-2835696"/>
            <a:ext cx="1008112" cy="10081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tangle 9"/>
          <p:cNvSpPr/>
          <p:nvPr/>
        </p:nvSpPr>
        <p:spPr>
          <a:xfrm>
            <a:off x="5148064" y="-2331640"/>
            <a:ext cx="1152128" cy="11521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3" name="Group 16"/>
          <p:cNvGrpSpPr/>
          <p:nvPr/>
        </p:nvGrpSpPr>
        <p:grpSpPr>
          <a:xfrm>
            <a:off x="2771800" y="4005064"/>
            <a:ext cx="1152806" cy="1224136"/>
            <a:chOff x="5940152" y="4855464"/>
            <a:chExt cx="1605967" cy="1705336"/>
          </a:xfrm>
        </p:grpSpPr>
        <p:sp>
          <p:nvSpPr>
            <p:cNvPr id="15" name="Freeform 14"/>
            <p:cNvSpPr/>
            <p:nvPr/>
          </p:nvSpPr>
          <p:spPr>
            <a:xfrm>
              <a:off x="6711696" y="4855464"/>
              <a:ext cx="834423" cy="1691640"/>
            </a:xfrm>
            <a:custGeom>
              <a:avLst/>
              <a:gdLst>
                <a:gd name="connsiteX0" fmla="*/ 27432 w 834423"/>
                <a:gd name="connsiteY0" fmla="*/ 0 h 1691640"/>
                <a:gd name="connsiteX1" fmla="*/ 73152 w 834423"/>
                <a:gd name="connsiteY1" fmla="*/ 9144 h 1691640"/>
                <a:gd name="connsiteX2" fmla="*/ 100584 w 834423"/>
                <a:gd name="connsiteY2" fmla="*/ 18288 h 1691640"/>
                <a:gd name="connsiteX3" fmla="*/ 137160 w 834423"/>
                <a:gd name="connsiteY3" fmla="*/ 27432 h 1691640"/>
                <a:gd name="connsiteX4" fmla="*/ 173736 w 834423"/>
                <a:gd name="connsiteY4" fmla="*/ 82296 h 1691640"/>
                <a:gd name="connsiteX5" fmla="*/ 182880 w 834423"/>
                <a:gd name="connsiteY5" fmla="*/ 109728 h 1691640"/>
                <a:gd name="connsiteX6" fmla="*/ 201168 w 834423"/>
                <a:gd name="connsiteY6" fmla="*/ 137160 h 1691640"/>
                <a:gd name="connsiteX7" fmla="*/ 237744 w 834423"/>
                <a:gd name="connsiteY7" fmla="*/ 146304 h 1691640"/>
                <a:gd name="connsiteX8" fmla="*/ 301752 w 834423"/>
                <a:gd name="connsiteY8" fmla="*/ 164592 h 1691640"/>
                <a:gd name="connsiteX9" fmla="*/ 320040 w 834423"/>
                <a:gd name="connsiteY9" fmla="*/ 192024 h 1691640"/>
                <a:gd name="connsiteX10" fmla="*/ 338328 w 834423"/>
                <a:gd name="connsiteY10" fmla="*/ 228600 h 1691640"/>
                <a:gd name="connsiteX11" fmla="*/ 393192 w 834423"/>
                <a:gd name="connsiteY11" fmla="*/ 283464 h 1691640"/>
                <a:gd name="connsiteX12" fmla="*/ 402336 w 834423"/>
                <a:gd name="connsiteY12" fmla="*/ 320040 h 1691640"/>
                <a:gd name="connsiteX13" fmla="*/ 411480 w 834423"/>
                <a:gd name="connsiteY13" fmla="*/ 347472 h 1691640"/>
                <a:gd name="connsiteX14" fmla="*/ 384048 w 834423"/>
                <a:gd name="connsiteY14" fmla="*/ 411480 h 1691640"/>
                <a:gd name="connsiteX15" fmla="*/ 374904 w 834423"/>
                <a:gd name="connsiteY15" fmla="*/ 438912 h 1691640"/>
                <a:gd name="connsiteX16" fmla="*/ 356616 w 834423"/>
                <a:gd name="connsiteY16" fmla="*/ 466344 h 1691640"/>
                <a:gd name="connsiteX17" fmla="*/ 338328 w 834423"/>
                <a:gd name="connsiteY17" fmla="*/ 521208 h 1691640"/>
                <a:gd name="connsiteX18" fmla="*/ 411480 w 834423"/>
                <a:gd name="connsiteY18" fmla="*/ 585216 h 1691640"/>
                <a:gd name="connsiteX19" fmla="*/ 466344 w 834423"/>
                <a:gd name="connsiteY19" fmla="*/ 594360 h 1691640"/>
                <a:gd name="connsiteX20" fmla="*/ 530352 w 834423"/>
                <a:gd name="connsiteY20" fmla="*/ 585216 h 1691640"/>
                <a:gd name="connsiteX21" fmla="*/ 548640 w 834423"/>
                <a:gd name="connsiteY21" fmla="*/ 557784 h 1691640"/>
                <a:gd name="connsiteX22" fmla="*/ 566928 w 834423"/>
                <a:gd name="connsiteY22" fmla="*/ 502920 h 1691640"/>
                <a:gd name="connsiteX23" fmla="*/ 585216 w 834423"/>
                <a:gd name="connsiteY23" fmla="*/ 374904 h 1691640"/>
                <a:gd name="connsiteX24" fmla="*/ 594360 w 834423"/>
                <a:gd name="connsiteY24" fmla="*/ 347472 h 1691640"/>
                <a:gd name="connsiteX25" fmla="*/ 722376 w 834423"/>
                <a:gd name="connsiteY25" fmla="*/ 356616 h 1691640"/>
                <a:gd name="connsiteX26" fmla="*/ 768096 w 834423"/>
                <a:gd name="connsiteY26" fmla="*/ 393192 h 1691640"/>
                <a:gd name="connsiteX27" fmla="*/ 804672 w 834423"/>
                <a:gd name="connsiteY27" fmla="*/ 475488 h 1691640"/>
                <a:gd name="connsiteX28" fmla="*/ 813816 w 834423"/>
                <a:gd name="connsiteY28" fmla="*/ 521208 h 1691640"/>
                <a:gd name="connsiteX29" fmla="*/ 832104 w 834423"/>
                <a:gd name="connsiteY29" fmla="*/ 585216 h 1691640"/>
                <a:gd name="connsiteX30" fmla="*/ 822960 w 834423"/>
                <a:gd name="connsiteY30" fmla="*/ 777240 h 1691640"/>
                <a:gd name="connsiteX31" fmla="*/ 795528 w 834423"/>
                <a:gd name="connsiteY31" fmla="*/ 786384 h 1691640"/>
                <a:gd name="connsiteX32" fmla="*/ 594360 w 834423"/>
                <a:gd name="connsiteY32" fmla="*/ 795528 h 1691640"/>
                <a:gd name="connsiteX33" fmla="*/ 539496 w 834423"/>
                <a:gd name="connsiteY33" fmla="*/ 813816 h 1691640"/>
                <a:gd name="connsiteX34" fmla="*/ 512064 w 834423"/>
                <a:gd name="connsiteY34" fmla="*/ 822960 h 1691640"/>
                <a:gd name="connsiteX35" fmla="*/ 512064 w 834423"/>
                <a:gd name="connsiteY35" fmla="*/ 914400 h 1691640"/>
                <a:gd name="connsiteX36" fmla="*/ 521208 w 834423"/>
                <a:gd name="connsiteY36" fmla="*/ 941832 h 1691640"/>
                <a:gd name="connsiteX37" fmla="*/ 548640 w 834423"/>
                <a:gd name="connsiteY37" fmla="*/ 950976 h 1691640"/>
                <a:gd name="connsiteX38" fmla="*/ 621792 w 834423"/>
                <a:gd name="connsiteY38" fmla="*/ 1124712 h 1691640"/>
                <a:gd name="connsiteX39" fmla="*/ 649224 w 834423"/>
                <a:gd name="connsiteY39" fmla="*/ 1143000 h 1691640"/>
                <a:gd name="connsiteX40" fmla="*/ 530352 w 834423"/>
                <a:gd name="connsiteY40" fmla="*/ 1179576 h 1691640"/>
                <a:gd name="connsiteX41" fmla="*/ 475488 w 834423"/>
                <a:gd name="connsiteY41" fmla="*/ 1197864 h 1691640"/>
                <a:gd name="connsiteX42" fmla="*/ 466344 w 834423"/>
                <a:gd name="connsiteY42" fmla="*/ 1408176 h 1691640"/>
                <a:gd name="connsiteX43" fmla="*/ 457200 w 834423"/>
                <a:gd name="connsiteY43" fmla="*/ 1435608 h 1691640"/>
                <a:gd name="connsiteX44" fmla="*/ 429768 w 834423"/>
                <a:gd name="connsiteY44" fmla="*/ 1444752 h 1691640"/>
                <a:gd name="connsiteX45" fmla="*/ 402336 w 834423"/>
                <a:gd name="connsiteY45" fmla="*/ 1426464 h 1691640"/>
                <a:gd name="connsiteX46" fmla="*/ 384048 w 834423"/>
                <a:gd name="connsiteY46" fmla="*/ 1371600 h 1691640"/>
                <a:gd name="connsiteX47" fmla="*/ 365760 w 834423"/>
                <a:gd name="connsiteY47" fmla="*/ 1234440 h 1691640"/>
                <a:gd name="connsiteX48" fmla="*/ 347472 w 834423"/>
                <a:gd name="connsiteY48" fmla="*/ 1207008 h 1691640"/>
                <a:gd name="connsiteX49" fmla="*/ 329184 w 834423"/>
                <a:gd name="connsiteY49" fmla="*/ 1152144 h 1691640"/>
                <a:gd name="connsiteX50" fmla="*/ 310896 w 834423"/>
                <a:gd name="connsiteY50" fmla="*/ 1124712 h 1691640"/>
                <a:gd name="connsiteX51" fmla="*/ 292608 w 834423"/>
                <a:gd name="connsiteY51" fmla="*/ 1088136 h 1691640"/>
                <a:gd name="connsiteX52" fmla="*/ 265176 w 834423"/>
                <a:gd name="connsiteY52" fmla="*/ 1069848 h 1691640"/>
                <a:gd name="connsiteX53" fmla="*/ 237744 w 834423"/>
                <a:gd name="connsiteY53" fmla="*/ 1097280 h 1691640"/>
                <a:gd name="connsiteX54" fmla="*/ 228600 w 834423"/>
                <a:gd name="connsiteY54" fmla="*/ 1124712 h 1691640"/>
                <a:gd name="connsiteX55" fmla="*/ 256032 w 834423"/>
                <a:gd name="connsiteY55" fmla="*/ 1325880 h 1691640"/>
                <a:gd name="connsiteX56" fmla="*/ 283464 w 834423"/>
                <a:gd name="connsiteY56" fmla="*/ 1353312 h 1691640"/>
                <a:gd name="connsiteX57" fmla="*/ 320040 w 834423"/>
                <a:gd name="connsiteY57" fmla="*/ 1435608 h 1691640"/>
                <a:gd name="connsiteX58" fmla="*/ 329184 w 834423"/>
                <a:gd name="connsiteY58" fmla="*/ 1463040 h 1691640"/>
                <a:gd name="connsiteX59" fmla="*/ 320040 w 834423"/>
                <a:gd name="connsiteY59" fmla="*/ 1545336 h 1691640"/>
                <a:gd name="connsiteX60" fmla="*/ 310896 w 834423"/>
                <a:gd name="connsiteY60" fmla="*/ 1572768 h 1691640"/>
                <a:gd name="connsiteX61" fmla="*/ 246888 w 834423"/>
                <a:gd name="connsiteY61" fmla="*/ 1581912 h 1691640"/>
                <a:gd name="connsiteX62" fmla="*/ 210312 w 834423"/>
                <a:gd name="connsiteY62" fmla="*/ 1682496 h 1691640"/>
                <a:gd name="connsiteX63" fmla="*/ 164592 w 834423"/>
                <a:gd name="connsiteY63" fmla="*/ 1691640 h 1691640"/>
                <a:gd name="connsiteX64" fmla="*/ 100584 w 834423"/>
                <a:gd name="connsiteY64" fmla="*/ 1664208 h 1691640"/>
                <a:gd name="connsiteX65" fmla="*/ 82296 w 834423"/>
                <a:gd name="connsiteY65" fmla="*/ 1636776 h 1691640"/>
                <a:gd name="connsiteX66" fmla="*/ 36576 w 834423"/>
                <a:gd name="connsiteY66" fmla="*/ 1627632 h 1691640"/>
                <a:gd name="connsiteX67" fmla="*/ 27432 w 834423"/>
                <a:gd name="connsiteY67" fmla="*/ 1600200 h 1691640"/>
                <a:gd name="connsiteX68" fmla="*/ 0 w 834423"/>
                <a:gd name="connsiteY68" fmla="*/ 1591056 h 1691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834423" h="1691640">
                  <a:moveTo>
                    <a:pt x="27432" y="0"/>
                  </a:moveTo>
                  <a:cubicBezTo>
                    <a:pt x="42672" y="3048"/>
                    <a:pt x="58074" y="5375"/>
                    <a:pt x="73152" y="9144"/>
                  </a:cubicBezTo>
                  <a:cubicBezTo>
                    <a:pt x="82503" y="11482"/>
                    <a:pt x="91316" y="15640"/>
                    <a:pt x="100584" y="18288"/>
                  </a:cubicBezTo>
                  <a:cubicBezTo>
                    <a:pt x="112668" y="21740"/>
                    <a:pt x="124968" y="24384"/>
                    <a:pt x="137160" y="27432"/>
                  </a:cubicBezTo>
                  <a:cubicBezTo>
                    <a:pt x="149352" y="45720"/>
                    <a:pt x="166785" y="61444"/>
                    <a:pt x="173736" y="82296"/>
                  </a:cubicBezTo>
                  <a:cubicBezTo>
                    <a:pt x="176784" y="91440"/>
                    <a:pt x="178569" y="101107"/>
                    <a:pt x="182880" y="109728"/>
                  </a:cubicBezTo>
                  <a:cubicBezTo>
                    <a:pt x="187795" y="119558"/>
                    <a:pt x="192024" y="131064"/>
                    <a:pt x="201168" y="137160"/>
                  </a:cubicBezTo>
                  <a:cubicBezTo>
                    <a:pt x="211625" y="144131"/>
                    <a:pt x="225620" y="142997"/>
                    <a:pt x="237744" y="146304"/>
                  </a:cubicBezTo>
                  <a:cubicBezTo>
                    <a:pt x="259152" y="152143"/>
                    <a:pt x="280416" y="158496"/>
                    <a:pt x="301752" y="164592"/>
                  </a:cubicBezTo>
                  <a:cubicBezTo>
                    <a:pt x="307848" y="173736"/>
                    <a:pt x="314588" y="182482"/>
                    <a:pt x="320040" y="192024"/>
                  </a:cubicBezTo>
                  <a:cubicBezTo>
                    <a:pt x="326803" y="203859"/>
                    <a:pt x="329813" y="217956"/>
                    <a:pt x="338328" y="228600"/>
                  </a:cubicBezTo>
                  <a:cubicBezTo>
                    <a:pt x="354485" y="248796"/>
                    <a:pt x="393192" y="283464"/>
                    <a:pt x="393192" y="283464"/>
                  </a:cubicBezTo>
                  <a:cubicBezTo>
                    <a:pt x="396240" y="295656"/>
                    <a:pt x="398884" y="307956"/>
                    <a:pt x="402336" y="320040"/>
                  </a:cubicBezTo>
                  <a:cubicBezTo>
                    <a:pt x="404984" y="329308"/>
                    <a:pt x="411480" y="337833"/>
                    <a:pt x="411480" y="347472"/>
                  </a:cubicBezTo>
                  <a:cubicBezTo>
                    <a:pt x="411480" y="385533"/>
                    <a:pt x="398980" y="381616"/>
                    <a:pt x="384048" y="411480"/>
                  </a:cubicBezTo>
                  <a:cubicBezTo>
                    <a:pt x="379737" y="420101"/>
                    <a:pt x="379215" y="430291"/>
                    <a:pt x="374904" y="438912"/>
                  </a:cubicBezTo>
                  <a:cubicBezTo>
                    <a:pt x="369989" y="448742"/>
                    <a:pt x="361079" y="456301"/>
                    <a:pt x="356616" y="466344"/>
                  </a:cubicBezTo>
                  <a:cubicBezTo>
                    <a:pt x="348787" y="483960"/>
                    <a:pt x="338328" y="521208"/>
                    <a:pt x="338328" y="521208"/>
                  </a:cubicBezTo>
                  <a:cubicBezTo>
                    <a:pt x="361422" y="555850"/>
                    <a:pt x="362243" y="564701"/>
                    <a:pt x="411480" y="585216"/>
                  </a:cubicBezTo>
                  <a:cubicBezTo>
                    <a:pt x="428594" y="592347"/>
                    <a:pt x="448056" y="591312"/>
                    <a:pt x="466344" y="594360"/>
                  </a:cubicBezTo>
                  <a:cubicBezTo>
                    <a:pt x="487680" y="591312"/>
                    <a:pt x="510657" y="593969"/>
                    <a:pt x="530352" y="585216"/>
                  </a:cubicBezTo>
                  <a:cubicBezTo>
                    <a:pt x="540395" y="580753"/>
                    <a:pt x="544177" y="567827"/>
                    <a:pt x="548640" y="557784"/>
                  </a:cubicBezTo>
                  <a:cubicBezTo>
                    <a:pt x="556469" y="540168"/>
                    <a:pt x="566928" y="502920"/>
                    <a:pt x="566928" y="502920"/>
                  </a:cubicBezTo>
                  <a:cubicBezTo>
                    <a:pt x="572618" y="451711"/>
                    <a:pt x="573570" y="421486"/>
                    <a:pt x="585216" y="374904"/>
                  </a:cubicBezTo>
                  <a:cubicBezTo>
                    <a:pt x="587554" y="365553"/>
                    <a:pt x="591312" y="356616"/>
                    <a:pt x="594360" y="347472"/>
                  </a:cubicBezTo>
                  <a:cubicBezTo>
                    <a:pt x="637032" y="350520"/>
                    <a:pt x="681004" y="345729"/>
                    <a:pt x="722376" y="356616"/>
                  </a:cubicBezTo>
                  <a:cubicBezTo>
                    <a:pt x="741250" y="361583"/>
                    <a:pt x="754296" y="379392"/>
                    <a:pt x="768096" y="393192"/>
                  </a:cubicBezTo>
                  <a:cubicBezTo>
                    <a:pt x="788541" y="413637"/>
                    <a:pt x="797881" y="450589"/>
                    <a:pt x="804672" y="475488"/>
                  </a:cubicBezTo>
                  <a:cubicBezTo>
                    <a:pt x="808761" y="490482"/>
                    <a:pt x="810445" y="506036"/>
                    <a:pt x="813816" y="521208"/>
                  </a:cubicBezTo>
                  <a:cubicBezTo>
                    <a:pt x="821470" y="555653"/>
                    <a:pt x="821921" y="554668"/>
                    <a:pt x="832104" y="585216"/>
                  </a:cubicBezTo>
                  <a:cubicBezTo>
                    <a:pt x="829056" y="649224"/>
                    <a:pt x="834423" y="714193"/>
                    <a:pt x="822960" y="777240"/>
                  </a:cubicBezTo>
                  <a:cubicBezTo>
                    <a:pt x="821236" y="786723"/>
                    <a:pt x="805136" y="785615"/>
                    <a:pt x="795528" y="786384"/>
                  </a:cubicBezTo>
                  <a:cubicBezTo>
                    <a:pt x="728617" y="791737"/>
                    <a:pt x="661416" y="792480"/>
                    <a:pt x="594360" y="795528"/>
                  </a:cubicBezTo>
                  <a:lnTo>
                    <a:pt x="539496" y="813816"/>
                  </a:lnTo>
                  <a:lnTo>
                    <a:pt x="512064" y="822960"/>
                  </a:lnTo>
                  <a:cubicBezTo>
                    <a:pt x="497279" y="867314"/>
                    <a:pt x="498930" y="848731"/>
                    <a:pt x="512064" y="914400"/>
                  </a:cubicBezTo>
                  <a:cubicBezTo>
                    <a:pt x="513954" y="923851"/>
                    <a:pt x="514392" y="935016"/>
                    <a:pt x="521208" y="941832"/>
                  </a:cubicBezTo>
                  <a:cubicBezTo>
                    <a:pt x="528024" y="948648"/>
                    <a:pt x="539496" y="947928"/>
                    <a:pt x="548640" y="950976"/>
                  </a:cubicBezTo>
                  <a:cubicBezTo>
                    <a:pt x="568872" y="1092602"/>
                    <a:pt x="534599" y="1056895"/>
                    <a:pt x="621792" y="1124712"/>
                  </a:cubicBezTo>
                  <a:cubicBezTo>
                    <a:pt x="630467" y="1131459"/>
                    <a:pt x="640080" y="1136904"/>
                    <a:pt x="649224" y="1143000"/>
                  </a:cubicBezTo>
                  <a:cubicBezTo>
                    <a:pt x="609908" y="1201974"/>
                    <a:pt x="649091" y="1158622"/>
                    <a:pt x="530352" y="1179576"/>
                  </a:cubicBezTo>
                  <a:cubicBezTo>
                    <a:pt x="511368" y="1182926"/>
                    <a:pt x="475488" y="1197864"/>
                    <a:pt x="475488" y="1197864"/>
                  </a:cubicBezTo>
                  <a:cubicBezTo>
                    <a:pt x="472440" y="1267968"/>
                    <a:pt x="471726" y="1338212"/>
                    <a:pt x="466344" y="1408176"/>
                  </a:cubicBezTo>
                  <a:cubicBezTo>
                    <a:pt x="465605" y="1417786"/>
                    <a:pt x="464016" y="1428792"/>
                    <a:pt x="457200" y="1435608"/>
                  </a:cubicBezTo>
                  <a:cubicBezTo>
                    <a:pt x="450384" y="1442424"/>
                    <a:pt x="438912" y="1441704"/>
                    <a:pt x="429768" y="1444752"/>
                  </a:cubicBezTo>
                  <a:cubicBezTo>
                    <a:pt x="420624" y="1438656"/>
                    <a:pt x="408161" y="1435783"/>
                    <a:pt x="402336" y="1426464"/>
                  </a:cubicBezTo>
                  <a:cubicBezTo>
                    <a:pt x="392119" y="1410117"/>
                    <a:pt x="384048" y="1371600"/>
                    <a:pt x="384048" y="1371600"/>
                  </a:cubicBezTo>
                  <a:cubicBezTo>
                    <a:pt x="383040" y="1362532"/>
                    <a:pt x="372601" y="1254962"/>
                    <a:pt x="365760" y="1234440"/>
                  </a:cubicBezTo>
                  <a:cubicBezTo>
                    <a:pt x="362285" y="1224014"/>
                    <a:pt x="351935" y="1217051"/>
                    <a:pt x="347472" y="1207008"/>
                  </a:cubicBezTo>
                  <a:cubicBezTo>
                    <a:pt x="339643" y="1189392"/>
                    <a:pt x="339877" y="1168184"/>
                    <a:pt x="329184" y="1152144"/>
                  </a:cubicBezTo>
                  <a:cubicBezTo>
                    <a:pt x="323088" y="1143000"/>
                    <a:pt x="316348" y="1134254"/>
                    <a:pt x="310896" y="1124712"/>
                  </a:cubicBezTo>
                  <a:cubicBezTo>
                    <a:pt x="304133" y="1112877"/>
                    <a:pt x="301334" y="1098608"/>
                    <a:pt x="292608" y="1088136"/>
                  </a:cubicBezTo>
                  <a:cubicBezTo>
                    <a:pt x="285573" y="1079693"/>
                    <a:pt x="274320" y="1075944"/>
                    <a:pt x="265176" y="1069848"/>
                  </a:cubicBezTo>
                  <a:cubicBezTo>
                    <a:pt x="256032" y="1078992"/>
                    <a:pt x="244917" y="1086520"/>
                    <a:pt x="237744" y="1097280"/>
                  </a:cubicBezTo>
                  <a:cubicBezTo>
                    <a:pt x="232397" y="1105300"/>
                    <a:pt x="228600" y="1115073"/>
                    <a:pt x="228600" y="1124712"/>
                  </a:cubicBezTo>
                  <a:cubicBezTo>
                    <a:pt x="228600" y="1185385"/>
                    <a:pt x="215626" y="1269312"/>
                    <a:pt x="256032" y="1325880"/>
                  </a:cubicBezTo>
                  <a:cubicBezTo>
                    <a:pt x="263548" y="1336403"/>
                    <a:pt x="275185" y="1343378"/>
                    <a:pt x="283464" y="1353312"/>
                  </a:cubicBezTo>
                  <a:cubicBezTo>
                    <a:pt x="307615" y="1382293"/>
                    <a:pt x="306749" y="1395736"/>
                    <a:pt x="320040" y="1435608"/>
                  </a:cubicBezTo>
                  <a:lnTo>
                    <a:pt x="329184" y="1463040"/>
                  </a:lnTo>
                  <a:cubicBezTo>
                    <a:pt x="326136" y="1490472"/>
                    <a:pt x="324578" y="1518111"/>
                    <a:pt x="320040" y="1545336"/>
                  </a:cubicBezTo>
                  <a:cubicBezTo>
                    <a:pt x="318455" y="1554843"/>
                    <a:pt x="319517" y="1568457"/>
                    <a:pt x="310896" y="1572768"/>
                  </a:cubicBezTo>
                  <a:cubicBezTo>
                    <a:pt x="291619" y="1582407"/>
                    <a:pt x="268224" y="1578864"/>
                    <a:pt x="246888" y="1581912"/>
                  </a:cubicBezTo>
                  <a:cubicBezTo>
                    <a:pt x="245899" y="1585870"/>
                    <a:pt x="233813" y="1669067"/>
                    <a:pt x="210312" y="1682496"/>
                  </a:cubicBezTo>
                  <a:cubicBezTo>
                    <a:pt x="196818" y="1690207"/>
                    <a:pt x="179832" y="1688592"/>
                    <a:pt x="164592" y="1691640"/>
                  </a:cubicBezTo>
                  <a:cubicBezTo>
                    <a:pt x="136611" y="1684645"/>
                    <a:pt x="121633" y="1685257"/>
                    <a:pt x="100584" y="1664208"/>
                  </a:cubicBezTo>
                  <a:cubicBezTo>
                    <a:pt x="92813" y="1656437"/>
                    <a:pt x="91838" y="1642228"/>
                    <a:pt x="82296" y="1636776"/>
                  </a:cubicBezTo>
                  <a:cubicBezTo>
                    <a:pt x="68802" y="1629065"/>
                    <a:pt x="51816" y="1630680"/>
                    <a:pt x="36576" y="1627632"/>
                  </a:cubicBezTo>
                  <a:cubicBezTo>
                    <a:pt x="33528" y="1618488"/>
                    <a:pt x="34248" y="1607016"/>
                    <a:pt x="27432" y="1600200"/>
                  </a:cubicBezTo>
                  <a:cubicBezTo>
                    <a:pt x="20616" y="1593384"/>
                    <a:pt x="0" y="1591056"/>
                    <a:pt x="0" y="1591056"/>
                  </a:cubicBezTo>
                </a:path>
              </a:pathLst>
            </a:cu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6" name="Freeform 15"/>
            <p:cNvSpPr/>
            <p:nvPr/>
          </p:nvSpPr>
          <p:spPr>
            <a:xfrm flipH="1">
              <a:off x="5940152" y="4869160"/>
              <a:ext cx="834423" cy="1691640"/>
            </a:xfrm>
            <a:custGeom>
              <a:avLst/>
              <a:gdLst>
                <a:gd name="connsiteX0" fmla="*/ 27432 w 834423"/>
                <a:gd name="connsiteY0" fmla="*/ 0 h 1691640"/>
                <a:gd name="connsiteX1" fmla="*/ 73152 w 834423"/>
                <a:gd name="connsiteY1" fmla="*/ 9144 h 1691640"/>
                <a:gd name="connsiteX2" fmla="*/ 100584 w 834423"/>
                <a:gd name="connsiteY2" fmla="*/ 18288 h 1691640"/>
                <a:gd name="connsiteX3" fmla="*/ 137160 w 834423"/>
                <a:gd name="connsiteY3" fmla="*/ 27432 h 1691640"/>
                <a:gd name="connsiteX4" fmla="*/ 173736 w 834423"/>
                <a:gd name="connsiteY4" fmla="*/ 82296 h 1691640"/>
                <a:gd name="connsiteX5" fmla="*/ 182880 w 834423"/>
                <a:gd name="connsiteY5" fmla="*/ 109728 h 1691640"/>
                <a:gd name="connsiteX6" fmla="*/ 201168 w 834423"/>
                <a:gd name="connsiteY6" fmla="*/ 137160 h 1691640"/>
                <a:gd name="connsiteX7" fmla="*/ 237744 w 834423"/>
                <a:gd name="connsiteY7" fmla="*/ 146304 h 1691640"/>
                <a:gd name="connsiteX8" fmla="*/ 301752 w 834423"/>
                <a:gd name="connsiteY8" fmla="*/ 164592 h 1691640"/>
                <a:gd name="connsiteX9" fmla="*/ 320040 w 834423"/>
                <a:gd name="connsiteY9" fmla="*/ 192024 h 1691640"/>
                <a:gd name="connsiteX10" fmla="*/ 338328 w 834423"/>
                <a:gd name="connsiteY10" fmla="*/ 228600 h 1691640"/>
                <a:gd name="connsiteX11" fmla="*/ 393192 w 834423"/>
                <a:gd name="connsiteY11" fmla="*/ 283464 h 1691640"/>
                <a:gd name="connsiteX12" fmla="*/ 402336 w 834423"/>
                <a:gd name="connsiteY12" fmla="*/ 320040 h 1691640"/>
                <a:gd name="connsiteX13" fmla="*/ 411480 w 834423"/>
                <a:gd name="connsiteY13" fmla="*/ 347472 h 1691640"/>
                <a:gd name="connsiteX14" fmla="*/ 384048 w 834423"/>
                <a:gd name="connsiteY14" fmla="*/ 411480 h 1691640"/>
                <a:gd name="connsiteX15" fmla="*/ 374904 w 834423"/>
                <a:gd name="connsiteY15" fmla="*/ 438912 h 1691640"/>
                <a:gd name="connsiteX16" fmla="*/ 356616 w 834423"/>
                <a:gd name="connsiteY16" fmla="*/ 466344 h 1691640"/>
                <a:gd name="connsiteX17" fmla="*/ 338328 w 834423"/>
                <a:gd name="connsiteY17" fmla="*/ 521208 h 1691640"/>
                <a:gd name="connsiteX18" fmla="*/ 411480 w 834423"/>
                <a:gd name="connsiteY18" fmla="*/ 585216 h 1691640"/>
                <a:gd name="connsiteX19" fmla="*/ 466344 w 834423"/>
                <a:gd name="connsiteY19" fmla="*/ 594360 h 1691640"/>
                <a:gd name="connsiteX20" fmla="*/ 530352 w 834423"/>
                <a:gd name="connsiteY20" fmla="*/ 585216 h 1691640"/>
                <a:gd name="connsiteX21" fmla="*/ 548640 w 834423"/>
                <a:gd name="connsiteY21" fmla="*/ 557784 h 1691640"/>
                <a:gd name="connsiteX22" fmla="*/ 566928 w 834423"/>
                <a:gd name="connsiteY22" fmla="*/ 502920 h 1691640"/>
                <a:gd name="connsiteX23" fmla="*/ 585216 w 834423"/>
                <a:gd name="connsiteY23" fmla="*/ 374904 h 1691640"/>
                <a:gd name="connsiteX24" fmla="*/ 594360 w 834423"/>
                <a:gd name="connsiteY24" fmla="*/ 347472 h 1691640"/>
                <a:gd name="connsiteX25" fmla="*/ 722376 w 834423"/>
                <a:gd name="connsiteY25" fmla="*/ 356616 h 1691640"/>
                <a:gd name="connsiteX26" fmla="*/ 768096 w 834423"/>
                <a:gd name="connsiteY26" fmla="*/ 393192 h 1691640"/>
                <a:gd name="connsiteX27" fmla="*/ 804672 w 834423"/>
                <a:gd name="connsiteY27" fmla="*/ 475488 h 1691640"/>
                <a:gd name="connsiteX28" fmla="*/ 813816 w 834423"/>
                <a:gd name="connsiteY28" fmla="*/ 521208 h 1691640"/>
                <a:gd name="connsiteX29" fmla="*/ 832104 w 834423"/>
                <a:gd name="connsiteY29" fmla="*/ 585216 h 1691640"/>
                <a:gd name="connsiteX30" fmla="*/ 822960 w 834423"/>
                <a:gd name="connsiteY30" fmla="*/ 777240 h 1691640"/>
                <a:gd name="connsiteX31" fmla="*/ 795528 w 834423"/>
                <a:gd name="connsiteY31" fmla="*/ 786384 h 1691640"/>
                <a:gd name="connsiteX32" fmla="*/ 594360 w 834423"/>
                <a:gd name="connsiteY32" fmla="*/ 795528 h 1691640"/>
                <a:gd name="connsiteX33" fmla="*/ 539496 w 834423"/>
                <a:gd name="connsiteY33" fmla="*/ 813816 h 1691640"/>
                <a:gd name="connsiteX34" fmla="*/ 512064 w 834423"/>
                <a:gd name="connsiteY34" fmla="*/ 822960 h 1691640"/>
                <a:gd name="connsiteX35" fmla="*/ 512064 w 834423"/>
                <a:gd name="connsiteY35" fmla="*/ 914400 h 1691640"/>
                <a:gd name="connsiteX36" fmla="*/ 521208 w 834423"/>
                <a:gd name="connsiteY36" fmla="*/ 941832 h 1691640"/>
                <a:gd name="connsiteX37" fmla="*/ 548640 w 834423"/>
                <a:gd name="connsiteY37" fmla="*/ 950976 h 1691640"/>
                <a:gd name="connsiteX38" fmla="*/ 621792 w 834423"/>
                <a:gd name="connsiteY38" fmla="*/ 1124712 h 1691640"/>
                <a:gd name="connsiteX39" fmla="*/ 649224 w 834423"/>
                <a:gd name="connsiteY39" fmla="*/ 1143000 h 1691640"/>
                <a:gd name="connsiteX40" fmla="*/ 530352 w 834423"/>
                <a:gd name="connsiteY40" fmla="*/ 1179576 h 1691640"/>
                <a:gd name="connsiteX41" fmla="*/ 475488 w 834423"/>
                <a:gd name="connsiteY41" fmla="*/ 1197864 h 1691640"/>
                <a:gd name="connsiteX42" fmla="*/ 466344 w 834423"/>
                <a:gd name="connsiteY42" fmla="*/ 1408176 h 1691640"/>
                <a:gd name="connsiteX43" fmla="*/ 457200 w 834423"/>
                <a:gd name="connsiteY43" fmla="*/ 1435608 h 1691640"/>
                <a:gd name="connsiteX44" fmla="*/ 429768 w 834423"/>
                <a:gd name="connsiteY44" fmla="*/ 1444752 h 1691640"/>
                <a:gd name="connsiteX45" fmla="*/ 402336 w 834423"/>
                <a:gd name="connsiteY45" fmla="*/ 1426464 h 1691640"/>
                <a:gd name="connsiteX46" fmla="*/ 384048 w 834423"/>
                <a:gd name="connsiteY46" fmla="*/ 1371600 h 1691640"/>
                <a:gd name="connsiteX47" fmla="*/ 365760 w 834423"/>
                <a:gd name="connsiteY47" fmla="*/ 1234440 h 1691640"/>
                <a:gd name="connsiteX48" fmla="*/ 347472 w 834423"/>
                <a:gd name="connsiteY48" fmla="*/ 1207008 h 1691640"/>
                <a:gd name="connsiteX49" fmla="*/ 329184 w 834423"/>
                <a:gd name="connsiteY49" fmla="*/ 1152144 h 1691640"/>
                <a:gd name="connsiteX50" fmla="*/ 310896 w 834423"/>
                <a:gd name="connsiteY50" fmla="*/ 1124712 h 1691640"/>
                <a:gd name="connsiteX51" fmla="*/ 292608 w 834423"/>
                <a:gd name="connsiteY51" fmla="*/ 1088136 h 1691640"/>
                <a:gd name="connsiteX52" fmla="*/ 265176 w 834423"/>
                <a:gd name="connsiteY52" fmla="*/ 1069848 h 1691640"/>
                <a:gd name="connsiteX53" fmla="*/ 237744 w 834423"/>
                <a:gd name="connsiteY53" fmla="*/ 1097280 h 1691640"/>
                <a:gd name="connsiteX54" fmla="*/ 228600 w 834423"/>
                <a:gd name="connsiteY54" fmla="*/ 1124712 h 1691640"/>
                <a:gd name="connsiteX55" fmla="*/ 256032 w 834423"/>
                <a:gd name="connsiteY55" fmla="*/ 1325880 h 1691640"/>
                <a:gd name="connsiteX56" fmla="*/ 283464 w 834423"/>
                <a:gd name="connsiteY56" fmla="*/ 1353312 h 1691640"/>
                <a:gd name="connsiteX57" fmla="*/ 320040 w 834423"/>
                <a:gd name="connsiteY57" fmla="*/ 1435608 h 1691640"/>
                <a:gd name="connsiteX58" fmla="*/ 329184 w 834423"/>
                <a:gd name="connsiteY58" fmla="*/ 1463040 h 1691640"/>
                <a:gd name="connsiteX59" fmla="*/ 320040 w 834423"/>
                <a:gd name="connsiteY59" fmla="*/ 1545336 h 1691640"/>
                <a:gd name="connsiteX60" fmla="*/ 310896 w 834423"/>
                <a:gd name="connsiteY60" fmla="*/ 1572768 h 1691640"/>
                <a:gd name="connsiteX61" fmla="*/ 246888 w 834423"/>
                <a:gd name="connsiteY61" fmla="*/ 1581912 h 1691640"/>
                <a:gd name="connsiteX62" fmla="*/ 210312 w 834423"/>
                <a:gd name="connsiteY62" fmla="*/ 1682496 h 1691640"/>
                <a:gd name="connsiteX63" fmla="*/ 164592 w 834423"/>
                <a:gd name="connsiteY63" fmla="*/ 1691640 h 1691640"/>
                <a:gd name="connsiteX64" fmla="*/ 100584 w 834423"/>
                <a:gd name="connsiteY64" fmla="*/ 1664208 h 1691640"/>
                <a:gd name="connsiteX65" fmla="*/ 82296 w 834423"/>
                <a:gd name="connsiteY65" fmla="*/ 1636776 h 1691640"/>
                <a:gd name="connsiteX66" fmla="*/ 36576 w 834423"/>
                <a:gd name="connsiteY66" fmla="*/ 1627632 h 1691640"/>
                <a:gd name="connsiteX67" fmla="*/ 27432 w 834423"/>
                <a:gd name="connsiteY67" fmla="*/ 1600200 h 1691640"/>
                <a:gd name="connsiteX68" fmla="*/ 0 w 834423"/>
                <a:gd name="connsiteY68" fmla="*/ 1591056 h 1691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834423" h="1691640">
                  <a:moveTo>
                    <a:pt x="27432" y="0"/>
                  </a:moveTo>
                  <a:cubicBezTo>
                    <a:pt x="42672" y="3048"/>
                    <a:pt x="58074" y="5375"/>
                    <a:pt x="73152" y="9144"/>
                  </a:cubicBezTo>
                  <a:cubicBezTo>
                    <a:pt x="82503" y="11482"/>
                    <a:pt x="91316" y="15640"/>
                    <a:pt x="100584" y="18288"/>
                  </a:cubicBezTo>
                  <a:cubicBezTo>
                    <a:pt x="112668" y="21740"/>
                    <a:pt x="124968" y="24384"/>
                    <a:pt x="137160" y="27432"/>
                  </a:cubicBezTo>
                  <a:cubicBezTo>
                    <a:pt x="149352" y="45720"/>
                    <a:pt x="166785" y="61444"/>
                    <a:pt x="173736" y="82296"/>
                  </a:cubicBezTo>
                  <a:cubicBezTo>
                    <a:pt x="176784" y="91440"/>
                    <a:pt x="178569" y="101107"/>
                    <a:pt x="182880" y="109728"/>
                  </a:cubicBezTo>
                  <a:cubicBezTo>
                    <a:pt x="187795" y="119558"/>
                    <a:pt x="192024" y="131064"/>
                    <a:pt x="201168" y="137160"/>
                  </a:cubicBezTo>
                  <a:cubicBezTo>
                    <a:pt x="211625" y="144131"/>
                    <a:pt x="225620" y="142997"/>
                    <a:pt x="237744" y="146304"/>
                  </a:cubicBezTo>
                  <a:cubicBezTo>
                    <a:pt x="259152" y="152143"/>
                    <a:pt x="280416" y="158496"/>
                    <a:pt x="301752" y="164592"/>
                  </a:cubicBezTo>
                  <a:cubicBezTo>
                    <a:pt x="307848" y="173736"/>
                    <a:pt x="314588" y="182482"/>
                    <a:pt x="320040" y="192024"/>
                  </a:cubicBezTo>
                  <a:cubicBezTo>
                    <a:pt x="326803" y="203859"/>
                    <a:pt x="329813" y="217956"/>
                    <a:pt x="338328" y="228600"/>
                  </a:cubicBezTo>
                  <a:cubicBezTo>
                    <a:pt x="354485" y="248796"/>
                    <a:pt x="393192" y="283464"/>
                    <a:pt x="393192" y="283464"/>
                  </a:cubicBezTo>
                  <a:cubicBezTo>
                    <a:pt x="396240" y="295656"/>
                    <a:pt x="398884" y="307956"/>
                    <a:pt x="402336" y="320040"/>
                  </a:cubicBezTo>
                  <a:cubicBezTo>
                    <a:pt x="404984" y="329308"/>
                    <a:pt x="411480" y="337833"/>
                    <a:pt x="411480" y="347472"/>
                  </a:cubicBezTo>
                  <a:cubicBezTo>
                    <a:pt x="411480" y="385533"/>
                    <a:pt x="398980" y="381616"/>
                    <a:pt x="384048" y="411480"/>
                  </a:cubicBezTo>
                  <a:cubicBezTo>
                    <a:pt x="379737" y="420101"/>
                    <a:pt x="379215" y="430291"/>
                    <a:pt x="374904" y="438912"/>
                  </a:cubicBezTo>
                  <a:cubicBezTo>
                    <a:pt x="369989" y="448742"/>
                    <a:pt x="361079" y="456301"/>
                    <a:pt x="356616" y="466344"/>
                  </a:cubicBezTo>
                  <a:cubicBezTo>
                    <a:pt x="348787" y="483960"/>
                    <a:pt x="338328" y="521208"/>
                    <a:pt x="338328" y="521208"/>
                  </a:cubicBezTo>
                  <a:cubicBezTo>
                    <a:pt x="361422" y="555850"/>
                    <a:pt x="362243" y="564701"/>
                    <a:pt x="411480" y="585216"/>
                  </a:cubicBezTo>
                  <a:cubicBezTo>
                    <a:pt x="428594" y="592347"/>
                    <a:pt x="448056" y="591312"/>
                    <a:pt x="466344" y="594360"/>
                  </a:cubicBezTo>
                  <a:cubicBezTo>
                    <a:pt x="487680" y="591312"/>
                    <a:pt x="510657" y="593969"/>
                    <a:pt x="530352" y="585216"/>
                  </a:cubicBezTo>
                  <a:cubicBezTo>
                    <a:pt x="540395" y="580753"/>
                    <a:pt x="544177" y="567827"/>
                    <a:pt x="548640" y="557784"/>
                  </a:cubicBezTo>
                  <a:cubicBezTo>
                    <a:pt x="556469" y="540168"/>
                    <a:pt x="566928" y="502920"/>
                    <a:pt x="566928" y="502920"/>
                  </a:cubicBezTo>
                  <a:cubicBezTo>
                    <a:pt x="572618" y="451711"/>
                    <a:pt x="573570" y="421486"/>
                    <a:pt x="585216" y="374904"/>
                  </a:cubicBezTo>
                  <a:cubicBezTo>
                    <a:pt x="587554" y="365553"/>
                    <a:pt x="591312" y="356616"/>
                    <a:pt x="594360" y="347472"/>
                  </a:cubicBezTo>
                  <a:cubicBezTo>
                    <a:pt x="637032" y="350520"/>
                    <a:pt x="681004" y="345729"/>
                    <a:pt x="722376" y="356616"/>
                  </a:cubicBezTo>
                  <a:cubicBezTo>
                    <a:pt x="741250" y="361583"/>
                    <a:pt x="754296" y="379392"/>
                    <a:pt x="768096" y="393192"/>
                  </a:cubicBezTo>
                  <a:cubicBezTo>
                    <a:pt x="788541" y="413637"/>
                    <a:pt x="797881" y="450589"/>
                    <a:pt x="804672" y="475488"/>
                  </a:cubicBezTo>
                  <a:cubicBezTo>
                    <a:pt x="808761" y="490482"/>
                    <a:pt x="810445" y="506036"/>
                    <a:pt x="813816" y="521208"/>
                  </a:cubicBezTo>
                  <a:cubicBezTo>
                    <a:pt x="821470" y="555653"/>
                    <a:pt x="821921" y="554668"/>
                    <a:pt x="832104" y="585216"/>
                  </a:cubicBezTo>
                  <a:cubicBezTo>
                    <a:pt x="829056" y="649224"/>
                    <a:pt x="834423" y="714193"/>
                    <a:pt x="822960" y="777240"/>
                  </a:cubicBezTo>
                  <a:cubicBezTo>
                    <a:pt x="821236" y="786723"/>
                    <a:pt x="805136" y="785615"/>
                    <a:pt x="795528" y="786384"/>
                  </a:cubicBezTo>
                  <a:cubicBezTo>
                    <a:pt x="728617" y="791737"/>
                    <a:pt x="661416" y="792480"/>
                    <a:pt x="594360" y="795528"/>
                  </a:cubicBezTo>
                  <a:lnTo>
                    <a:pt x="539496" y="813816"/>
                  </a:lnTo>
                  <a:lnTo>
                    <a:pt x="512064" y="822960"/>
                  </a:lnTo>
                  <a:cubicBezTo>
                    <a:pt x="497279" y="867314"/>
                    <a:pt x="498930" y="848731"/>
                    <a:pt x="512064" y="914400"/>
                  </a:cubicBezTo>
                  <a:cubicBezTo>
                    <a:pt x="513954" y="923851"/>
                    <a:pt x="514392" y="935016"/>
                    <a:pt x="521208" y="941832"/>
                  </a:cubicBezTo>
                  <a:cubicBezTo>
                    <a:pt x="528024" y="948648"/>
                    <a:pt x="539496" y="947928"/>
                    <a:pt x="548640" y="950976"/>
                  </a:cubicBezTo>
                  <a:cubicBezTo>
                    <a:pt x="568872" y="1092602"/>
                    <a:pt x="534599" y="1056895"/>
                    <a:pt x="621792" y="1124712"/>
                  </a:cubicBezTo>
                  <a:cubicBezTo>
                    <a:pt x="630467" y="1131459"/>
                    <a:pt x="640080" y="1136904"/>
                    <a:pt x="649224" y="1143000"/>
                  </a:cubicBezTo>
                  <a:cubicBezTo>
                    <a:pt x="609908" y="1201974"/>
                    <a:pt x="649091" y="1158622"/>
                    <a:pt x="530352" y="1179576"/>
                  </a:cubicBezTo>
                  <a:cubicBezTo>
                    <a:pt x="511368" y="1182926"/>
                    <a:pt x="475488" y="1197864"/>
                    <a:pt x="475488" y="1197864"/>
                  </a:cubicBezTo>
                  <a:cubicBezTo>
                    <a:pt x="472440" y="1267968"/>
                    <a:pt x="471726" y="1338212"/>
                    <a:pt x="466344" y="1408176"/>
                  </a:cubicBezTo>
                  <a:cubicBezTo>
                    <a:pt x="465605" y="1417786"/>
                    <a:pt x="464016" y="1428792"/>
                    <a:pt x="457200" y="1435608"/>
                  </a:cubicBezTo>
                  <a:cubicBezTo>
                    <a:pt x="450384" y="1442424"/>
                    <a:pt x="438912" y="1441704"/>
                    <a:pt x="429768" y="1444752"/>
                  </a:cubicBezTo>
                  <a:cubicBezTo>
                    <a:pt x="420624" y="1438656"/>
                    <a:pt x="408161" y="1435783"/>
                    <a:pt x="402336" y="1426464"/>
                  </a:cubicBezTo>
                  <a:cubicBezTo>
                    <a:pt x="392119" y="1410117"/>
                    <a:pt x="384048" y="1371600"/>
                    <a:pt x="384048" y="1371600"/>
                  </a:cubicBezTo>
                  <a:cubicBezTo>
                    <a:pt x="383040" y="1362532"/>
                    <a:pt x="372601" y="1254962"/>
                    <a:pt x="365760" y="1234440"/>
                  </a:cubicBezTo>
                  <a:cubicBezTo>
                    <a:pt x="362285" y="1224014"/>
                    <a:pt x="351935" y="1217051"/>
                    <a:pt x="347472" y="1207008"/>
                  </a:cubicBezTo>
                  <a:cubicBezTo>
                    <a:pt x="339643" y="1189392"/>
                    <a:pt x="339877" y="1168184"/>
                    <a:pt x="329184" y="1152144"/>
                  </a:cubicBezTo>
                  <a:cubicBezTo>
                    <a:pt x="323088" y="1143000"/>
                    <a:pt x="316348" y="1134254"/>
                    <a:pt x="310896" y="1124712"/>
                  </a:cubicBezTo>
                  <a:cubicBezTo>
                    <a:pt x="304133" y="1112877"/>
                    <a:pt x="301334" y="1098608"/>
                    <a:pt x="292608" y="1088136"/>
                  </a:cubicBezTo>
                  <a:cubicBezTo>
                    <a:pt x="285573" y="1079693"/>
                    <a:pt x="274320" y="1075944"/>
                    <a:pt x="265176" y="1069848"/>
                  </a:cubicBezTo>
                  <a:cubicBezTo>
                    <a:pt x="256032" y="1078992"/>
                    <a:pt x="244917" y="1086520"/>
                    <a:pt x="237744" y="1097280"/>
                  </a:cubicBezTo>
                  <a:cubicBezTo>
                    <a:pt x="232397" y="1105300"/>
                    <a:pt x="228600" y="1115073"/>
                    <a:pt x="228600" y="1124712"/>
                  </a:cubicBezTo>
                  <a:cubicBezTo>
                    <a:pt x="228600" y="1185385"/>
                    <a:pt x="215626" y="1269312"/>
                    <a:pt x="256032" y="1325880"/>
                  </a:cubicBezTo>
                  <a:cubicBezTo>
                    <a:pt x="263548" y="1336403"/>
                    <a:pt x="275185" y="1343378"/>
                    <a:pt x="283464" y="1353312"/>
                  </a:cubicBezTo>
                  <a:cubicBezTo>
                    <a:pt x="307615" y="1382293"/>
                    <a:pt x="306749" y="1395736"/>
                    <a:pt x="320040" y="1435608"/>
                  </a:cubicBezTo>
                  <a:lnTo>
                    <a:pt x="329184" y="1463040"/>
                  </a:lnTo>
                  <a:cubicBezTo>
                    <a:pt x="326136" y="1490472"/>
                    <a:pt x="324578" y="1518111"/>
                    <a:pt x="320040" y="1545336"/>
                  </a:cubicBezTo>
                  <a:cubicBezTo>
                    <a:pt x="318455" y="1554843"/>
                    <a:pt x="319517" y="1568457"/>
                    <a:pt x="310896" y="1572768"/>
                  </a:cubicBezTo>
                  <a:cubicBezTo>
                    <a:pt x="291619" y="1582407"/>
                    <a:pt x="268224" y="1578864"/>
                    <a:pt x="246888" y="1581912"/>
                  </a:cubicBezTo>
                  <a:cubicBezTo>
                    <a:pt x="245899" y="1585870"/>
                    <a:pt x="233813" y="1669067"/>
                    <a:pt x="210312" y="1682496"/>
                  </a:cubicBezTo>
                  <a:cubicBezTo>
                    <a:pt x="196818" y="1690207"/>
                    <a:pt x="179832" y="1688592"/>
                    <a:pt x="164592" y="1691640"/>
                  </a:cubicBezTo>
                  <a:cubicBezTo>
                    <a:pt x="136611" y="1684645"/>
                    <a:pt x="121633" y="1685257"/>
                    <a:pt x="100584" y="1664208"/>
                  </a:cubicBezTo>
                  <a:cubicBezTo>
                    <a:pt x="92813" y="1656437"/>
                    <a:pt x="91838" y="1642228"/>
                    <a:pt x="82296" y="1636776"/>
                  </a:cubicBezTo>
                  <a:cubicBezTo>
                    <a:pt x="68802" y="1629065"/>
                    <a:pt x="51816" y="1630680"/>
                    <a:pt x="36576" y="1627632"/>
                  </a:cubicBezTo>
                  <a:cubicBezTo>
                    <a:pt x="33528" y="1618488"/>
                    <a:pt x="34248" y="1607016"/>
                    <a:pt x="27432" y="1600200"/>
                  </a:cubicBezTo>
                  <a:cubicBezTo>
                    <a:pt x="20616" y="1593384"/>
                    <a:pt x="0" y="1591056"/>
                    <a:pt x="0" y="1591056"/>
                  </a:cubicBezTo>
                </a:path>
              </a:pathLst>
            </a:cu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4067944" y="2852936"/>
            <a:ext cx="720080" cy="720080"/>
          </a:xfrm>
          <a:prstGeom prst="rect">
            <a:avLst/>
          </a:prstGeom>
          <a:noFill/>
          <a:ln w="57150">
            <a:solidFill>
              <a:schemeClr val="accent4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4" name="Group 59"/>
          <p:cNvGrpSpPr/>
          <p:nvPr/>
        </p:nvGrpSpPr>
        <p:grpSpPr>
          <a:xfrm>
            <a:off x="2987824" y="3919538"/>
            <a:ext cx="2232248" cy="2276018"/>
            <a:chOff x="2987824" y="3919538"/>
            <a:chExt cx="2232248" cy="2276018"/>
          </a:xfrm>
        </p:grpSpPr>
        <p:sp>
          <p:nvSpPr>
            <p:cNvPr id="24" name="Arc 23"/>
            <p:cNvSpPr/>
            <p:nvPr/>
          </p:nvSpPr>
          <p:spPr>
            <a:xfrm>
              <a:off x="3929261" y="3919538"/>
              <a:ext cx="962931" cy="2276018"/>
            </a:xfrm>
            <a:prstGeom prst="arc">
              <a:avLst/>
            </a:prstGeom>
            <a:ln w="57150" cap="rnd">
              <a:solidFill>
                <a:schemeClr val="accent4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5" name="Arc 24"/>
            <p:cNvSpPr/>
            <p:nvPr/>
          </p:nvSpPr>
          <p:spPr>
            <a:xfrm>
              <a:off x="2987824" y="4093315"/>
              <a:ext cx="2232248" cy="262617"/>
            </a:xfrm>
            <a:prstGeom prst="arc">
              <a:avLst/>
            </a:prstGeom>
            <a:ln w="57150" cap="rnd">
              <a:solidFill>
                <a:schemeClr val="accent4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5" name="Group 53"/>
          <p:cNvGrpSpPr/>
          <p:nvPr/>
        </p:nvGrpSpPr>
        <p:grpSpPr>
          <a:xfrm>
            <a:off x="2051720" y="2132856"/>
            <a:ext cx="777686" cy="864096"/>
            <a:chOff x="4067944" y="5229200"/>
            <a:chExt cx="1296144" cy="1440160"/>
          </a:xfrm>
        </p:grpSpPr>
        <p:sp>
          <p:nvSpPr>
            <p:cNvPr id="80" name="Oval 79"/>
            <p:cNvSpPr/>
            <p:nvPr/>
          </p:nvSpPr>
          <p:spPr>
            <a:xfrm>
              <a:off x="4067944" y="5229200"/>
              <a:ext cx="144016" cy="1440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1" name="Oval 80"/>
            <p:cNvSpPr/>
            <p:nvPr/>
          </p:nvSpPr>
          <p:spPr>
            <a:xfrm>
              <a:off x="4355976" y="5229200"/>
              <a:ext cx="144016" cy="1440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2" name="Oval 81"/>
            <p:cNvSpPr/>
            <p:nvPr/>
          </p:nvSpPr>
          <p:spPr>
            <a:xfrm>
              <a:off x="4067944" y="5661248"/>
              <a:ext cx="144016" cy="1440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3" name="Oval 82"/>
            <p:cNvSpPr/>
            <p:nvPr/>
          </p:nvSpPr>
          <p:spPr>
            <a:xfrm>
              <a:off x="4644008" y="5229200"/>
              <a:ext cx="144016" cy="1440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4" name="Oval 83"/>
            <p:cNvSpPr/>
            <p:nvPr/>
          </p:nvSpPr>
          <p:spPr>
            <a:xfrm>
              <a:off x="4355976" y="5661248"/>
              <a:ext cx="144016" cy="1440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5" name="Oval 84"/>
            <p:cNvSpPr/>
            <p:nvPr/>
          </p:nvSpPr>
          <p:spPr>
            <a:xfrm>
              <a:off x="4644008" y="5661248"/>
              <a:ext cx="144016" cy="1440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6" name="Oval 85"/>
            <p:cNvSpPr/>
            <p:nvPr/>
          </p:nvSpPr>
          <p:spPr>
            <a:xfrm>
              <a:off x="4932040" y="5229200"/>
              <a:ext cx="144016" cy="1440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7" name="Oval 86"/>
            <p:cNvSpPr/>
            <p:nvPr/>
          </p:nvSpPr>
          <p:spPr>
            <a:xfrm>
              <a:off x="5220072" y="5229200"/>
              <a:ext cx="144016" cy="1440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8" name="Oval 87"/>
            <p:cNvSpPr/>
            <p:nvPr/>
          </p:nvSpPr>
          <p:spPr>
            <a:xfrm>
              <a:off x="4932040" y="5661248"/>
              <a:ext cx="144016" cy="1440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9" name="Oval 88"/>
            <p:cNvSpPr/>
            <p:nvPr/>
          </p:nvSpPr>
          <p:spPr>
            <a:xfrm>
              <a:off x="5220072" y="5661248"/>
              <a:ext cx="144016" cy="1440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0" name="Oval 89"/>
            <p:cNvSpPr/>
            <p:nvPr/>
          </p:nvSpPr>
          <p:spPr>
            <a:xfrm>
              <a:off x="4067944" y="6093296"/>
              <a:ext cx="144016" cy="1440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1" name="Oval 90"/>
            <p:cNvSpPr/>
            <p:nvPr/>
          </p:nvSpPr>
          <p:spPr>
            <a:xfrm>
              <a:off x="4355976" y="6093296"/>
              <a:ext cx="144016" cy="1440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2" name="Oval 91"/>
            <p:cNvSpPr/>
            <p:nvPr/>
          </p:nvSpPr>
          <p:spPr>
            <a:xfrm>
              <a:off x="4644008" y="6093296"/>
              <a:ext cx="144016" cy="1440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3" name="Oval 92"/>
            <p:cNvSpPr/>
            <p:nvPr/>
          </p:nvSpPr>
          <p:spPr>
            <a:xfrm>
              <a:off x="4932040" y="6093296"/>
              <a:ext cx="144016" cy="1440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4" name="Oval 93"/>
            <p:cNvSpPr/>
            <p:nvPr/>
          </p:nvSpPr>
          <p:spPr>
            <a:xfrm>
              <a:off x="5220072" y="6093296"/>
              <a:ext cx="144016" cy="1440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5" name="Oval 94"/>
            <p:cNvSpPr/>
            <p:nvPr/>
          </p:nvSpPr>
          <p:spPr>
            <a:xfrm>
              <a:off x="4067944" y="6525344"/>
              <a:ext cx="144016" cy="1440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6" name="Oval 95"/>
            <p:cNvSpPr/>
            <p:nvPr/>
          </p:nvSpPr>
          <p:spPr>
            <a:xfrm>
              <a:off x="4355976" y="6525344"/>
              <a:ext cx="144016" cy="1440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7" name="Oval 96"/>
            <p:cNvSpPr/>
            <p:nvPr/>
          </p:nvSpPr>
          <p:spPr>
            <a:xfrm>
              <a:off x="4644008" y="6525344"/>
              <a:ext cx="144016" cy="1440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8" name="Oval 97"/>
            <p:cNvSpPr/>
            <p:nvPr/>
          </p:nvSpPr>
          <p:spPr>
            <a:xfrm>
              <a:off x="4932040" y="6525344"/>
              <a:ext cx="144016" cy="1440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9" name="Oval 98"/>
            <p:cNvSpPr/>
            <p:nvPr/>
          </p:nvSpPr>
          <p:spPr>
            <a:xfrm>
              <a:off x="5220072" y="6525344"/>
              <a:ext cx="144016" cy="1440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7" name="Group 54"/>
          <p:cNvGrpSpPr/>
          <p:nvPr/>
        </p:nvGrpSpPr>
        <p:grpSpPr>
          <a:xfrm>
            <a:off x="3059832" y="2420888"/>
            <a:ext cx="765903" cy="936103"/>
            <a:chOff x="1835696" y="5229200"/>
            <a:chExt cx="1296144" cy="1584176"/>
          </a:xfrm>
        </p:grpSpPr>
        <p:sp>
          <p:nvSpPr>
            <p:cNvPr id="100" name="Oval 99"/>
            <p:cNvSpPr/>
            <p:nvPr/>
          </p:nvSpPr>
          <p:spPr>
            <a:xfrm>
              <a:off x="1835696" y="5301208"/>
              <a:ext cx="144016" cy="1440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1" name="Oval 100"/>
            <p:cNvSpPr/>
            <p:nvPr/>
          </p:nvSpPr>
          <p:spPr>
            <a:xfrm>
              <a:off x="2051720" y="5229200"/>
              <a:ext cx="288032" cy="2880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2" name="Oval 101"/>
            <p:cNvSpPr/>
            <p:nvPr/>
          </p:nvSpPr>
          <p:spPr>
            <a:xfrm>
              <a:off x="1835696" y="5733256"/>
              <a:ext cx="144016" cy="1440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3" name="Oval 102"/>
            <p:cNvSpPr/>
            <p:nvPr/>
          </p:nvSpPr>
          <p:spPr>
            <a:xfrm>
              <a:off x="2411760" y="5301208"/>
              <a:ext cx="144016" cy="1440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4" name="Oval 103"/>
            <p:cNvSpPr/>
            <p:nvPr/>
          </p:nvSpPr>
          <p:spPr>
            <a:xfrm>
              <a:off x="2051720" y="5661248"/>
              <a:ext cx="288032" cy="2880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5" name="Oval 104"/>
            <p:cNvSpPr/>
            <p:nvPr/>
          </p:nvSpPr>
          <p:spPr>
            <a:xfrm>
              <a:off x="2411760" y="5733256"/>
              <a:ext cx="144016" cy="1440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6" name="Oval 105"/>
            <p:cNvSpPr/>
            <p:nvPr/>
          </p:nvSpPr>
          <p:spPr>
            <a:xfrm>
              <a:off x="2627784" y="5229200"/>
              <a:ext cx="288032" cy="2880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7" name="Oval 106"/>
            <p:cNvSpPr/>
            <p:nvPr/>
          </p:nvSpPr>
          <p:spPr>
            <a:xfrm>
              <a:off x="2987824" y="5301208"/>
              <a:ext cx="144016" cy="1440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8" name="Oval 107"/>
            <p:cNvSpPr/>
            <p:nvPr/>
          </p:nvSpPr>
          <p:spPr>
            <a:xfrm>
              <a:off x="2627784" y="5661248"/>
              <a:ext cx="288032" cy="2880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9" name="Oval 108"/>
            <p:cNvSpPr/>
            <p:nvPr/>
          </p:nvSpPr>
          <p:spPr>
            <a:xfrm>
              <a:off x="2987824" y="5733256"/>
              <a:ext cx="144016" cy="1440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0" name="Oval 109"/>
            <p:cNvSpPr/>
            <p:nvPr/>
          </p:nvSpPr>
          <p:spPr>
            <a:xfrm>
              <a:off x="1835696" y="6165304"/>
              <a:ext cx="144016" cy="1440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1" name="Oval 110"/>
            <p:cNvSpPr/>
            <p:nvPr/>
          </p:nvSpPr>
          <p:spPr>
            <a:xfrm>
              <a:off x="2051720" y="6093296"/>
              <a:ext cx="288032" cy="2880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2" name="Oval 111"/>
            <p:cNvSpPr/>
            <p:nvPr/>
          </p:nvSpPr>
          <p:spPr>
            <a:xfrm>
              <a:off x="2411760" y="6165304"/>
              <a:ext cx="144016" cy="1440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3" name="Oval 112"/>
            <p:cNvSpPr/>
            <p:nvPr/>
          </p:nvSpPr>
          <p:spPr>
            <a:xfrm>
              <a:off x="2627784" y="6093296"/>
              <a:ext cx="288032" cy="2880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4" name="Oval 113"/>
            <p:cNvSpPr/>
            <p:nvPr/>
          </p:nvSpPr>
          <p:spPr>
            <a:xfrm>
              <a:off x="2987824" y="6165304"/>
              <a:ext cx="144016" cy="1440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5" name="Oval 114"/>
            <p:cNvSpPr/>
            <p:nvPr/>
          </p:nvSpPr>
          <p:spPr>
            <a:xfrm>
              <a:off x="1835696" y="6597352"/>
              <a:ext cx="144016" cy="1440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6" name="Oval 115"/>
            <p:cNvSpPr/>
            <p:nvPr/>
          </p:nvSpPr>
          <p:spPr>
            <a:xfrm>
              <a:off x="2051720" y="6525344"/>
              <a:ext cx="288032" cy="2880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7" name="Oval 116"/>
            <p:cNvSpPr/>
            <p:nvPr/>
          </p:nvSpPr>
          <p:spPr>
            <a:xfrm>
              <a:off x="2411760" y="6597352"/>
              <a:ext cx="144016" cy="1440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8" name="Oval 117"/>
            <p:cNvSpPr/>
            <p:nvPr/>
          </p:nvSpPr>
          <p:spPr>
            <a:xfrm>
              <a:off x="2627784" y="6525344"/>
              <a:ext cx="288032" cy="2880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9" name="Oval 118"/>
            <p:cNvSpPr/>
            <p:nvPr/>
          </p:nvSpPr>
          <p:spPr>
            <a:xfrm>
              <a:off x="2987824" y="6597352"/>
              <a:ext cx="144016" cy="1440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53" name="Content Placeholder 2"/>
          <p:cNvSpPr txBox="1">
            <a:spLocks/>
          </p:cNvSpPr>
          <p:nvPr/>
        </p:nvSpPr>
        <p:spPr>
          <a:xfrm>
            <a:off x="5292080" y="6453336"/>
            <a:ext cx="3262664" cy="285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r">
              <a:spcBef>
                <a:spcPct val="20000"/>
              </a:spcBef>
            </a:pPr>
            <a:r>
              <a:rPr lang="lt-LT" sz="1000" dirty="0" smtClean="0">
                <a:hlinkClick r:id="rId2"/>
              </a:rPr>
              <a:t>Wertheimer, </a:t>
            </a:r>
            <a:r>
              <a:rPr lang="lt-LT" sz="1000" i="1" dirty="0" smtClean="0">
                <a:hlinkClick r:id="rId2"/>
              </a:rPr>
              <a:t>Psychological Research </a:t>
            </a:r>
            <a:r>
              <a:rPr lang="lt-LT" sz="1000" dirty="0" smtClean="0">
                <a:hlinkClick r:id="rId2"/>
              </a:rPr>
              <a:t>(1923)</a:t>
            </a:r>
            <a:endParaRPr kumimoji="0" lang="en-US" sz="1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9" name="Group 58"/>
          <p:cNvGrpSpPr/>
          <p:nvPr/>
        </p:nvGrpSpPr>
        <p:grpSpPr>
          <a:xfrm>
            <a:off x="467544" y="5445224"/>
            <a:ext cx="2304256" cy="496607"/>
            <a:chOff x="1187624" y="980728"/>
            <a:chExt cx="2304256" cy="496607"/>
          </a:xfrm>
        </p:grpSpPr>
        <p:sp>
          <p:nvSpPr>
            <p:cNvPr id="56" name="Isosceles Triangle 55"/>
            <p:cNvSpPr/>
            <p:nvPr/>
          </p:nvSpPr>
          <p:spPr>
            <a:xfrm>
              <a:off x="2051720" y="980728"/>
              <a:ext cx="576064" cy="496607"/>
            </a:xfrm>
            <a:prstGeom prst="triangle">
              <a:avLst/>
            </a:prstGeom>
            <a:noFill/>
            <a:ln w="571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7" name="Isosceles Triangle 56"/>
            <p:cNvSpPr/>
            <p:nvPr/>
          </p:nvSpPr>
          <p:spPr>
            <a:xfrm>
              <a:off x="2915816" y="980728"/>
              <a:ext cx="576064" cy="496607"/>
            </a:xfrm>
            <a:prstGeom prst="triangle">
              <a:avLst/>
            </a:prstGeom>
            <a:noFill/>
            <a:ln w="571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8" name="Isosceles Triangle 57"/>
            <p:cNvSpPr/>
            <p:nvPr/>
          </p:nvSpPr>
          <p:spPr>
            <a:xfrm>
              <a:off x="1187624" y="980728"/>
              <a:ext cx="576064" cy="496607"/>
            </a:xfrm>
            <a:prstGeom prst="triangle">
              <a:avLst/>
            </a:prstGeom>
            <a:noFill/>
            <a:ln w="571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60" name="Content Placeholder 2"/>
          <p:cNvSpPr txBox="1">
            <a:spLocks/>
          </p:cNvSpPr>
          <p:nvPr/>
        </p:nvSpPr>
        <p:spPr>
          <a:xfrm>
            <a:off x="5580112" y="2636912"/>
            <a:ext cx="3312368" cy="115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užduotis: sugalvokite Geštalto</a:t>
            </a:r>
            <a:r>
              <a:rPr kumimoji="0" lang="lt-LT" sz="1600" b="0" i="0" u="none" strike="noStrike" kern="120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pavyzdį, naudodami kaip galima daugiau šitų dėsnių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Mechanizmai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t-LT" dirty="0" smtClean="0"/>
              <a:t>antra dalis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lt-LT" b="1" dirty="0" smtClean="0"/>
              <a:t>contour integration</a:t>
            </a:r>
            <a:endParaRPr lang="en-US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9552" y="4797152"/>
            <a:ext cx="3024336" cy="1224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kaip ir kodėl mes grupuojame</a:t>
            </a:r>
            <a:r>
              <a:rPr kumimoji="0" lang="lt-LT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elementus?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5" name="Picture 19" descr="D:\JOHAN\kip_combined_03.bmp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1484784"/>
            <a:ext cx="452596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Content Placeholder 2"/>
          <p:cNvSpPr txBox="1">
            <a:spLocks/>
          </p:cNvSpPr>
          <p:nvPr/>
        </p:nvSpPr>
        <p:spPr>
          <a:xfrm>
            <a:off x="6228184" y="6021288"/>
            <a:ext cx="1571636" cy="285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r">
              <a:spcBef>
                <a:spcPct val="20000"/>
              </a:spcBef>
            </a:pPr>
            <a:r>
              <a:rPr lang="lt-LT" sz="1000" i="1" dirty="0" smtClean="0">
                <a:solidFill>
                  <a:schemeClr val="accent4"/>
                </a:solidFill>
              </a:rPr>
              <a:t>iš B. Machilsen</a:t>
            </a:r>
            <a:endParaRPr kumimoji="0" lang="en-US" sz="1000" b="0" i="1" u="none" strike="noStrike" kern="1200" cap="none" spc="0" normalizeH="0" baseline="0" noProof="0" dirty="0" smtClean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lt-LT" b="1" dirty="0" smtClean="0"/>
              <a:t>contour integration</a:t>
            </a:r>
            <a:endParaRPr lang="en-US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59632" y="1628800"/>
            <a:ext cx="4429156" cy="367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</a:t>
            </a:r>
            <a:r>
              <a:rPr kumimoji="0" lang="lt-LT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yra paveikslėlyje gyvatėlė?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4578" name="Picture 2" descr="Image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73192" t="4225" r="2182" b="74653"/>
          <a:stretch>
            <a:fillRect/>
          </a:stretch>
        </p:blipFill>
        <p:spPr bwMode="auto">
          <a:xfrm>
            <a:off x="1331640" y="2132856"/>
            <a:ext cx="2592288" cy="2520280"/>
          </a:xfrm>
          <a:prstGeom prst="rect">
            <a:avLst/>
          </a:prstGeom>
          <a:noFill/>
        </p:spPr>
      </p:pic>
      <p:sp>
        <p:nvSpPr>
          <p:cNvPr id="22" name="Content Placeholder 2"/>
          <p:cNvSpPr txBox="1">
            <a:spLocks/>
          </p:cNvSpPr>
          <p:nvPr/>
        </p:nvSpPr>
        <p:spPr>
          <a:xfrm>
            <a:off x="5220072" y="6021288"/>
            <a:ext cx="2952328" cy="285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Hess &amp; Field, </a:t>
            </a:r>
            <a:r>
              <a:rPr kumimoji="0" lang="en-US" sz="1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TiCS</a:t>
            </a:r>
            <a:r>
              <a:rPr kumimoji="0" lang="en-US" sz="1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 (1999)</a:t>
            </a:r>
            <a:endParaRPr kumimoji="0" lang="en-US" sz="10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lt-LT" b="1" dirty="0" smtClean="0"/>
              <a:t>paprastas filtrų modelis</a:t>
            </a:r>
            <a:endParaRPr lang="en-US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635896" y="1700808"/>
            <a:ext cx="4429156" cy="367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</a:t>
            </a:r>
            <a:r>
              <a:rPr kumimoji="0" lang="lt-LT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yra paveikslėlyje gyvatėlė?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5220072" y="6021288"/>
            <a:ext cx="2952328" cy="285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Hess &amp; Field, </a:t>
            </a:r>
            <a:r>
              <a:rPr kumimoji="0" lang="en-US" sz="1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TiCS</a:t>
            </a:r>
            <a:r>
              <a:rPr kumimoji="0" lang="en-US" sz="1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 (1999)</a:t>
            </a:r>
            <a:endParaRPr kumimoji="0" lang="en-US" sz="10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4" name="Content Placeholder 2"/>
          <p:cNvSpPr txBox="1">
            <a:spLocks/>
          </p:cNvSpPr>
          <p:nvPr/>
        </p:nvSpPr>
        <p:spPr>
          <a:xfrm>
            <a:off x="4860032" y="4941168"/>
            <a:ext cx="3312368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užduotis: sugalvokite </a:t>
            </a:r>
            <a:r>
              <a:rPr kumimoji="0" lang="lt-LT" sz="1600" b="0" i="0" u="none" strike="noStrike" kern="120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pavyzdį, kur gyvatėlę aptikti būtų sunku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3796" name="Picture 4" descr="Image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700808"/>
            <a:ext cx="2928564" cy="4525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lt-LT" b="1" dirty="0" smtClean="0"/>
              <a:t>contour integration</a:t>
            </a:r>
            <a:endParaRPr lang="en-US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59632" y="1628800"/>
            <a:ext cx="4429156" cy="367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</a:t>
            </a:r>
            <a:r>
              <a:rPr kumimoji="0" lang="lt-LT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yra paveikslėlyje gyvatėlė?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4578" name="Picture 2" descr="Image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3539" t="3903" r="71690" b="74242"/>
          <a:stretch>
            <a:fillRect/>
          </a:stretch>
        </p:blipFill>
        <p:spPr bwMode="auto">
          <a:xfrm>
            <a:off x="1331640" y="1988840"/>
            <a:ext cx="2016224" cy="2016224"/>
          </a:xfrm>
          <a:prstGeom prst="rect">
            <a:avLst/>
          </a:prstGeom>
          <a:noFill/>
        </p:spPr>
      </p:pic>
      <p:sp>
        <p:nvSpPr>
          <p:cNvPr id="22" name="Content Placeholder 2"/>
          <p:cNvSpPr txBox="1">
            <a:spLocks/>
          </p:cNvSpPr>
          <p:nvPr/>
        </p:nvSpPr>
        <p:spPr>
          <a:xfrm>
            <a:off x="6084168" y="6021288"/>
            <a:ext cx="2088232" cy="285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Hess &amp; Field, </a:t>
            </a:r>
            <a:r>
              <a:rPr kumimoji="0" lang="en-US" sz="1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TiCS</a:t>
            </a:r>
            <a:r>
              <a:rPr kumimoji="0" lang="en-US" sz="1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 (1999)</a:t>
            </a:r>
            <a:endParaRPr kumimoji="0" lang="en-US" sz="10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9698" name="Picture 2" descr="Image"/>
          <p:cNvPicPr>
            <a:picLocks noChangeAspect="1" noChangeArrowheads="1"/>
          </p:cNvPicPr>
          <p:nvPr/>
        </p:nvPicPr>
        <p:blipFill>
          <a:blip r:embed="rId4" cstate="print"/>
          <a:srcRect t="12813" r="53620"/>
          <a:stretch>
            <a:fillRect/>
          </a:stretch>
        </p:blipFill>
        <p:spPr bwMode="auto">
          <a:xfrm>
            <a:off x="6012160" y="1988840"/>
            <a:ext cx="1975428" cy="2016224"/>
          </a:xfrm>
          <a:prstGeom prst="rect">
            <a:avLst/>
          </a:prstGeom>
          <a:noFill/>
        </p:spPr>
      </p:pic>
      <p:pic>
        <p:nvPicPr>
          <p:cNvPr id="7" name="Picture 2" descr="Image"/>
          <p:cNvPicPr>
            <a:picLocks noChangeAspect="1" noChangeArrowheads="1"/>
          </p:cNvPicPr>
          <p:nvPr/>
        </p:nvPicPr>
        <p:blipFill>
          <a:blip r:embed="rId2" cstate="print"/>
          <a:srcRect l="38926" t="3903" r="37187" b="74242"/>
          <a:stretch>
            <a:fillRect/>
          </a:stretch>
        </p:blipFill>
        <p:spPr bwMode="auto">
          <a:xfrm>
            <a:off x="3707904" y="1988840"/>
            <a:ext cx="1944216" cy="2016224"/>
          </a:xfrm>
          <a:prstGeom prst="rect">
            <a:avLst/>
          </a:prstGeom>
          <a:noFill/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331640" y="4293096"/>
            <a:ext cx="4429156" cy="367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paprastas filtrų modelis nesugeba aptikti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Picture 2" descr="Image"/>
          <p:cNvPicPr>
            <a:picLocks noChangeAspect="1" noChangeArrowheads="1"/>
          </p:cNvPicPr>
          <p:nvPr/>
        </p:nvPicPr>
        <p:blipFill>
          <a:blip r:embed="rId2" cstate="print"/>
          <a:srcRect l="15040" t="33472" r="7994" b="36087"/>
          <a:stretch>
            <a:fillRect/>
          </a:stretch>
        </p:blipFill>
        <p:spPr bwMode="auto">
          <a:xfrm>
            <a:off x="1403648" y="4869160"/>
            <a:ext cx="3816424" cy="1710811"/>
          </a:xfrm>
          <a:prstGeom prst="rect">
            <a:avLst/>
          </a:prstGeom>
          <a:noFill/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4427984" y="4869160"/>
            <a:ext cx="864096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žmogus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923928" y="5733256"/>
            <a:ext cx="864096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modelis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lt-LT" b="1" dirty="0" smtClean="0"/>
              <a:t>local </a:t>
            </a:r>
            <a:r>
              <a:rPr lang="lt-LT" b="1" i="1" dirty="0" smtClean="0"/>
              <a:t>association field</a:t>
            </a:r>
            <a:endParaRPr lang="en-US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71600" y="2348880"/>
            <a:ext cx="1440160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sužadinimas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652120" y="1196752"/>
            <a:ext cx="2952328" cy="285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Field et al., </a:t>
            </a:r>
            <a:r>
              <a:rPr kumimoji="0" lang="en-US" sz="1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Vision </a:t>
            </a:r>
            <a:r>
              <a:rPr kumimoji="0" lang="en-US" sz="1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Researc</a:t>
            </a:r>
            <a:r>
              <a:rPr kumimoji="0" lang="lt-LT" sz="1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h </a:t>
            </a:r>
            <a:r>
              <a:rPr kumimoji="0" lang="lt-LT" sz="1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(1993)</a:t>
            </a:r>
            <a:endParaRPr kumimoji="0" lang="en-US" sz="10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486" name="Picture 6" descr="Image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l="10327" t="73818" r="55410" b="5499"/>
          <a:stretch>
            <a:fillRect/>
          </a:stretch>
        </p:blipFill>
        <p:spPr bwMode="auto">
          <a:xfrm>
            <a:off x="988217" y="2708920"/>
            <a:ext cx="2631062" cy="1800200"/>
          </a:xfrm>
          <a:prstGeom prst="rect">
            <a:avLst/>
          </a:prstGeom>
          <a:noFill/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5652120" y="6309320"/>
            <a:ext cx="2952328" cy="285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4"/>
              </a:rPr>
              <a:t>Hess &amp; Field, </a:t>
            </a:r>
            <a:r>
              <a:rPr kumimoji="0" lang="en-US" sz="1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4"/>
              </a:rPr>
              <a:t>TiCS</a:t>
            </a:r>
            <a:r>
              <a:rPr kumimoji="0" lang="en-US" sz="1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4"/>
              </a:rPr>
              <a:t> (1999)</a:t>
            </a:r>
            <a:endParaRPr kumimoji="0" lang="en-US" sz="10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555776" y="4581128"/>
            <a:ext cx="1080120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lt-LT" sz="1600" noProof="0" dirty="0" smtClean="0"/>
              <a:t>inhibicija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lt-LT" b="1" dirty="0" smtClean="0"/>
              <a:t>neuronai</a:t>
            </a:r>
            <a:endParaRPr lang="en-US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483768" y="1340768"/>
            <a:ext cx="5976664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neuronų atsakas jų</a:t>
            </a:r>
            <a:r>
              <a:rPr kumimoji="0" lang="lt-LT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receptiniuose laukuose yra moduliuojamas ekstrareceptinių laukų, kai elementai yra tos pačios orientacijos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51520" y="6309320"/>
            <a:ext cx="3312368" cy="285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000" b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Kapadia</a:t>
            </a:r>
            <a:r>
              <a:rPr kumimoji="0" lang="en-US" sz="1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 et al., </a:t>
            </a:r>
            <a:r>
              <a:rPr kumimoji="0" lang="en-US" sz="1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Journal of Neurophysiology </a:t>
            </a:r>
            <a:r>
              <a:rPr kumimoji="0" lang="en-US" sz="1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(2000)</a:t>
            </a:r>
            <a:endParaRPr kumimoji="0" lang="en-US" sz="10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 descr="F2.large.jpg (917×1280)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t="24497" r="69987" b="8681"/>
          <a:stretch>
            <a:fillRect/>
          </a:stretch>
        </p:blipFill>
        <p:spPr bwMode="auto">
          <a:xfrm>
            <a:off x="683568" y="1340768"/>
            <a:ext cx="1584176" cy="4923311"/>
          </a:xfrm>
          <a:prstGeom prst="rect">
            <a:avLst/>
          </a:prstGeom>
          <a:noFill/>
        </p:spPr>
      </p:pic>
      <p:pic>
        <p:nvPicPr>
          <p:cNvPr id="2052" name="Picture 4" descr="http://www.jneurosci.org/content/17/6/2112/F10.large.jpg"/>
          <p:cNvPicPr>
            <a:picLocks noChangeAspect="1" noChangeArrowheads="1"/>
          </p:cNvPicPr>
          <p:nvPr/>
        </p:nvPicPr>
        <p:blipFill>
          <a:blip r:embed="rId4" cstate="print"/>
          <a:srcRect l="5955" t="51133"/>
          <a:stretch>
            <a:fillRect/>
          </a:stretch>
        </p:blipFill>
        <p:spPr bwMode="auto">
          <a:xfrm>
            <a:off x="5508104" y="3501008"/>
            <a:ext cx="2763257" cy="1951030"/>
          </a:xfrm>
          <a:prstGeom prst="rect">
            <a:avLst/>
          </a:prstGeom>
          <a:noFill/>
        </p:spPr>
      </p:pic>
      <p:pic>
        <p:nvPicPr>
          <p:cNvPr id="2054" name="Picture 6" descr="http://www.jneurosci.org/content/17/6/2112/F6.large.jpg"/>
          <p:cNvPicPr>
            <a:picLocks noChangeAspect="1" noChangeArrowheads="1"/>
          </p:cNvPicPr>
          <p:nvPr/>
        </p:nvPicPr>
        <p:blipFill>
          <a:blip r:embed="rId5" cstate="print"/>
          <a:srcRect t="67064"/>
          <a:stretch>
            <a:fillRect/>
          </a:stretch>
        </p:blipFill>
        <p:spPr bwMode="auto">
          <a:xfrm>
            <a:off x="2915816" y="3501008"/>
            <a:ext cx="2434992" cy="1944216"/>
          </a:xfrm>
          <a:prstGeom prst="rect">
            <a:avLst/>
          </a:prstGeom>
          <a:noFill/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4932040" y="6311600"/>
            <a:ext cx="3312368" cy="285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6"/>
              </a:rPr>
              <a:t>Bosking et al</a:t>
            </a:r>
            <a:r>
              <a:rPr kumimoji="0" lang="lt-LT" sz="1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6"/>
              </a:rPr>
              <a:t>., Journal of Neuroscience </a:t>
            </a:r>
            <a:r>
              <a:rPr kumimoji="0" lang="lt-LT" sz="1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6"/>
              </a:rPr>
              <a:t>(1997)</a:t>
            </a:r>
            <a:endParaRPr kumimoji="0" lang="en-US" sz="10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699792" y="2348880"/>
            <a:ext cx="2880320" cy="1008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long-range jungtys yra tarp panašiai orientacijai</a:t>
            </a:r>
            <a:r>
              <a:rPr kumimoji="0" lang="lt-LT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selektyvių neuronų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5436096" y="2348880"/>
            <a:ext cx="2880320" cy="1008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long-range jungtys yra</a:t>
            </a:r>
            <a:r>
              <a:rPr kumimoji="0" lang="lt-LT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ilgesnės ta kryptimi, pagal kurią sulygiuoti elementai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lt-LT" b="1" dirty="0" smtClean="0"/>
              <a:t>centras ir periferija</a:t>
            </a:r>
            <a:endParaRPr lang="en-US" b="1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652120" y="6309320"/>
            <a:ext cx="2952328" cy="285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Hess &amp; Field, </a:t>
            </a:r>
            <a:r>
              <a:rPr kumimoji="0" lang="en-US" sz="1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TiCS</a:t>
            </a:r>
            <a:r>
              <a:rPr kumimoji="0" lang="en-US" sz="1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 (1999)</a:t>
            </a:r>
            <a:endParaRPr kumimoji="0" lang="en-US" sz="10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95536" y="2564904"/>
            <a:ext cx="2304256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lt-LT" sz="1600" noProof="0" dirty="0" smtClean="0">
                <a:solidFill>
                  <a:schemeClr val="accent3"/>
                </a:solidFill>
              </a:rPr>
              <a:t>paprastas filtrų modelis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3010" name="Picture 2" descr="Image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800" y="2060848"/>
            <a:ext cx="4176464" cy="2051381"/>
          </a:xfrm>
          <a:prstGeom prst="rect">
            <a:avLst/>
          </a:prstGeom>
          <a:noFill/>
        </p:spPr>
      </p:pic>
      <p:pic>
        <p:nvPicPr>
          <p:cNvPr id="11" name="Picture 2" descr="Image"/>
          <p:cNvPicPr>
            <a:picLocks noChangeAspect="1" noChangeArrowheads="1"/>
          </p:cNvPicPr>
          <p:nvPr/>
        </p:nvPicPr>
        <p:blipFill>
          <a:blip r:embed="rId4" cstate="print"/>
          <a:srcRect l="73192" t="4225" r="2182" b="74653"/>
          <a:stretch>
            <a:fillRect/>
          </a:stretch>
        </p:blipFill>
        <p:spPr bwMode="auto">
          <a:xfrm>
            <a:off x="3491880" y="4293096"/>
            <a:ext cx="1080000" cy="1050000"/>
          </a:xfrm>
          <a:prstGeom prst="rect">
            <a:avLst/>
          </a:prstGeom>
          <a:noFill/>
        </p:spPr>
      </p:pic>
      <p:pic>
        <p:nvPicPr>
          <p:cNvPr id="13" name="Picture 2" descr="Image"/>
          <p:cNvPicPr>
            <a:picLocks noChangeAspect="1" noChangeArrowheads="1"/>
          </p:cNvPicPr>
          <p:nvPr/>
        </p:nvPicPr>
        <p:blipFill>
          <a:blip r:embed="rId4" cstate="print"/>
          <a:srcRect l="3539" t="3903" r="71690" b="74242"/>
          <a:stretch>
            <a:fillRect/>
          </a:stretch>
        </p:blipFill>
        <p:spPr bwMode="auto">
          <a:xfrm>
            <a:off x="5580112" y="4293096"/>
            <a:ext cx="1080000" cy="1080000"/>
          </a:xfrm>
          <a:prstGeom prst="rect">
            <a:avLst/>
          </a:prstGeom>
          <a:noFill/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779912" y="2060848"/>
            <a:ext cx="1440160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centrinė rega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347864" y="3068960"/>
            <a:ext cx="1440160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periferinė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rega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6" name="Straight Arrow Connector 15"/>
          <p:cNvCxnSpPr>
            <a:stCxn id="12" idx="3"/>
          </p:cNvCxnSpPr>
          <p:nvPr/>
        </p:nvCxnSpPr>
        <p:spPr>
          <a:xfrm>
            <a:off x="2699792" y="2744924"/>
            <a:ext cx="1224136" cy="18002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principai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t-LT" dirty="0" smtClean="0"/>
              <a:t>pirma dalis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Laikas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t-LT" dirty="0" smtClean="0"/>
              <a:t>trečia dalis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lt-LT" b="1" dirty="0" smtClean="0"/>
              <a:t>perceptual grouping teorijos</a:t>
            </a:r>
            <a:endParaRPr lang="en-US" b="1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95536" y="1700808"/>
            <a:ext cx="8219256" cy="468052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lt-LT" dirty="0" smtClean="0"/>
              <a:t>greitas feedforward būdas</a:t>
            </a:r>
          </a:p>
          <a:p>
            <a:pPr marL="514350" indent="-514350">
              <a:buFont typeface="+mj-lt"/>
              <a:buAutoNum type="arabicPeriod"/>
            </a:pPr>
            <a:r>
              <a:rPr lang="lt-LT" dirty="0" smtClean="0"/>
              <a:t>pagal neuronų sinchroniją</a:t>
            </a:r>
          </a:p>
          <a:p>
            <a:pPr marL="514350" indent="-514350">
              <a:buFont typeface="+mj-lt"/>
              <a:buAutoNum type="arabicPeriod"/>
            </a:pPr>
            <a:r>
              <a:rPr lang="lt-LT" dirty="0" smtClean="0"/>
              <a:t>savybių integravimo teorija</a:t>
            </a:r>
          </a:p>
          <a:p>
            <a:pPr marL="514350" indent="-514350">
              <a:buFont typeface="+mj-lt"/>
              <a:buAutoNum type="arabicPeriod"/>
            </a:pPr>
            <a:r>
              <a:rPr lang="lt-LT" dirty="0" smtClean="0"/>
              <a:t>incremental grouping theory</a:t>
            </a:r>
            <a:endParaRPr lang="lt-L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lt-LT" b="1" dirty="0" smtClean="0"/>
              <a:t>greitas feedforward būdas</a:t>
            </a:r>
            <a:endParaRPr lang="en-US" b="1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95536" y="1700808"/>
            <a:ext cx="5472608" cy="468052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lt-LT" dirty="0" smtClean="0"/>
              <a:t>grupuojama: lygiagrečiai ir </a:t>
            </a:r>
            <a:r>
              <a:rPr lang="lt-LT" dirty="0" smtClean="0"/>
              <a:t>feedforward</a:t>
            </a:r>
          </a:p>
          <a:p>
            <a:pPr marL="514350" indent="-514350">
              <a:buNone/>
            </a:pPr>
            <a:r>
              <a:rPr lang="lt-LT" dirty="0" smtClean="0"/>
              <a:t>base grouping: hardwired detectors of feature conjunctions</a:t>
            </a:r>
          </a:p>
          <a:p>
            <a:pPr marL="514350" indent="-514350">
              <a:buNone/>
            </a:pPr>
            <a:r>
              <a:rPr lang="lt-LT" dirty="0" smtClean="0"/>
              <a:t>problema: yra daugiau įmanomų formų negu galima šitaip užkoduoti</a:t>
            </a:r>
            <a:endParaRPr lang="lt-LT" dirty="0" smtClean="0"/>
          </a:p>
        </p:txBody>
      </p:sp>
      <p:pic>
        <p:nvPicPr>
          <p:cNvPr id="61442" name="Picture 2" descr="Graphic"/>
          <p:cNvPicPr>
            <a:picLocks noChangeAspect="1" noChangeArrowheads="1"/>
          </p:cNvPicPr>
          <p:nvPr/>
        </p:nvPicPr>
        <p:blipFill>
          <a:blip r:embed="rId2" cstate="print"/>
          <a:srcRect r="69760"/>
          <a:stretch>
            <a:fillRect/>
          </a:stretch>
        </p:blipFill>
        <p:spPr bwMode="auto">
          <a:xfrm>
            <a:off x="5868144" y="1844823"/>
            <a:ext cx="2448272" cy="4080511"/>
          </a:xfrm>
          <a:prstGeom prst="rect">
            <a:avLst/>
          </a:prstGeom>
          <a:noFill/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475656" y="6309320"/>
            <a:ext cx="7128792" cy="285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000" b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Houtkamp</a:t>
            </a:r>
            <a:r>
              <a:rPr kumimoji="0" lang="en-US" sz="1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 &amp; </a:t>
            </a:r>
            <a:r>
              <a:rPr kumimoji="0" lang="en-US" sz="1000" b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Roelfsema</a:t>
            </a:r>
            <a:r>
              <a:rPr kumimoji="0" lang="en-US" sz="1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, </a:t>
            </a:r>
            <a:r>
              <a:rPr kumimoji="0" lang="en-US" sz="1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Journal of Experimental Psychology: Human Perception and Performance </a:t>
            </a:r>
            <a:r>
              <a:rPr kumimoji="0" lang="en-US" sz="1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(2010)</a:t>
            </a:r>
            <a:endParaRPr kumimoji="0" lang="en-US" sz="10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lt-LT" b="1" dirty="0" smtClean="0"/>
              <a:t>pagal neuronų sincronizaciją</a:t>
            </a:r>
            <a:endParaRPr lang="en-US" b="1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95536" y="1700808"/>
            <a:ext cx="5400600" cy="468052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lt-LT" dirty="0" smtClean="0"/>
              <a:t>grupuojama: pagal objektą naudojantis neuronų aktyvavimosi sinchronija</a:t>
            </a:r>
          </a:p>
          <a:p>
            <a:pPr marL="514350" indent="-514350">
              <a:buNone/>
            </a:pPr>
            <a:r>
              <a:rPr lang="lt-LT" dirty="0" smtClean="0"/>
              <a:t>sinchronizacija vyksta pamažu</a:t>
            </a:r>
            <a:endParaRPr lang="lt-LT" dirty="0" smtClean="0"/>
          </a:p>
        </p:txBody>
      </p:sp>
      <p:pic>
        <p:nvPicPr>
          <p:cNvPr id="61442" name="Picture 2" descr="Graphic"/>
          <p:cNvPicPr>
            <a:picLocks noChangeAspect="1" noChangeArrowheads="1"/>
          </p:cNvPicPr>
          <p:nvPr/>
        </p:nvPicPr>
        <p:blipFill>
          <a:blip r:embed="rId2" cstate="print"/>
          <a:srcRect l="31752" r="31961"/>
          <a:stretch>
            <a:fillRect/>
          </a:stretch>
        </p:blipFill>
        <p:spPr bwMode="auto">
          <a:xfrm>
            <a:off x="5796136" y="1772815"/>
            <a:ext cx="2880320" cy="4000501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475656" y="6309320"/>
            <a:ext cx="7128792" cy="285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000" b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Houtkamp</a:t>
            </a:r>
            <a:r>
              <a:rPr kumimoji="0" lang="en-US" sz="1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 &amp; </a:t>
            </a:r>
            <a:r>
              <a:rPr kumimoji="0" lang="en-US" sz="1000" b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Roelfsema</a:t>
            </a:r>
            <a:r>
              <a:rPr kumimoji="0" lang="en-US" sz="1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, </a:t>
            </a:r>
            <a:r>
              <a:rPr kumimoji="0" lang="en-US" sz="1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Journal of Experimental Psychology: Human Perception and Performance </a:t>
            </a:r>
            <a:r>
              <a:rPr kumimoji="0" lang="en-US" sz="1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(2010)</a:t>
            </a:r>
            <a:endParaRPr kumimoji="0" lang="en-US" sz="10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lt-LT" b="1" dirty="0" smtClean="0"/>
              <a:t>savybių integravimo teorija</a:t>
            </a:r>
            <a:endParaRPr lang="en-US" b="1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95536" y="1700808"/>
            <a:ext cx="5832648" cy="468052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lt-LT" dirty="0" smtClean="0"/>
              <a:t>grupavimui reikia dėmesio</a:t>
            </a:r>
          </a:p>
          <a:p>
            <a:pPr marL="514350" indent="-514350">
              <a:buNone/>
            </a:pPr>
            <a:r>
              <a:rPr lang="lt-LT" dirty="0" smtClean="0"/>
              <a:t>tačiau savybės skirtingose vietose yra grupuojamos lygiagrečiai ir </a:t>
            </a:r>
            <a:r>
              <a:rPr lang="lt-LT" dirty="0" smtClean="0"/>
              <a:t>preattentively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75656" y="6309320"/>
            <a:ext cx="7128792" cy="285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000" b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Houtkamp</a:t>
            </a:r>
            <a:r>
              <a:rPr kumimoji="0" lang="en-US" sz="1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 &amp; </a:t>
            </a:r>
            <a:r>
              <a:rPr kumimoji="0" lang="en-US" sz="1000" b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Roelfsema</a:t>
            </a:r>
            <a:r>
              <a:rPr kumimoji="0" lang="en-US" sz="1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, </a:t>
            </a:r>
            <a:r>
              <a:rPr kumimoji="0" lang="en-US" sz="1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Journal of Experimental Psychology: Human Perception and Performance </a:t>
            </a:r>
            <a:r>
              <a:rPr kumimoji="0" lang="en-US" sz="1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(2010)</a:t>
            </a:r>
            <a:endParaRPr kumimoji="0" lang="en-US" sz="10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652120" y="1196752"/>
            <a:ext cx="2952328" cy="285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1000" b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Treisman</a:t>
            </a:r>
            <a:r>
              <a:rPr kumimoji="0" lang="de-DE" sz="1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 &amp; </a:t>
            </a:r>
            <a:r>
              <a:rPr kumimoji="0" lang="de-DE" sz="1000" b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Gelade</a:t>
            </a:r>
            <a:r>
              <a:rPr kumimoji="0" lang="de-DE" sz="1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,</a:t>
            </a:r>
            <a:r>
              <a:rPr kumimoji="0" lang="de-DE" sz="1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 </a:t>
            </a:r>
            <a:r>
              <a:rPr kumimoji="0" lang="de-DE" sz="1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Cognitive</a:t>
            </a:r>
            <a:r>
              <a:rPr kumimoji="0" lang="de-DE" sz="1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 </a:t>
            </a:r>
            <a:r>
              <a:rPr kumimoji="0" lang="de-DE" sz="1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Psychology</a:t>
            </a:r>
            <a:r>
              <a:rPr kumimoji="0" lang="de-DE" sz="1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 </a:t>
            </a:r>
            <a:r>
              <a:rPr kumimoji="0" lang="de-DE" sz="1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(1980)</a:t>
            </a:r>
            <a:endParaRPr kumimoji="0" lang="en-US" sz="10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lt-LT" b="1" dirty="0" smtClean="0"/>
              <a:t>incremental grouping theory</a:t>
            </a:r>
            <a:endParaRPr lang="en-US" b="1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95536" y="1700808"/>
            <a:ext cx="5832648" cy="468052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lt-LT" dirty="0" smtClean="0"/>
              <a:t>object-based attention</a:t>
            </a:r>
          </a:p>
          <a:p>
            <a:pPr marL="514350" indent="-514350">
              <a:buNone/>
            </a:pPr>
            <a:r>
              <a:rPr lang="lt-LT" dirty="0" smtClean="0"/>
              <a:t>pamažu</a:t>
            </a:r>
          </a:p>
          <a:p>
            <a:pPr marL="514350" indent="-514350">
              <a:buNone/>
            </a:pPr>
            <a:r>
              <a:rPr lang="lt-LT" dirty="0" smtClean="0"/>
              <a:t>grupuojama pagal stipresnį neuroninį atsaką</a:t>
            </a:r>
            <a:endParaRPr lang="lt-LT" dirty="0" smtClean="0"/>
          </a:p>
        </p:txBody>
      </p:sp>
      <p:pic>
        <p:nvPicPr>
          <p:cNvPr id="61442" name="Picture 2" descr="Graphic"/>
          <p:cNvPicPr>
            <a:picLocks noChangeAspect="1" noChangeArrowheads="1"/>
          </p:cNvPicPr>
          <p:nvPr/>
        </p:nvPicPr>
        <p:blipFill>
          <a:blip r:embed="rId2" cstate="print"/>
          <a:srcRect l="69551"/>
          <a:stretch>
            <a:fillRect/>
          </a:stretch>
        </p:blipFill>
        <p:spPr bwMode="auto">
          <a:xfrm>
            <a:off x="6300192" y="1916832"/>
            <a:ext cx="2376264" cy="3933262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475656" y="6309320"/>
            <a:ext cx="7128792" cy="285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000" b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Houtkamp</a:t>
            </a:r>
            <a:r>
              <a:rPr kumimoji="0" lang="en-US" sz="1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 &amp; </a:t>
            </a:r>
            <a:r>
              <a:rPr kumimoji="0" lang="en-US" sz="1000" b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Roelfsema</a:t>
            </a:r>
            <a:r>
              <a:rPr kumimoji="0" lang="en-US" sz="1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, </a:t>
            </a:r>
            <a:r>
              <a:rPr kumimoji="0" lang="en-US" sz="1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Journal of Experimental Psychology: Human Perception and Performance </a:t>
            </a:r>
            <a:r>
              <a:rPr kumimoji="0" lang="en-US" sz="1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(2010)</a:t>
            </a:r>
            <a:endParaRPr kumimoji="0" lang="en-US" sz="10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lt-LT" b="1" dirty="0" smtClean="0"/>
              <a:t>ITG apžvalga</a:t>
            </a:r>
            <a:endParaRPr lang="en-US" b="1" dirty="0"/>
          </a:p>
        </p:txBody>
      </p:sp>
      <p:pic>
        <p:nvPicPr>
          <p:cNvPr id="60418" name="Picture 2" descr="http://www.annualreviews.org/na101/home/literatum/publisher/ar/journals/content/neuro/2006/neuro.2006.29.issue-1/annurev.neuro.29.051605.112939/production/images/medium/ne290203.f7.gi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65712" y="1600200"/>
            <a:ext cx="3412576" cy="4525963"/>
          </a:xfrm>
          <a:prstGeom prst="rect">
            <a:avLst/>
          </a:prstGeom>
          <a:noFill/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5076056" y="6381328"/>
            <a:ext cx="3744416" cy="285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000" b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Roelfsema</a:t>
            </a:r>
            <a:r>
              <a:rPr kumimoji="0" lang="en-US" sz="1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, </a:t>
            </a:r>
            <a:r>
              <a:rPr kumimoji="0" lang="en-US" sz="1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Annual Review of Neuroscience </a:t>
            </a:r>
            <a:r>
              <a:rPr kumimoji="0" lang="en-US" sz="1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(2006)</a:t>
            </a:r>
            <a:endParaRPr kumimoji="0" lang="en-US" sz="10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0420" name="Picture 4" descr="http://www.annualreviews.org/na101/home/literatum/publisher/ar/journals/content/neuro/2006/neuro.2006.29.issue-1/annurev.neuro.29.051605.112939/production/images/medium/ne290203.f6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1412776"/>
            <a:ext cx="1771650" cy="4762500"/>
          </a:xfrm>
          <a:prstGeom prst="rect">
            <a:avLst/>
          </a:prstGeom>
          <a:noFill/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6444208" y="1628800"/>
            <a:ext cx="2376264" cy="1296144"/>
          </a:xfrm>
          <a:prstGeom prst="rect">
            <a:avLst/>
          </a:prstGeom>
        </p:spPr>
        <p:txBody>
          <a:bodyPr vert="horz" wrap="square" lIns="90000" tIns="45720" rIns="90000" bIns="45720" rtlCol="0">
            <a:normAutofit/>
          </a:bodyPr>
          <a:lstStyle/>
          <a:p>
            <a:pPr lvl="0">
              <a:defRPr/>
            </a:pPr>
            <a:r>
              <a:rPr lang="lt-LT" sz="1600" dirty="0" smtClean="0"/>
              <a:t>užduotis: pažiūrėti į didįjį raudoną tašką, esantį ant tos pačios linijos, kaip ir mažasis</a:t>
            </a:r>
            <a:endParaRPr lang="en-US" sz="16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444208" y="4509120"/>
            <a:ext cx="2376264" cy="1296144"/>
          </a:xfrm>
          <a:prstGeom prst="rect">
            <a:avLst/>
          </a:prstGeom>
        </p:spPr>
        <p:txBody>
          <a:bodyPr vert="horz" wrap="square" lIns="90000" tIns="45720" rIns="90000" bIns="45720" rtlCol="0">
            <a:normAutofit/>
          </a:bodyPr>
          <a:lstStyle/>
          <a:p>
            <a:pPr lvl="0">
              <a:defRPr/>
            </a:pPr>
            <a:r>
              <a:rPr lang="lt-LT" sz="1600" dirty="0" smtClean="0"/>
              <a:t>kaip recepcinis laukas yra ant T, neuroninis atsakas stipresnis </a:t>
            </a:r>
            <a:r>
              <a:rPr lang="lt-LT" sz="1600" i="1" dirty="0" smtClean="0"/>
              <a:t>šiek tiek vėliau</a:t>
            </a:r>
            <a:endParaRPr lang="en-US" sz="16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panaudojimas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t-LT" dirty="0" smtClean="0"/>
              <a:t>ketvirta dalis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lt-LT" b="1" dirty="0" smtClean="0"/>
              <a:t>contour integration</a:t>
            </a:r>
            <a:endParaRPr lang="en-US" b="1" dirty="0"/>
          </a:p>
        </p:txBody>
      </p:sp>
      <p:pic>
        <p:nvPicPr>
          <p:cNvPr id="45" name="Picture 19" descr="D:\JOHAN\kip_combined_03.bmp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2276872"/>
            <a:ext cx="1944216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Content Placeholder 2"/>
          <p:cNvSpPr txBox="1">
            <a:spLocks/>
          </p:cNvSpPr>
          <p:nvPr/>
        </p:nvSpPr>
        <p:spPr>
          <a:xfrm>
            <a:off x="2987824" y="4293096"/>
            <a:ext cx="1571636" cy="285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r">
              <a:spcBef>
                <a:spcPct val="20000"/>
              </a:spcBef>
            </a:pPr>
            <a:r>
              <a:rPr lang="lt-LT" sz="1000" i="1" dirty="0" smtClean="0">
                <a:solidFill>
                  <a:schemeClr val="accent4"/>
                </a:solidFill>
              </a:rPr>
              <a:t>iš B. Machilsen</a:t>
            </a:r>
            <a:endParaRPr kumimoji="0" lang="en-US" sz="1000" b="0" i="1" u="none" strike="noStrike" kern="1200" cap="none" spc="0" normalizeH="0" baseline="0" noProof="0" dirty="0" smtClean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2" descr="Image"/>
          <p:cNvPicPr>
            <a:picLocks noChangeAspect="1" noChangeArrowheads="1"/>
          </p:cNvPicPr>
          <p:nvPr/>
        </p:nvPicPr>
        <p:blipFill>
          <a:blip r:embed="rId3" cstate="print"/>
          <a:srcRect l="73192" t="4225" r="2182" b="74653"/>
          <a:stretch>
            <a:fillRect/>
          </a:stretch>
        </p:blipFill>
        <p:spPr bwMode="auto">
          <a:xfrm>
            <a:off x="467544" y="1412776"/>
            <a:ext cx="1999765" cy="1944216"/>
          </a:xfrm>
          <a:prstGeom prst="rect">
            <a:avLst/>
          </a:prstGeom>
          <a:noFill/>
        </p:spPr>
      </p:pic>
      <p:pic>
        <p:nvPicPr>
          <p:cNvPr id="46082" name="Picture 2" descr="http://farm4.static.flickr.com/3057/2565954556_d267f873b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8024" y="3501008"/>
            <a:ext cx="1804809" cy="1872208"/>
          </a:xfrm>
          <a:prstGeom prst="rect">
            <a:avLst/>
          </a:prstGeom>
          <a:noFill/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004048" y="5445224"/>
            <a:ext cx="1571636" cy="285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r">
              <a:spcBef>
                <a:spcPct val="20000"/>
              </a:spcBef>
            </a:pPr>
            <a:r>
              <a:rPr lang="lt-LT" sz="1000" i="1" dirty="0" smtClean="0">
                <a:solidFill>
                  <a:schemeClr val="accent4"/>
                </a:solidFill>
                <a:hlinkClick r:id="rId5"/>
              </a:rPr>
              <a:t>jelene | Flickr</a:t>
            </a:r>
            <a:endParaRPr kumimoji="0" lang="en-US" sz="1000" b="0" i="1" u="none" strike="noStrike" kern="1200" cap="none" spc="0" normalizeH="0" baseline="0" noProof="0" dirty="0" smtClean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6086" name="Picture 6" descr="Picture of Goat with Chicken on its back - Free Pictures - FreeFoto.com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04248" y="4221088"/>
            <a:ext cx="1248138" cy="1872208"/>
          </a:xfrm>
          <a:prstGeom prst="rect">
            <a:avLst/>
          </a:prstGeom>
          <a:noFill/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6516216" y="6165304"/>
            <a:ext cx="1571636" cy="285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r">
              <a:spcBef>
                <a:spcPct val="20000"/>
              </a:spcBef>
            </a:pPr>
            <a:r>
              <a:rPr lang="lt-LT" sz="1000" i="1" dirty="0" smtClean="0">
                <a:solidFill>
                  <a:schemeClr val="accent4"/>
                </a:solidFill>
                <a:hlinkClick r:id="rId7"/>
              </a:rPr>
              <a:t>Ian Britton | FreeFoto</a:t>
            </a:r>
            <a:endParaRPr kumimoji="0" lang="en-US" sz="1000" b="0" i="1" u="none" strike="noStrike" kern="1200" cap="none" spc="0" normalizeH="0" baseline="0" noProof="0" dirty="0" smtClean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95536" y="3501008"/>
            <a:ext cx="2088232" cy="285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8"/>
              </a:rPr>
              <a:t>Hess &amp; Field, </a:t>
            </a:r>
            <a:r>
              <a:rPr kumimoji="0" lang="en-US" sz="1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8"/>
              </a:rPr>
              <a:t>TiCS</a:t>
            </a:r>
            <a:r>
              <a:rPr kumimoji="0" lang="en-US" sz="1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8"/>
              </a:rPr>
              <a:t> (1999)</a:t>
            </a:r>
            <a:endParaRPr kumimoji="0" lang="en-US" sz="10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lt-LT" b="1" dirty="0" smtClean="0"/>
              <a:t>contour integration</a:t>
            </a:r>
            <a:endParaRPr lang="en-US" b="1" dirty="0"/>
          </a:p>
        </p:txBody>
      </p:sp>
      <p:pic>
        <p:nvPicPr>
          <p:cNvPr id="45" name="Picture 19" descr="D:\JOHAN\kip_combined_03.bmp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2276872"/>
            <a:ext cx="1944216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Content Placeholder 2"/>
          <p:cNvSpPr txBox="1">
            <a:spLocks/>
          </p:cNvSpPr>
          <p:nvPr/>
        </p:nvSpPr>
        <p:spPr>
          <a:xfrm>
            <a:off x="2987824" y="4293096"/>
            <a:ext cx="1571636" cy="285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r">
              <a:spcBef>
                <a:spcPct val="20000"/>
              </a:spcBef>
            </a:pPr>
            <a:r>
              <a:rPr lang="lt-LT" sz="1000" i="1" dirty="0" smtClean="0">
                <a:solidFill>
                  <a:schemeClr val="accent4"/>
                </a:solidFill>
              </a:rPr>
              <a:t>iš B. Machilsen</a:t>
            </a:r>
            <a:endParaRPr kumimoji="0" lang="en-US" sz="1000" b="0" i="1" u="none" strike="noStrike" kern="1200" cap="none" spc="0" normalizeH="0" baseline="0" noProof="0" dirty="0" smtClean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2" descr="Image"/>
          <p:cNvPicPr>
            <a:picLocks noChangeAspect="1" noChangeArrowheads="1"/>
          </p:cNvPicPr>
          <p:nvPr/>
        </p:nvPicPr>
        <p:blipFill>
          <a:blip r:embed="rId3" cstate="print"/>
          <a:srcRect l="73192" t="4225" r="2182" b="74653"/>
          <a:stretch>
            <a:fillRect/>
          </a:stretch>
        </p:blipFill>
        <p:spPr bwMode="auto">
          <a:xfrm>
            <a:off x="467544" y="1412776"/>
            <a:ext cx="1999765" cy="1944216"/>
          </a:xfrm>
          <a:prstGeom prst="rect">
            <a:avLst/>
          </a:prstGeom>
          <a:noFill/>
        </p:spPr>
      </p:pic>
      <p:pic>
        <p:nvPicPr>
          <p:cNvPr id="46082" name="Picture 2" descr="http://farm4.static.flickr.com/3057/2565954556_d267f873b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8024" y="3501008"/>
            <a:ext cx="1804809" cy="1872208"/>
          </a:xfrm>
          <a:prstGeom prst="rect">
            <a:avLst/>
          </a:prstGeom>
          <a:noFill/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004048" y="5445224"/>
            <a:ext cx="1571636" cy="285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r">
              <a:spcBef>
                <a:spcPct val="20000"/>
              </a:spcBef>
            </a:pPr>
            <a:r>
              <a:rPr lang="lt-LT" sz="1000" i="1" dirty="0" smtClean="0">
                <a:solidFill>
                  <a:schemeClr val="accent4"/>
                </a:solidFill>
                <a:hlinkClick r:id="rId5"/>
              </a:rPr>
              <a:t>jelene | Flickr</a:t>
            </a:r>
            <a:endParaRPr kumimoji="0" lang="en-US" sz="1000" b="0" i="1" u="none" strike="noStrike" kern="1200" cap="none" spc="0" normalizeH="0" baseline="0" noProof="0" dirty="0" smtClean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6086" name="Picture 6" descr="Picture of Goat with Chicken on its back - Free Pictures - FreeFoto.com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04248" y="4221088"/>
            <a:ext cx="1248138" cy="1872208"/>
          </a:xfrm>
          <a:prstGeom prst="rect">
            <a:avLst/>
          </a:prstGeom>
          <a:noFill/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6516216" y="6165304"/>
            <a:ext cx="1571636" cy="285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r">
              <a:spcBef>
                <a:spcPct val="20000"/>
              </a:spcBef>
            </a:pPr>
            <a:r>
              <a:rPr lang="lt-LT" sz="1000" i="1" dirty="0" smtClean="0">
                <a:solidFill>
                  <a:schemeClr val="accent4"/>
                </a:solidFill>
                <a:hlinkClick r:id="rId7"/>
              </a:rPr>
              <a:t>Ian Britton | FreeFoto</a:t>
            </a:r>
            <a:endParaRPr kumimoji="0" lang="en-US" sz="1000" b="0" i="1" u="none" strike="noStrike" kern="1200" cap="none" spc="0" normalizeH="0" baseline="0" noProof="0" dirty="0" smtClean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95536" y="3501008"/>
            <a:ext cx="2088232" cy="285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8"/>
              </a:rPr>
              <a:t>Hess &amp; Field, </a:t>
            </a:r>
            <a:r>
              <a:rPr kumimoji="0" lang="en-US" sz="1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8"/>
              </a:rPr>
              <a:t>TiCS</a:t>
            </a:r>
            <a:r>
              <a:rPr kumimoji="0" lang="en-US" sz="1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8"/>
              </a:rPr>
              <a:t> (1999)</a:t>
            </a:r>
            <a:endParaRPr kumimoji="0" lang="en-US" sz="10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6088" name="Picture 8" descr="http://www.annualreviews.org/na101/home/literatum/publisher/ar/journals/content/neuro/2006/neuro.2006.29.issue-1/annurev.neuro.29.051605.112939/production/images/medium/ne290203.f1.gif"/>
          <p:cNvPicPr>
            <a:picLocks noChangeAspect="1" noChangeArrowheads="1"/>
          </p:cNvPicPr>
          <p:nvPr/>
        </p:nvPicPr>
        <p:blipFill>
          <a:blip r:embed="rId9" cstate="print"/>
          <a:srcRect t="6048" r="30001" b="56153"/>
          <a:stretch>
            <a:fillRect/>
          </a:stretch>
        </p:blipFill>
        <p:spPr bwMode="auto">
          <a:xfrm>
            <a:off x="1259632" y="4653136"/>
            <a:ext cx="2520280" cy="1800200"/>
          </a:xfrm>
          <a:prstGeom prst="rect">
            <a:avLst/>
          </a:prstGeom>
          <a:noFill/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107504" y="6453336"/>
            <a:ext cx="3744416" cy="285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000" b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10"/>
              </a:rPr>
              <a:t>Roelfsema</a:t>
            </a:r>
            <a:r>
              <a:rPr kumimoji="0" lang="en-US" sz="1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10"/>
              </a:rPr>
              <a:t>, </a:t>
            </a:r>
            <a:r>
              <a:rPr kumimoji="0" lang="en-US" sz="1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10"/>
              </a:rPr>
              <a:t>Annual Review of Neuroscience </a:t>
            </a:r>
            <a:r>
              <a:rPr kumimoji="0" lang="en-US" sz="1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10"/>
              </a:rPr>
              <a:t>(2006)</a:t>
            </a:r>
            <a:endParaRPr kumimoji="0" lang="en-US" sz="10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lt-LT" b="1" dirty="0" smtClean="0"/>
              <a:t>pavyzdžiai</a:t>
            </a:r>
            <a:endParaRPr lang="en-US" b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88224" y="1628800"/>
            <a:ext cx="1589306" cy="428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lt-LT" sz="1600" dirty="0" smtClean="0"/>
              <a:t>kanizsa iliuzija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2" name="Picture 4" descr="Rubin2.jpg (630×480)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51212"/>
          <a:stretch>
            <a:fillRect/>
          </a:stretch>
        </p:blipFill>
        <p:spPr bwMode="auto">
          <a:xfrm>
            <a:off x="323528" y="1556792"/>
            <a:ext cx="2898155" cy="4525963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>
            <a:off x="6012160" y="2132856"/>
            <a:ext cx="2808312" cy="2808312"/>
            <a:chOff x="4932040" y="1484784"/>
            <a:chExt cx="2808312" cy="2808312"/>
          </a:xfrm>
        </p:grpSpPr>
        <p:sp>
          <p:nvSpPr>
            <p:cNvPr id="11" name="Oval 10"/>
            <p:cNvSpPr/>
            <p:nvPr/>
          </p:nvSpPr>
          <p:spPr>
            <a:xfrm>
              <a:off x="4932040" y="1484784"/>
              <a:ext cx="1008112" cy="100811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Oval 11"/>
            <p:cNvSpPr/>
            <p:nvPr/>
          </p:nvSpPr>
          <p:spPr>
            <a:xfrm>
              <a:off x="6732240" y="1484784"/>
              <a:ext cx="1008112" cy="100811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" name="Oval 12"/>
            <p:cNvSpPr/>
            <p:nvPr/>
          </p:nvSpPr>
          <p:spPr>
            <a:xfrm>
              <a:off x="4932040" y="3284984"/>
              <a:ext cx="1008112" cy="100811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Oval 13"/>
            <p:cNvSpPr/>
            <p:nvPr/>
          </p:nvSpPr>
          <p:spPr>
            <a:xfrm>
              <a:off x="6732240" y="3284984"/>
              <a:ext cx="1008112" cy="100811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436096" y="1988840"/>
              <a:ext cx="1800200" cy="1800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pic>
        <p:nvPicPr>
          <p:cNvPr id="2056" name="Picture 8" descr="DBLP01.jpg (400×400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40" y="2348880"/>
            <a:ext cx="2592288" cy="2592288"/>
          </a:xfrm>
          <a:prstGeom prst="rect">
            <a:avLst/>
          </a:prstGeom>
          <a:noFill/>
        </p:spPr>
      </p:pic>
      <p:sp>
        <p:nvSpPr>
          <p:cNvPr id="20" name="Content Placeholder 2"/>
          <p:cNvSpPr txBox="1">
            <a:spLocks/>
          </p:cNvSpPr>
          <p:nvPr/>
        </p:nvSpPr>
        <p:spPr>
          <a:xfrm>
            <a:off x="3563888" y="5157192"/>
            <a:ext cx="2143140" cy="285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a-DK" sz="1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4"/>
              </a:rPr>
              <a:t>Wikimedia Commons</a:t>
            </a:r>
            <a:endParaRPr kumimoji="0" lang="en-US" sz="1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11560" y="1772816"/>
            <a:ext cx="2376264" cy="346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vaza-veidas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71600" y="5517232"/>
            <a:ext cx="2143140" cy="285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a-DK" sz="1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Wikimedia Commons</a:t>
            </a:r>
            <a:endParaRPr kumimoji="0" lang="en-US" sz="1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3203848" y="5805264"/>
            <a:ext cx="5616624" cy="85098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taip pat:</a:t>
            </a:r>
          </a:p>
          <a:p>
            <a:pPr marL="342900" lvl="0" indent="-342900">
              <a:spcBef>
                <a:spcPct val="20000"/>
              </a:spcBef>
              <a:buFontTx/>
              <a:buChar char="-"/>
              <a:defRPr/>
            </a:pPr>
            <a:r>
              <a:rPr lang="lt-LT" sz="1600" dirty="0" smtClean="0"/>
              <a:t>point-light walker (Poljac et al., submitted; </a:t>
            </a:r>
            <a:r>
              <a:rPr lang="lt-LT" sz="1600" dirty="0" smtClean="0">
                <a:hlinkClick r:id="rId6"/>
              </a:rPr>
              <a:t>biological motion</a:t>
            </a:r>
            <a:r>
              <a:rPr lang="lt-LT" sz="1600" dirty="0" smtClean="0"/>
              <a:t>)</a:t>
            </a:r>
          </a:p>
          <a:p>
            <a:pPr marL="342900" lvl="0" indent="-342900">
              <a:spcBef>
                <a:spcPct val="20000"/>
              </a:spcBef>
              <a:buFontTx/>
              <a:buChar char="-"/>
              <a:defRPr/>
            </a:pPr>
            <a:r>
              <a:rPr lang="lt-LT" sz="1600" dirty="0" smtClean="0"/>
              <a:t>contour integration (iš B. Machilsen)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lt-LT" b="1" dirty="0" smtClean="0"/>
              <a:t>dėmesys</a:t>
            </a:r>
            <a:endParaRPr lang="en-US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lt-LT" dirty="0" smtClean="0">
                <a:hlinkClick r:id="rId2"/>
              </a:rPr>
              <a:t>dėmesio testas</a:t>
            </a:r>
            <a:endParaRPr lang="lt-LT" dirty="0" smtClean="0"/>
          </a:p>
          <a:p>
            <a:pPr>
              <a:buNone/>
            </a:pPr>
            <a:r>
              <a:rPr lang="lt-LT" dirty="0" smtClean="0"/>
              <a:t>change blindness (</a:t>
            </a:r>
            <a:r>
              <a:rPr lang="lt-LT" dirty="0" smtClean="0">
                <a:hlinkClick r:id="rId3"/>
              </a:rPr>
              <a:t>J. Kevin O’Regan</a:t>
            </a:r>
            <a:r>
              <a:rPr lang="lt-LT" dirty="0" smtClean="0"/>
              <a:t>)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lt-LT" b="1" dirty="0" smtClean="0"/>
              <a:t>change blindness</a:t>
            </a:r>
            <a:endParaRPr lang="en-US" b="1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64088" y="6309320"/>
            <a:ext cx="3240360" cy="285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r">
              <a:spcBef>
                <a:spcPct val="20000"/>
              </a:spcBef>
              <a:defRPr/>
            </a:pPr>
            <a:r>
              <a:rPr lang="lt-LT" sz="1000" dirty="0" smtClean="0">
                <a:hlinkClick r:id="rId2"/>
              </a:rPr>
              <a:t>J. Kevin O’Regan</a:t>
            </a:r>
            <a:endParaRPr kumimoji="0" lang="en-US" sz="10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9154" name="Picture 2" descr="http://nivea.psycho.univ-paris5.fr/CBMovies/FarmsFlickerMovie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9669" y="1600200"/>
            <a:ext cx="5324662" cy="4525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lt-LT" b="1" dirty="0" smtClean="0"/>
              <a:t>change blindness</a:t>
            </a:r>
            <a:endParaRPr lang="en-US" b="1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64088" y="6309320"/>
            <a:ext cx="3240360" cy="285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r">
              <a:spcBef>
                <a:spcPct val="20000"/>
              </a:spcBef>
              <a:defRPr/>
            </a:pPr>
            <a:r>
              <a:rPr lang="lt-LT" sz="1000" dirty="0" smtClean="0">
                <a:hlinkClick r:id="rId2"/>
              </a:rPr>
              <a:t>J. Kevin O’Regan</a:t>
            </a:r>
            <a:endParaRPr kumimoji="0" lang="en-US" sz="10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1202" name="Picture 2" descr="http://nivea.psycho.univ-paris5.fr/CBMovies/FarmsMovieFlickerNoblank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9669" y="1600200"/>
            <a:ext cx="5324662" cy="4525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lt-LT" b="1" dirty="0" smtClean="0"/>
              <a:t>dėmesys</a:t>
            </a:r>
            <a:endParaRPr lang="en-US" b="1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64088" y="6309320"/>
            <a:ext cx="3240360" cy="285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000" b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Itti</a:t>
            </a:r>
            <a:r>
              <a:rPr kumimoji="0" lang="en-US" sz="1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 &amp; Koch</a:t>
            </a:r>
            <a:r>
              <a:rPr kumimoji="0" lang="lt-LT" sz="1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,</a:t>
            </a:r>
            <a:r>
              <a:rPr kumimoji="0" lang="en-US" sz="1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 </a:t>
            </a:r>
            <a:r>
              <a:rPr kumimoji="0" lang="en-US" sz="1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Nature Reviews Neuroscience </a:t>
            </a:r>
            <a:r>
              <a:rPr kumimoji="0" lang="en-US" sz="1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(2001)</a:t>
            </a:r>
            <a:endParaRPr kumimoji="0" lang="en-US" sz="10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Computational modelling of visual attention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1484784"/>
            <a:ext cx="5633979" cy="4525963"/>
          </a:xfrm>
          <a:prstGeom prst="rect">
            <a:avLst/>
          </a:prstGeom>
          <a:noFill/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179512" y="3140968"/>
            <a:ext cx="1440160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lt-LT" sz="1600" noProof="0" dirty="0" smtClean="0">
                <a:solidFill>
                  <a:schemeClr val="accent3"/>
                </a:solidFill>
              </a:rPr>
              <a:t>contour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lt-LT" sz="1600" noProof="0" dirty="0" smtClean="0">
                <a:solidFill>
                  <a:schemeClr val="accent3"/>
                </a:solidFill>
              </a:rPr>
              <a:t>integration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259632" y="3429000"/>
            <a:ext cx="2736304" cy="72008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 txBox="1">
            <a:spLocks/>
          </p:cNvSpPr>
          <p:nvPr/>
        </p:nvSpPr>
        <p:spPr>
          <a:xfrm>
            <a:off x="179512" y="1052736"/>
            <a:ext cx="3312368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lt-LT" sz="1600" dirty="0" smtClean="0">
                <a:solidFill>
                  <a:schemeClr val="accent2"/>
                </a:solidFill>
              </a:rPr>
              <a:t>užduotis: kokios savybės traukia dėmesį?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open tld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t-LT" dirty="0" smtClean="0"/>
              <a:t>penkta dalis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lt-LT" b="1" dirty="0" smtClean="0"/>
              <a:t>pavyzdys</a:t>
            </a:r>
            <a:endParaRPr lang="en-US" b="1" dirty="0"/>
          </a:p>
        </p:txBody>
      </p:sp>
      <p:pic>
        <p:nvPicPr>
          <p:cNvPr id="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9212" y="2196306"/>
            <a:ext cx="6505575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1259632" y="5589240"/>
            <a:ext cx="6624736" cy="714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Zdenek Kalal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lt-LT" b="1" dirty="0" smtClean="0"/>
              <a:t>komponentai</a:t>
            </a:r>
            <a:endParaRPr lang="en-US" b="1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3475" y="1939131"/>
            <a:ext cx="6877050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lt-LT" b="1" i="1" dirty="0" smtClean="0"/>
              <a:t>median flow </a:t>
            </a:r>
            <a:r>
              <a:rPr lang="lt-LT" b="1" dirty="0" smtClean="0"/>
              <a:t>seklys</a:t>
            </a:r>
            <a:endParaRPr lang="en-US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7544" y="1556792"/>
            <a:ext cx="7848872" cy="4968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trumpalaikis seklys</a:t>
            </a:r>
            <a:r>
              <a:rPr kumimoji="0" lang="lt-LT" sz="2000" b="0" i="0" u="none" strike="noStrike" kern="1200" cap="none" spc="0" normalizeH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lt-LT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(Lucas-Kanade</a:t>
            </a:r>
            <a:r>
              <a:rPr kumimoji="0" lang="lt-LT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1981)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lt-LT" sz="2000" dirty="0" smtClean="0"/>
              <a:t>pasirenka išklaidytai taškus ant tinklelio</a:t>
            </a:r>
            <a:endParaRPr lang="lt-LT" sz="2000" dirty="0" smtClean="0"/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lt-LT" sz="2000" dirty="0" smtClean="0"/>
              <a:t>seka juos į kitą kadrą</a:t>
            </a:r>
            <a:endParaRPr lang="lt-LT" sz="2000" dirty="0" smtClean="0"/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lt-LT" sz="2000" dirty="0" smtClean="0"/>
              <a:t>suskaičiuoja poslinkį, posūkį</a:t>
            </a:r>
            <a:endParaRPr lang="lt-LT" sz="20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lt-LT" sz="2000" dirty="0" smtClean="0">
              <a:solidFill>
                <a:schemeClr val="accent4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lt-LT" sz="2000" dirty="0" smtClean="0">
                <a:solidFill>
                  <a:schemeClr val="accent4"/>
                </a:solidFill>
              </a:rPr>
              <a:t>gerai veikia </a:t>
            </a:r>
            <a:r>
              <a:rPr lang="lt-LT" sz="2000" dirty="0" smtClean="0"/>
              <a:t>su tiesinėmis </a:t>
            </a:r>
            <a:r>
              <a:rPr lang="lt-LT" sz="2000" dirty="0" smtClean="0"/>
              <a:t>(</a:t>
            </a:r>
            <a:r>
              <a:rPr lang="lt-LT" sz="2000" dirty="0" smtClean="0"/>
              <a:t>afiniosiomis) transformacijomis (postūmiu, posūkiu plokštumoje, scaling, shear)</a:t>
            </a:r>
            <a:endParaRPr lang="lt-LT" sz="20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lt-LT" sz="2000" dirty="0" smtClean="0">
              <a:solidFill>
                <a:schemeClr val="accent4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lt-LT" sz="2000" dirty="0" smtClean="0">
                <a:solidFill>
                  <a:schemeClr val="accent4"/>
                </a:solidFill>
              </a:rPr>
              <a:t>veikia prastai</a:t>
            </a:r>
            <a:r>
              <a:rPr lang="lt-LT" sz="2000" dirty="0" smtClean="0"/>
              <a:t> su apšvietimo pokyčiais, posūkiais erdvėje, užstojimu</a:t>
            </a:r>
            <a:endParaRPr lang="lt-LT" sz="20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lt-LT" sz="2000" dirty="0" smtClean="0"/>
              <a:t>galimi sprendimai:</a:t>
            </a:r>
            <a:endParaRPr lang="lt-LT" sz="20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lt-LT" sz="2000" dirty="0" smtClean="0"/>
              <a:t>	</a:t>
            </a:r>
            <a:r>
              <a:rPr lang="lt-LT" sz="2000" dirty="0" smtClean="0"/>
              <a:t>sekti atgal, kad patikrintume sprendinį</a:t>
            </a:r>
            <a:endParaRPr lang="lt-LT" sz="20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lt-LT" sz="2000" dirty="0" smtClean="0"/>
              <a:t>	</a:t>
            </a:r>
            <a:r>
              <a:rPr lang="lt-LT" sz="2000" dirty="0" smtClean="0"/>
              <a:t>paleisti iš naujo remiantis “atmintimi”</a:t>
            </a:r>
            <a:endParaRPr lang="lt-LT" sz="20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1134" t="20387" r="14020" b="53861"/>
          <a:stretch>
            <a:fillRect/>
          </a:stretch>
        </p:blipFill>
        <p:spPr bwMode="auto">
          <a:xfrm>
            <a:off x="5868144" y="1268760"/>
            <a:ext cx="2880320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lt-LT" b="1" dirty="0" smtClean="0"/>
              <a:t>sekimas atgal</a:t>
            </a:r>
            <a:endParaRPr lang="en-US" b="1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4797152"/>
            <a:ext cx="44862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0192" y="4653136"/>
            <a:ext cx="225742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 l="4167" t="63661" r="8333" b="2888"/>
          <a:stretch>
            <a:fillRect/>
          </a:stretch>
        </p:blipFill>
        <p:spPr bwMode="auto">
          <a:xfrm>
            <a:off x="5724128" y="1268760"/>
            <a:ext cx="3024336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5292080" y="4221088"/>
            <a:ext cx="3600400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lt-LT" sz="2000" dirty="0" smtClean="0"/>
              <a:t>FB + NCC gives good results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39552" y="1484784"/>
            <a:ext cx="5040560" cy="3456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lt-LT" sz="2000" dirty="0" smtClean="0"/>
              <a:t>initialize a grid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lt-LT" sz="2000" dirty="0" smtClean="0"/>
              <a:t>track points to the next frame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lt-LT" sz="2000" dirty="0" smtClean="0"/>
              <a:t>track the estimation </a:t>
            </a:r>
            <a:r>
              <a:rPr lang="lt-LT" sz="2000" dirty="0" smtClean="0">
                <a:solidFill>
                  <a:schemeClr val="accent4"/>
                </a:solidFill>
              </a:rPr>
              <a:t>backward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lt-LT" sz="2000" dirty="0" smtClean="0"/>
              <a:t>calculate an </a:t>
            </a:r>
            <a:r>
              <a:rPr lang="lt-LT" sz="2000" dirty="0" smtClean="0">
                <a:solidFill>
                  <a:schemeClr val="accent4"/>
                </a:solidFill>
              </a:rPr>
              <a:t>error</a:t>
            </a:r>
            <a:r>
              <a:rPr lang="lt-LT" sz="2000" dirty="0" smtClean="0"/>
              <a:t> between the original grid and what backward tracking gives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lt-LT" sz="2000" dirty="0" smtClean="0"/>
              <a:t>(also use NCC for an additional estimation)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lt-LT" sz="2000" dirty="0" smtClean="0"/>
              <a:t>throw out 50%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lt-LT" sz="2000" dirty="0" smtClean="0"/>
          </a:p>
          <a:p>
            <a:pPr marL="342900" lvl="0" indent="-342900">
              <a:spcBef>
                <a:spcPct val="20000"/>
              </a:spcBef>
              <a:defRPr/>
            </a:pPr>
            <a:r>
              <a:rPr lang="lt-LT" sz="2000" dirty="0" smtClean="0"/>
              <a:t>builds a set of reliable points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lt-LT" b="1" dirty="0" smtClean="0"/>
              <a:t>object detector</a:t>
            </a:r>
            <a:endParaRPr lang="en-US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95536" y="1484784"/>
            <a:ext cx="8424936" cy="26642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scan image with a window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lt-LT" sz="2000" dirty="0" smtClean="0"/>
              <a:t>apply </a:t>
            </a:r>
            <a:r>
              <a:rPr lang="lt-LT" sz="2000" dirty="0" smtClean="0">
                <a:solidFill>
                  <a:schemeClr val="accent4"/>
                </a:solidFill>
              </a:rPr>
              <a:t>2bit Binary Patterns </a:t>
            </a:r>
            <a:r>
              <a:rPr kumimoji="0" lang="lt-LT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 various position, size and aspect ratio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lt-LT" sz="2000" dirty="0" smtClean="0"/>
              <a:t>2BP’s are grouped randomly in a randomized forest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kumimoji="0" lang="lt-LT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weight by a </a:t>
            </a:r>
            <a:r>
              <a:rPr kumimoji="0" lang="lt-LT" sz="2000" b="0" i="0" u="none" strike="noStrike" kern="1200" cap="none" spc="0" normalizeH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posterior</a:t>
            </a:r>
            <a:r>
              <a:rPr kumimoji="0" lang="lt-LT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(which comes from the ongoing </a:t>
            </a:r>
            <a:r>
              <a:rPr kumimoji="0" lang="lt-LT" sz="2000" b="0" i="0" u="none" strike="noStrike" kern="1200" cap="none" spc="0" normalizeH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training</a:t>
            </a:r>
            <a:r>
              <a:rPr lang="lt-LT" sz="2000" dirty="0" smtClean="0"/>
              <a:t>)</a:t>
            </a:r>
            <a:endParaRPr kumimoji="0" lang="lt-LT" sz="20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lt-LT" sz="2000" dirty="0" smtClean="0">
                <a:solidFill>
                  <a:schemeClr val="accent4"/>
                </a:solidFill>
              </a:rPr>
              <a:t>majority vote</a:t>
            </a:r>
            <a:r>
              <a:rPr lang="lt-LT" sz="2000" dirty="0" smtClean="0"/>
              <a:t>: object present/absent in this window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yes, check if it is </a:t>
            </a:r>
            <a:r>
              <a:rPr kumimoji="0" lang="lt-LT" sz="2000" b="0" i="0" u="none" strike="noStrike" kern="1200" cap="none" spc="0" normalizeH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close enough </a:t>
            </a:r>
            <a:r>
              <a:rPr kumimoji="0" lang="lt-LT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(1-NN in terms of NCC) to </a:t>
            </a:r>
            <a:r>
              <a:rPr kumimoji="0" lang="lt-LT" sz="2000" b="0" i="0" u="none" strike="noStrike" kern="1200" cap="none" spc="0" normalizeH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 examples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t="37742"/>
          <a:stretch>
            <a:fillRect/>
          </a:stretch>
        </p:blipFill>
        <p:spPr bwMode="auto">
          <a:xfrm>
            <a:off x="467544" y="4149080"/>
            <a:ext cx="8229600" cy="2138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lt-LT" b="1" dirty="0" smtClean="0"/>
              <a:t>kiti pavyzdžiai</a:t>
            </a:r>
            <a:endParaRPr lang="en-US" b="1" dirty="0"/>
          </a:p>
        </p:txBody>
      </p:sp>
      <p:grpSp>
        <p:nvGrpSpPr>
          <p:cNvPr id="41" name="Group 40"/>
          <p:cNvGrpSpPr/>
          <p:nvPr/>
        </p:nvGrpSpPr>
        <p:grpSpPr>
          <a:xfrm>
            <a:off x="611560" y="1628800"/>
            <a:ext cx="2448272" cy="2448272"/>
            <a:chOff x="611560" y="1628800"/>
            <a:chExt cx="2448272" cy="2448272"/>
          </a:xfrm>
        </p:grpSpPr>
        <p:sp>
          <p:nvSpPr>
            <p:cNvPr id="4" name="Rectangle 3"/>
            <p:cNvSpPr/>
            <p:nvPr/>
          </p:nvSpPr>
          <p:spPr>
            <a:xfrm>
              <a:off x="611560" y="1628800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043608" y="1628800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11560" y="2060848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11560" y="2492896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43608" y="2060848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43608" y="2492896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475656" y="1628800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475656" y="2060848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475656" y="2492896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07704" y="1628800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339752" y="1628800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7704" y="2060848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907704" y="2492896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339752" y="2060848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339752" y="2492896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771800" y="1628800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771800" y="2060848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771800" y="2492896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11560" y="2924944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43608" y="2924944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11560" y="3356992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11560" y="3789040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043608" y="3356992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043608" y="3789040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475656" y="2924944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475656" y="3356992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475656" y="3789040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907704" y="2924944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339752" y="2924944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907704" y="3356992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07704" y="3789040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339752" y="3356992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339752" y="3789040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771800" y="2924944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771800" y="3356992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771800" y="3789040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42" name="Oval 41"/>
          <p:cNvSpPr/>
          <p:nvPr/>
        </p:nvSpPr>
        <p:spPr>
          <a:xfrm>
            <a:off x="4716016" y="2348880"/>
            <a:ext cx="1008112" cy="10081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3" name="Oval 42"/>
          <p:cNvSpPr/>
          <p:nvPr/>
        </p:nvSpPr>
        <p:spPr>
          <a:xfrm>
            <a:off x="3707904" y="2924944"/>
            <a:ext cx="1008112" cy="10081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4" name="Oval 43"/>
          <p:cNvSpPr/>
          <p:nvPr/>
        </p:nvSpPr>
        <p:spPr>
          <a:xfrm>
            <a:off x="3707904" y="4077072"/>
            <a:ext cx="1008112" cy="10081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5" name="Oval 44"/>
          <p:cNvSpPr/>
          <p:nvPr/>
        </p:nvSpPr>
        <p:spPr>
          <a:xfrm>
            <a:off x="5724128" y="2924944"/>
            <a:ext cx="1008112" cy="10081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6" name="Oval 45"/>
          <p:cNvSpPr/>
          <p:nvPr/>
        </p:nvSpPr>
        <p:spPr>
          <a:xfrm>
            <a:off x="5724128" y="4077072"/>
            <a:ext cx="1008112" cy="10081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7" name="Oval 46"/>
          <p:cNvSpPr/>
          <p:nvPr/>
        </p:nvSpPr>
        <p:spPr>
          <a:xfrm>
            <a:off x="4716016" y="4653136"/>
            <a:ext cx="1008112" cy="10081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8" name="Oval 47"/>
          <p:cNvSpPr/>
          <p:nvPr/>
        </p:nvSpPr>
        <p:spPr>
          <a:xfrm>
            <a:off x="4860032" y="3645024"/>
            <a:ext cx="720080" cy="7200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9" name="Oval 48"/>
          <p:cNvSpPr/>
          <p:nvPr/>
        </p:nvSpPr>
        <p:spPr>
          <a:xfrm>
            <a:off x="7812360" y="3212976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0" name="Oval 49"/>
          <p:cNvSpPr/>
          <p:nvPr/>
        </p:nvSpPr>
        <p:spPr>
          <a:xfrm>
            <a:off x="7236296" y="3501008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1" name="Oval 50"/>
          <p:cNvSpPr/>
          <p:nvPr/>
        </p:nvSpPr>
        <p:spPr>
          <a:xfrm>
            <a:off x="7236296" y="4149080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2" name="Oval 51"/>
          <p:cNvSpPr/>
          <p:nvPr/>
        </p:nvSpPr>
        <p:spPr>
          <a:xfrm>
            <a:off x="8388424" y="3501008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3" name="Oval 52"/>
          <p:cNvSpPr/>
          <p:nvPr/>
        </p:nvSpPr>
        <p:spPr>
          <a:xfrm>
            <a:off x="8388424" y="4149080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4" name="Oval 53"/>
          <p:cNvSpPr/>
          <p:nvPr/>
        </p:nvSpPr>
        <p:spPr>
          <a:xfrm>
            <a:off x="7812360" y="4509120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5" name="Oval 54"/>
          <p:cNvSpPr/>
          <p:nvPr/>
        </p:nvSpPr>
        <p:spPr>
          <a:xfrm>
            <a:off x="7668344" y="3717032"/>
            <a:ext cx="648072" cy="6480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lt-LT" b="1" dirty="0" smtClean="0"/>
              <a:t>P-N learner</a:t>
            </a:r>
            <a:endParaRPr lang="en-US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9552" y="1412776"/>
            <a:ext cx="6120680" cy="51845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lt-LT" sz="2400" dirty="0" smtClean="0"/>
              <a:t>constraints: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lt-LT" sz="2400" dirty="0" smtClean="0"/>
              <a:t>	patches close to the trajectory must be </a:t>
            </a:r>
            <a:r>
              <a:rPr lang="lt-LT" sz="2400" dirty="0" smtClean="0">
                <a:solidFill>
                  <a:schemeClr val="accent4"/>
                </a:solidFill>
              </a:rPr>
              <a:t>P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lt-LT" sz="2400" dirty="0" smtClean="0"/>
              <a:t>	patches far from the trajectory must be </a:t>
            </a:r>
            <a:r>
              <a:rPr lang="lt-LT" sz="2400" dirty="0" smtClean="0">
                <a:solidFill>
                  <a:schemeClr val="accent4"/>
                </a:solidFill>
              </a:rPr>
              <a:t>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lt-LT" sz="24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lt-LT" sz="2400" dirty="0" smtClean="0">
                <a:solidFill>
                  <a:schemeClr val="accent4"/>
                </a:solidFill>
              </a:rPr>
              <a:t>P examples: </a:t>
            </a:r>
            <a:r>
              <a:rPr lang="lt-LT" sz="2400" dirty="0" smtClean="0"/>
              <a:t>identified as negative by the tracker but must be positive due to constraints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lt-LT" sz="2400" dirty="0" smtClean="0">
                <a:solidFill>
                  <a:schemeClr val="accent4"/>
                </a:solidFill>
              </a:rPr>
              <a:t>N examples: </a:t>
            </a:r>
            <a:r>
              <a:rPr lang="lt-LT" sz="2400" dirty="0" smtClean="0"/>
              <a:t>identified as positive by the tracker but must be negative due to constraints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lt-LT" sz="2400" dirty="0" smtClean="0"/>
              <a:t>stored in </a:t>
            </a:r>
            <a:r>
              <a:rPr lang="lt-LT" sz="2400" dirty="0" smtClean="0">
                <a:solidFill>
                  <a:schemeClr val="accent4"/>
                </a:solidFill>
              </a:rPr>
              <a:t>memory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lt-LT" sz="2400" baseline="0" dirty="0" smtClean="0"/>
              <a:t>P and N reinforce each other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4561" t="63173" r="12634"/>
          <a:stretch>
            <a:fillRect/>
          </a:stretch>
        </p:blipFill>
        <p:spPr bwMode="auto">
          <a:xfrm>
            <a:off x="6372200" y="3212976"/>
            <a:ext cx="2520280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 l="6091" t="13770" r="55330" b="54100"/>
          <a:stretch>
            <a:fillRect/>
          </a:stretch>
        </p:blipFill>
        <p:spPr bwMode="auto">
          <a:xfrm>
            <a:off x="6732240" y="1484784"/>
            <a:ext cx="2016224" cy="1485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lt-LT" b="1" dirty="0" smtClean="0"/>
              <a:t>P-N learner</a:t>
            </a:r>
            <a:endParaRPr lang="en-US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9552" y="1628800"/>
            <a:ext cx="7920880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</a:t>
            </a:r>
            <a:r>
              <a:rPr kumimoji="0" lang="lt-L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trajectory validated (80% NCC confidence</a:t>
            </a:r>
            <a:r>
              <a:rPr kumimoji="0" lang="lt-LT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that this frame is just like the last reinitialization),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lt-LT" sz="2400" baseline="0" dirty="0" smtClean="0">
                <a:solidFill>
                  <a:schemeClr val="accent4"/>
                </a:solidFill>
              </a:rPr>
              <a:t>	add</a:t>
            </a:r>
            <a:r>
              <a:rPr lang="lt-LT" sz="2400" dirty="0" smtClean="0"/>
              <a:t> to detector’s </a:t>
            </a:r>
            <a:r>
              <a:rPr lang="lt-LT" sz="2400" dirty="0" smtClean="0">
                <a:solidFill>
                  <a:schemeClr val="accent4"/>
                </a:solidFill>
              </a:rPr>
              <a:t>memory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else if</a:t>
            </a:r>
            <a:r>
              <a:rPr kumimoji="0" lang="lt-LT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the </a:t>
            </a:r>
            <a:r>
              <a:rPr kumimoji="0" lang="lt-LT" sz="24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detector detects something</a:t>
            </a:r>
            <a:endParaRPr kumimoji="0" lang="lt-LT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lt-LT" sz="2400" dirty="0" smtClean="0"/>
              <a:t>	</a:t>
            </a:r>
            <a:r>
              <a:rPr kumimoji="0" lang="lt-L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discard everything that has been added</a:t>
            </a:r>
            <a:r>
              <a:rPr kumimoji="0" lang="lt-LT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the </a:t>
            </a:r>
            <a:r>
              <a:rPr kumimoji="0" lang="lt-LT" sz="2400" b="0" i="0" u="none" strike="noStrike" kern="1200" cap="none" spc="0" normalizeH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tracker</a:t>
            </a:r>
            <a:endParaRPr lang="lt-LT" sz="24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add new examples to the P and N sets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lt-LT" sz="2400" dirty="0" smtClean="0"/>
              <a:t>	</a:t>
            </a:r>
            <a:r>
              <a:rPr kumimoji="0" lang="lt-LT" sz="2400" b="0" i="0" u="none" strike="noStrike" kern="1200" cap="none" spc="0" normalizeH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reinitialize</a:t>
            </a:r>
            <a:r>
              <a:rPr kumimoji="0" lang="lt-LT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tracker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lt-LT" sz="2400" baseline="0" dirty="0" smtClean="0"/>
              <a:t>	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Content Placeholder 7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4437112"/>
            <a:ext cx="3528392" cy="2195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modal ir amodal completion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t-LT" dirty="0" smtClean="0"/>
              <a:t>šešta dalis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lt-LT" b="1" dirty="0" smtClean="0"/>
              <a:t>demo</a:t>
            </a:r>
            <a:endParaRPr lang="en-US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b="8233"/>
          <a:stretch>
            <a:fillRect/>
          </a:stretch>
        </p:blipFill>
        <p:spPr bwMode="auto">
          <a:xfrm>
            <a:off x="2123728" y="1628800"/>
            <a:ext cx="4176465" cy="3816424"/>
          </a:xfrm>
          <a:prstGeom prst="rect">
            <a:avLst/>
          </a:prstGeom>
          <a:noFill/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572264" y="6286520"/>
            <a:ext cx="2143140" cy="285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a-DK" sz="1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Bregman (1981)</a:t>
            </a:r>
            <a:endParaRPr kumimoji="0" lang="en-US" sz="10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lt-LT" b="1" dirty="0" smtClean="0"/>
              <a:t>demo</a:t>
            </a:r>
            <a:endParaRPr lang="en-US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b="8233"/>
          <a:stretch>
            <a:fillRect/>
          </a:stretch>
        </p:blipFill>
        <p:spPr bwMode="auto">
          <a:xfrm>
            <a:off x="2123728" y="1628800"/>
            <a:ext cx="4176465" cy="3816424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 b="8333"/>
          <a:stretch>
            <a:fillRect/>
          </a:stretch>
        </p:blipFill>
        <p:spPr bwMode="auto">
          <a:xfrm>
            <a:off x="2051720" y="1340768"/>
            <a:ext cx="4542821" cy="4392488"/>
          </a:xfrm>
          <a:prstGeom prst="rect">
            <a:avLst/>
          </a:prstGeom>
          <a:noFill/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572264" y="6286520"/>
            <a:ext cx="2143140" cy="285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a-DK" sz="1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4"/>
              </a:rPr>
              <a:t>Bregman (1981)</a:t>
            </a:r>
            <a:endParaRPr kumimoji="0" lang="en-US" sz="10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804248" y="5301208"/>
            <a:ext cx="1800200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lt-LT" sz="1600" dirty="0" smtClean="0"/>
              <a:t>modal completion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lt-LT" b="1" dirty="0" smtClean="0"/>
              <a:t>kanizsa iliuzija</a:t>
            </a:r>
            <a:endParaRPr lang="en-US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79512" y="1556792"/>
            <a:ext cx="4429156" cy="714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lt-LT" sz="1600" dirty="0" smtClean="0"/>
              <a:t>keturis skritulius dengiantis kvadratas...</a:t>
            </a:r>
            <a:endParaRPr lang="en-US" sz="16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292080" y="5445224"/>
            <a:ext cx="33123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užduotis:</a:t>
            </a:r>
            <a:r>
              <a:rPr kumimoji="0" lang="lt-LT" sz="1600" b="0" i="0" u="none" strike="noStrike" kern="120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pasiūlykite Kanizsa iliuzijos veikimo principą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167844" y="2024844"/>
            <a:ext cx="2808312" cy="2808312"/>
            <a:chOff x="4932040" y="1484784"/>
            <a:chExt cx="2808312" cy="2808312"/>
          </a:xfrm>
        </p:grpSpPr>
        <p:sp>
          <p:nvSpPr>
            <p:cNvPr id="13" name="Oval 12"/>
            <p:cNvSpPr/>
            <p:nvPr/>
          </p:nvSpPr>
          <p:spPr>
            <a:xfrm>
              <a:off x="4932040" y="1484784"/>
              <a:ext cx="1008112" cy="100811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Oval 13"/>
            <p:cNvSpPr/>
            <p:nvPr/>
          </p:nvSpPr>
          <p:spPr>
            <a:xfrm>
              <a:off x="6732240" y="1484784"/>
              <a:ext cx="1008112" cy="100811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Oval 14"/>
            <p:cNvSpPr/>
            <p:nvPr/>
          </p:nvSpPr>
          <p:spPr>
            <a:xfrm>
              <a:off x="4932040" y="3284984"/>
              <a:ext cx="1008112" cy="100811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6" name="Oval 15"/>
            <p:cNvSpPr/>
            <p:nvPr/>
          </p:nvSpPr>
          <p:spPr>
            <a:xfrm>
              <a:off x="6732240" y="3284984"/>
              <a:ext cx="1008112" cy="100811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436096" y="1988840"/>
              <a:ext cx="1800200" cy="1800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41" name="Content Placeholder 2"/>
          <p:cNvSpPr txBox="1">
            <a:spLocks/>
          </p:cNvSpPr>
          <p:nvPr/>
        </p:nvSpPr>
        <p:spPr>
          <a:xfrm>
            <a:off x="5796136" y="1142984"/>
            <a:ext cx="2776392" cy="28575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4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(Kanizsa</a:t>
            </a:r>
            <a:r>
              <a:rPr lang="lt-LT" sz="1400" dirty="0" smtClean="0"/>
              <a:t>, </a:t>
            </a:r>
            <a:r>
              <a:rPr lang="lt-LT" sz="1400" i="1" dirty="0" smtClean="0"/>
              <a:t>Rivista di psicologia</a:t>
            </a:r>
            <a:r>
              <a:rPr lang="lt-LT" sz="1400" dirty="0" smtClean="0"/>
              <a:t>, 1955</a:t>
            </a:r>
            <a:r>
              <a:rPr kumimoji="0" lang="lt-LT" sz="14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en-US" sz="14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6372200" y="4437112"/>
            <a:ext cx="1944216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lt-LT" sz="1600" dirty="0" smtClean="0"/>
              <a:t>amodal completion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lt-LT" b="1" dirty="0" smtClean="0"/>
              <a:t>neuroninis atsakas</a:t>
            </a:r>
            <a:endParaRPr lang="en-US" b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644008" y="5157192"/>
            <a:ext cx="3786214" cy="428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iliuzinis kontūras sukelia atsaką V1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652120" y="1196752"/>
            <a:ext cx="2952328" cy="285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von </a:t>
            </a:r>
            <a:r>
              <a:rPr kumimoji="0" lang="en-US" sz="1000" b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der</a:t>
            </a:r>
            <a:r>
              <a:rPr kumimoji="0" lang="en-US" sz="1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 </a:t>
            </a:r>
            <a:r>
              <a:rPr kumimoji="0" lang="en-US" sz="1000" b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Heydt</a:t>
            </a:r>
            <a:r>
              <a:rPr kumimoji="0" lang="en-US" sz="1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 et al., </a:t>
            </a:r>
            <a:r>
              <a:rPr kumimoji="0" lang="en-US" sz="1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Science</a:t>
            </a:r>
            <a:r>
              <a:rPr kumimoji="0" lang="en-US" sz="1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 (1984)</a:t>
            </a:r>
            <a:endParaRPr kumimoji="0" lang="en-US" sz="10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652120" y="6309320"/>
            <a:ext cx="2952328" cy="285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Lee &amp; Nguyen, PNAS (2001)</a:t>
            </a:r>
            <a:endParaRPr kumimoji="0" lang="en-US" sz="10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8674" name="Picture 2" descr="F2.large.jpg (1295×600)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 l="1001" t="2731" r="59625" b="12286"/>
          <a:stretch>
            <a:fillRect/>
          </a:stretch>
        </p:blipFill>
        <p:spPr bwMode="auto">
          <a:xfrm>
            <a:off x="611560" y="1844824"/>
            <a:ext cx="3240360" cy="3240360"/>
          </a:xfrm>
          <a:prstGeom prst="rect">
            <a:avLst/>
          </a:prstGeom>
          <a:noFill/>
        </p:spPr>
      </p:pic>
      <p:pic>
        <p:nvPicPr>
          <p:cNvPr id="28678" name="Picture 6" descr="F3.large.jpg (1280×1130)"/>
          <p:cNvPicPr>
            <a:picLocks noChangeAspect="1" noChangeArrowheads="1"/>
          </p:cNvPicPr>
          <p:nvPr/>
        </p:nvPicPr>
        <p:blipFill>
          <a:blip r:embed="rId5" cstate="print"/>
          <a:srcRect l="50862" t="54412"/>
          <a:stretch>
            <a:fillRect/>
          </a:stretch>
        </p:blipFill>
        <p:spPr bwMode="auto">
          <a:xfrm>
            <a:off x="4139952" y="1916832"/>
            <a:ext cx="3847122" cy="3150864"/>
          </a:xfrm>
          <a:prstGeom prst="rect">
            <a:avLst/>
          </a:prstGeom>
          <a:noFill/>
        </p:spPr>
      </p:pic>
      <p:pic>
        <p:nvPicPr>
          <p:cNvPr id="28682" name="Picture 10" descr="F1.large.jpg (449×629)"/>
          <p:cNvPicPr>
            <a:picLocks noChangeAspect="1" noChangeArrowheads="1"/>
          </p:cNvPicPr>
          <p:nvPr/>
        </p:nvPicPr>
        <p:blipFill>
          <a:blip r:embed="rId6" cstate="print"/>
          <a:srcRect t="27643" b="50723"/>
          <a:stretch>
            <a:fillRect/>
          </a:stretch>
        </p:blipFill>
        <p:spPr bwMode="auto">
          <a:xfrm rot="5400000">
            <a:off x="7397808" y="2619416"/>
            <a:ext cx="2016224" cy="611056"/>
          </a:xfrm>
          <a:prstGeom prst="rect">
            <a:avLst/>
          </a:prstGeom>
          <a:noFill/>
        </p:spPr>
      </p:pic>
      <p:pic>
        <p:nvPicPr>
          <p:cNvPr id="15" name="Picture 10" descr="F1.large.jpg (449×629)"/>
          <p:cNvPicPr>
            <a:picLocks noChangeAspect="1" noChangeArrowheads="1"/>
          </p:cNvPicPr>
          <p:nvPr/>
        </p:nvPicPr>
        <p:blipFill>
          <a:blip r:embed="rId6" cstate="print"/>
          <a:srcRect t="3388" r="67857" b="76217"/>
          <a:stretch>
            <a:fillRect/>
          </a:stretch>
        </p:blipFill>
        <p:spPr bwMode="auto">
          <a:xfrm rot="5400000">
            <a:off x="8064388" y="3969060"/>
            <a:ext cx="648072" cy="5760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lt-LT" b="1" dirty="0" smtClean="0"/>
              <a:t>kanizsa iliuzija pradingsta!</a:t>
            </a:r>
            <a:endParaRPr lang="en-US" b="1" dirty="0"/>
          </a:p>
        </p:txBody>
      </p:sp>
      <p:grpSp>
        <p:nvGrpSpPr>
          <p:cNvPr id="4" name="Group 39"/>
          <p:cNvGrpSpPr/>
          <p:nvPr/>
        </p:nvGrpSpPr>
        <p:grpSpPr>
          <a:xfrm>
            <a:off x="2663788" y="1520788"/>
            <a:ext cx="3816424" cy="3816424"/>
            <a:chOff x="3707904" y="2564904"/>
            <a:chExt cx="3816424" cy="3816424"/>
          </a:xfrm>
        </p:grpSpPr>
        <p:sp>
          <p:nvSpPr>
            <p:cNvPr id="27" name="Rectangle 26"/>
            <p:cNvSpPr/>
            <p:nvPr/>
          </p:nvSpPr>
          <p:spPr>
            <a:xfrm>
              <a:off x="4211960" y="3068960"/>
              <a:ext cx="1008112" cy="100811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12160" y="3068960"/>
              <a:ext cx="1008112" cy="100811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012160" y="4869160"/>
              <a:ext cx="1008112" cy="100811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211960" y="4869160"/>
              <a:ext cx="1008112" cy="100811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716016" y="3573016"/>
              <a:ext cx="1800200" cy="1800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516216" y="2564904"/>
              <a:ext cx="1008112" cy="100811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516216" y="5373216"/>
              <a:ext cx="1008112" cy="100811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707904" y="2564904"/>
              <a:ext cx="1008112" cy="100811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707904" y="5373216"/>
              <a:ext cx="1008112" cy="100811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707904" y="2564904"/>
              <a:ext cx="504056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020272" y="2564904"/>
              <a:ext cx="504056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020272" y="5877272"/>
              <a:ext cx="504056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707904" y="5877272"/>
              <a:ext cx="504056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1" name="Content Placeholder 2"/>
          <p:cNvSpPr txBox="1">
            <a:spLocks/>
          </p:cNvSpPr>
          <p:nvPr/>
        </p:nvSpPr>
        <p:spPr>
          <a:xfrm>
            <a:off x="1403648" y="5661248"/>
            <a:ext cx="4429156" cy="714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lt-LT" sz="1600" dirty="0" smtClean="0"/>
              <a:t>...kvadrato čia kažkodėl nebėra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lt-LT" b="1" dirty="0" smtClean="0"/>
              <a:t>occlusion</a:t>
            </a:r>
            <a:endParaRPr lang="en-US" b="1" dirty="0"/>
          </a:p>
        </p:txBody>
      </p:sp>
      <p:sp>
        <p:nvSpPr>
          <p:cNvPr id="27" name="Rectangle 26"/>
          <p:cNvSpPr/>
          <p:nvPr/>
        </p:nvSpPr>
        <p:spPr>
          <a:xfrm>
            <a:off x="3167844" y="2024844"/>
            <a:ext cx="1008112" cy="10081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" name="Rectangle 27"/>
          <p:cNvSpPr/>
          <p:nvPr/>
        </p:nvSpPr>
        <p:spPr>
          <a:xfrm>
            <a:off x="4968044" y="2024844"/>
            <a:ext cx="1008112" cy="10081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9" name="Rectangle 28"/>
          <p:cNvSpPr/>
          <p:nvPr/>
        </p:nvSpPr>
        <p:spPr>
          <a:xfrm>
            <a:off x="4968044" y="3825044"/>
            <a:ext cx="1008112" cy="10081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0" name="Rectangle 29"/>
          <p:cNvSpPr/>
          <p:nvPr/>
        </p:nvSpPr>
        <p:spPr>
          <a:xfrm>
            <a:off x="3167844" y="3825044"/>
            <a:ext cx="1008112" cy="10081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6" name="Rectangle 25"/>
          <p:cNvSpPr/>
          <p:nvPr/>
        </p:nvSpPr>
        <p:spPr>
          <a:xfrm>
            <a:off x="3671900" y="2528900"/>
            <a:ext cx="1800200" cy="180020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2" name="Rectangle 31"/>
          <p:cNvSpPr/>
          <p:nvPr/>
        </p:nvSpPr>
        <p:spPr>
          <a:xfrm>
            <a:off x="5472100" y="1520788"/>
            <a:ext cx="1008112" cy="10081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3" name="Rectangle 32"/>
          <p:cNvSpPr/>
          <p:nvPr/>
        </p:nvSpPr>
        <p:spPr>
          <a:xfrm>
            <a:off x="5472100" y="4329100"/>
            <a:ext cx="1008112" cy="10081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4" name="Rectangle 33"/>
          <p:cNvSpPr/>
          <p:nvPr/>
        </p:nvSpPr>
        <p:spPr>
          <a:xfrm>
            <a:off x="2663788" y="1520788"/>
            <a:ext cx="1008112" cy="10081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5" name="Rectangle 34"/>
          <p:cNvSpPr/>
          <p:nvPr/>
        </p:nvSpPr>
        <p:spPr>
          <a:xfrm>
            <a:off x="2663788" y="4329100"/>
            <a:ext cx="1008112" cy="10081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6" name="Rectangle 35"/>
          <p:cNvSpPr/>
          <p:nvPr/>
        </p:nvSpPr>
        <p:spPr>
          <a:xfrm>
            <a:off x="2663788" y="1520788"/>
            <a:ext cx="50405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7" name="Rectangle 36"/>
          <p:cNvSpPr/>
          <p:nvPr/>
        </p:nvSpPr>
        <p:spPr>
          <a:xfrm>
            <a:off x="5976156" y="1520788"/>
            <a:ext cx="50405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8" name="Rectangle 37"/>
          <p:cNvSpPr/>
          <p:nvPr/>
        </p:nvSpPr>
        <p:spPr>
          <a:xfrm>
            <a:off x="5976156" y="4833156"/>
            <a:ext cx="50405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9" name="Rectangle 38"/>
          <p:cNvSpPr/>
          <p:nvPr/>
        </p:nvSpPr>
        <p:spPr>
          <a:xfrm>
            <a:off x="2663788" y="4833156"/>
            <a:ext cx="50405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1403648" y="5661248"/>
            <a:ext cx="4429156" cy="714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lt-LT" sz="1600" dirty="0" smtClean="0"/>
              <a:t>...kvadrato čia kažkodėl nebėra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lt-LT" b="1" dirty="0" smtClean="0"/>
              <a:t>occlusion</a:t>
            </a:r>
            <a:endParaRPr lang="en-US" b="1" dirty="0"/>
          </a:p>
        </p:txBody>
      </p:sp>
      <p:sp>
        <p:nvSpPr>
          <p:cNvPr id="27" name="Rectangle 26"/>
          <p:cNvSpPr/>
          <p:nvPr/>
        </p:nvSpPr>
        <p:spPr>
          <a:xfrm>
            <a:off x="3167844" y="2024844"/>
            <a:ext cx="1008112" cy="10081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" name="Rectangle 27"/>
          <p:cNvSpPr/>
          <p:nvPr/>
        </p:nvSpPr>
        <p:spPr>
          <a:xfrm>
            <a:off x="4968044" y="2024844"/>
            <a:ext cx="1008112" cy="10081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9" name="Rectangle 28"/>
          <p:cNvSpPr/>
          <p:nvPr/>
        </p:nvSpPr>
        <p:spPr>
          <a:xfrm>
            <a:off x="4968044" y="3825044"/>
            <a:ext cx="1008112" cy="10081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0" name="Rectangle 29"/>
          <p:cNvSpPr/>
          <p:nvPr/>
        </p:nvSpPr>
        <p:spPr>
          <a:xfrm>
            <a:off x="3167844" y="3825044"/>
            <a:ext cx="1008112" cy="10081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6" name="Rectangle 25"/>
          <p:cNvSpPr/>
          <p:nvPr/>
        </p:nvSpPr>
        <p:spPr>
          <a:xfrm>
            <a:off x="3671900" y="2528900"/>
            <a:ext cx="1800200" cy="180020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1403648" y="5661248"/>
            <a:ext cx="4429156" cy="714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lt-LT" sz="1600" dirty="0" smtClean="0"/>
              <a:t>...kvadrato čia kažkodėl nebėra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lt-LT" b="1" dirty="0" smtClean="0"/>
              <a:t>apibrėžimas</a:t>
            </a:r>
            <a:endParaRPr lang="en-US" b="1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95536" y="1700808"/>
            <a:ext cx="8219256" cy="468052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endParaRPr lang="lt-LT" b="1" dirty="0" smtClean="0"/>
          </a:p>
          <a:p>
            <a:pPr marL="514350" indent="-514350" algn="ctr">
              <a:buNone/>
            </a:pPr>
            <a:r>
              <a:rPr lang="lt-LT" b="1" dirty="0" smtClean="0"/>
              <a:t>visuma yra daugiau nei jos dalių suma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004048" y="3212976"/>
            <a:ext cx="2808312" cy="2808312"/>
            <a:chOff x="4932040" y="1484784"/>
            <a:chExt cx="2808312" cy="2808312"/>
          </a:xfrm>
        </p:grpSpPr>
        <p:sp>
          <p:nvSpPr>
            <p:cNvPr id="5" name="Oval 4"/>
            <p:cNvSpPr/>
            <p:nvPr/>
          </p:nvSpPr>
          <p:spPr>
            <a:xfrm>
              <a:off x="4932040" y="1484784"/>
              <a:ext cx="1008112" cy="100811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Oval 5"/>
            <p:cNvSpPr/>
            <p:nvPr/>
          </p:nvSpPr>
          <p:spPr>
            <a:xfrm>
              <a:off x="6732240" y="1484784"/>
              <a:ext cx="1008112" cy="100811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Oval 6"/>
            <p:cNvSpPr/>
            <p:nvPr/>
          </p:nvSpPr>
          <p:spPr>
            <a:xfrm>
              <a:off x="4932040" y="3284984"/>
              <a:ext cx="1008112" cy="100811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Oval 8"/>
            <p:cNvSpPr/>
            <p:nvPr/>
          </p:nvSpPr>
          <p:spPr>
            <a:xfrm>
              <a:off x="6732240" y="3284984"/>
              <a:ext cx="1008112" cy="100811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436096" y="1988840"/>
              <a:ext cx="1800200" cy="1800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043608" y="3212976"/>
            <a:ext cx="2808312" cy="2808312"/>
            <a:chOff x="1043608" y="3212976"/>
            <a:chExt cx="2808312" cy="2808312"/>
          </a:xfrm>
        </p:grpSpPr>
        <p:sp>
          <p:nvSpPr>
            <p:cNvPr id="12" name="Oval 11"/>
            <p:cNvSpPr/>
            <p:nvPr/>
          </p:nvSpPr>
          <p:spPr>
            <a:xfrm>
              <a:off x="1043608" y="3212976"/>
              <a:ext cx="1008112" cy="100811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" name="Oval 12"/>
            <p:cNvSpPr/>
            <p:nvPr/>
          </p:nvSpPr>
          <p:spPr>
            <a:xfrm>
              <a:off x="2843808" y="3212976"/>
              <a:ext cx="1008112" cy="100811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Oval 13"/>
            <p:cNvSpPr/>
            <p:nvPr/>
          </p:nvSpPr>
          <p:spPr>
            <a:xfrm>
              <a:off x="1043608" y="5013176"/>
              <a:ext cx="1008112" cy="100811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Oval 14"/>
            <p:cNvSpPr/>
            <p:nvPr/>
          </p:nvSpPr>
          <p:spPr>
            <a:xfrm>
              <a:off x="2843808" y="5013176"/>
              <a:ext cx="1008112" cy="100811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347864" y="3212976"/>
              <a:ext cx="504056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43608" y="3212976"/>
              <a:ext cx="504056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043608" y="5517232"/>
              <a:ext cx="504056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347864" y="5517232"/>
              <a:ext cx="504056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My Dropbox\Destymas\Paskaitos pas Vaitkeviciu\gaborWalker\stim01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268760"/>
            <a:ext cx="3960000" cy="3960000"/>
          </a:xfrm>
          <a:prstGeom prst="rect">
            <a:avLst/>
          </a:prstGeom>
          <a:noFill/>
        </p:spPr>
      </p:pic>
      <p:pic>
        <p:nvPicPr>
          <p:cNvPr id="1028" name="Picture 4" descr="D:\My Dropbox\Destymas\Paskaitos pas Vaitkeviciu\gaborWalker\stim0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1268760"/>
            <a:ext cx="3960000" cy="39600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t-LT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occlusion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My Dropbox\Destymas\Paskaitos pas Vaitkeviciu\gaborWalker\stim02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1556792"/>
            <a:ext cx="1800200" cy="1800200"/>
          </a:xfrm>
          <a:prstGeom prst="rect">
            <a:avLst/>
          </a:prstGeom>
          <a:noFill/>
        </p:spPr>
      </p:pic>
      <p:pic>
        <p:nvPicPr>
          <p:cNvPr id="2051" name="Picture 3" descr="D:\My Dropbox\Destymas\Paskaitos pas Vaitkeviciu\gaborWalker\stim0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556792"/>
            <a:ext cx="1800200" cy="1800200"/>
          </a:xfrm>
          <a:prstGeom prst="rect">
            <a:avLst/>
          </a:prstGeom>
          <a:noFill/>
        </p:spPr>
      </p:pic>
      <p:pic>
        <p:nvPicPr>
          <p:cNvPr id="2052" name="Picture 4" descr="D:\My Dropbox\Destymas\Paskaitos pas Vaitkeviciu\gaborWalker\stim0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60232" y="1556792"/>
            <a:ext cx="1800200" cy="1800200"/>
          </a:xfrm>
          <a:prstGeom prst="rect">
            <a:avLst/>
          </a:prstGeom>
          <a:noFill/>
        </p:spPr>
      </p:pic>
      <p:pic>
        <p:nvPicPr>
          <p:cNvPr id="2053" name="Picture 5" descr="D:\My Dropbox\Destymas\Paskaitos pas Vaitkeviciu\gaborWalker\stim07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83768" y="3645024"/>
            <a:ext cx="1800200" cy="1800200"/>
          </a:xfrm>
          <a:prstGeom prst="rect">
            <a:avLst/>
          </a:prstGeom>
          <a:noFill/>
        </p:spPr>
      </p:pic>
      <p:pic>
        <p:nvPicPr>
          <p:cNvPr id="2054" name="Picture 6" descr="D:\My Dropbox\Destymas\Paskaitos pas Vaitkeviciu\gaborWalker\stim08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0" y="3645024"/>
            <a:ext cx="1800200" cy="1800200"/>
          </a:xfrm>
          <a:prstGeom prst="rect">
            <a:avLst/>
          </a:prstGeom>
          <a:noFill/>
        </p:spPr>
      </p:pic>
      <p:pic>
        <p:nvPicPr>
          <p:cNvPr id="2055" name="Picture 7" descr="D:\My Dropbox\Destymas\Paskaitos pas Vaitkeviciu\gaborWalker\stim09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732240" y="3645024"/>
            <a:ext cx="1800200" cy="1800200"/>
          </a:xfrm>
          <a:prstGeom prst="rect">
            <a:avLst/>
          </a:prstGeom>
          <a:noFill/>
        </p:spPr>
      </p:pic>
      <p:sp>
        <p:nvSpPr>
          <p:cNvPr id="25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t-LT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occlusion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2123728" y="6309320"/>
            <a:ext cx="4429156" cy="3817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lt-LT" sz="1600" dirty="0" smtClean="0"/>
              <a:t>joks, lokalus, globalus papildymas?</a:t>
            </a:r>
            <a:endParaRPr lang="en-US" sz="1600" dirty="0"/>
          </a:p>
        </p:txBody>
      </p:sp>
      <p:pic>
        <p:nvPicPr>
          <p:cNvPr id="16" name="Picture 3" descr="D:\My Dropbox\Destymas\Paskaitos pas Vaitkeviciu\gaborWalker\stim01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1520" y="1556792"/>
            <a:ext cx="1800200" cy="1800200"/>
          </a:xfrm>
          <a:prstGeom prst="rect">
            <a:avLst/>
          </a:prstGeom>
          <a:noFill/>
        </p:spPr>
      </p:pic>
      <p:pic>
        <p:nvPicPr>
          <p:cNvPr id="17" name="Picture 4" descr="D:\My Dropbox\Destymas\Paskaitos pas Vaitkeviciu\gaborWalker\stim06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51720" y="3717032"/>
            <a:ext cx="1800000" cy="180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My Dropbox\Destymas\Paskaitos pas Vaitkeviciu\gaborWalker\stim02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1556792"/>
            <a:ext cx="1800200" cy="1800200"/>
          </a:xfrm>
          <a:prstGeom prst="rect">
            <a:avLst/>
          </a:prstGeom>
          <a:noFill/>
        </p:spPr>
      </p:pic>
      <p:pic>
        <p:nvPicPr>
          <p:cNvPr id="2051" name="Picture 3" descr="D:\My Dropbox\Destymas\Paskaitos pas Vaitkeviciu\gaborWalker\stim0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556792"/>
            <a:ext cx="1800200" cy="1800200"/>
          </a:xfrm>
          <a:prstGeom prst="rect">
            <a:avLst/>
          </a:prstGeom>
          <a:noFill/>
        </p:spPr>
      </p:pic>
      <p:pic>
        <p:nvPicPr>
          <p:cNvPr id="2052" name="Picture 4" descr="D:\My Dropbox\Destymas\Paskaitos pas Vaitkeviciu\gaborWalker\stim0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60232" y="1556792"/>
            <a:ext cx="1800200" cy="1800200"/>
          </a:xfrm>
          <a:prstGeom prst="rect">
            <a:avLst/>
          </a:prstGeom>
          <a:noFill/>
        </p:spPr>
      </p:pic>
      <p:pic>
        <p:nvPicPr>
          <p:cNvPr id="2053" name="Picture 5" descr="D:\My Dropbox\Destymas\Paskaitos pas Vaitkeviciu\gaborWalker\stim07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83768" y="3645024"/>
            <a:ext cx="1800200" cy="1800200"/>
          </a:xfrm>
          <a:prstGeom prst="rect">
            <a:avLst/>
          </a:prstGeom>
          <a:noFill/>
        </p:spPr>
      </p:pic>
      <p:pic>
        <p:nvPicPr>
          <p:cNvPr id="2054" name="Picture 6" descr="D:\My Dropbox\Destymas\Paskaitos pas Vaitkeviciu\gaborWalker\stim08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0" y="3645024"/>
            <a:ext cx="1800200" cy="1800200"/>
          </a:xfrm>
          <a:prstGeom prst="rect">
            <a:avLst/>
          </a:prstGeom>
          <a:noFill/>
        </p:spPr>
      </p:pic>
      <p:pic>
        <p:nvPicPr>
          <p:cNvPr id="2055" name="Picture 7" descr="D:\My Dropbox\Destymas\Paskaitos pas Vaitkeviciu\gaborWalker\stim09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732240" y="3645024"/>
            <a:ext cx="1800200" cy="1800200"/>
          </a:xfrm>
          <a:prstGeom prst="rect">
            <a:avLst/>
          </a:prstGeom>
          <a:noFill/>
        </p:spPr>
      </p:pic>
      <p:sp>
        <p:nvSpPr>
          <p:cNvPr id="25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t-LT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occlusion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2123728" y="6309320"/>
            <a:ext cx="4429156" cy="3817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lt-LT" sz="1600" dirty="0" smtClean="0"/>
              <a:t>joks, lokalus, globalus papildymas?</a:t>
            </a:r>
            <a:endParaRPr lang="en-US" sz="16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699792" y="3140968"/>
            <a:ext cx="1368152" cy="3817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lt-LT" sz="1600" b="1" dirty="0" smtClean="0"/>
              <a:t>0,58</a:t>
            </a:r>
            <a:endParaRPr lang="en-US" sz="1600" b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788024" y="3140968"/>
            <a:ext cx="1368152" cy="3817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lt-LT" sz="1600" b="1" dirty="0" smtClean="0"/>
              <a:t>0,42</a:t>
            </a:r>
            <a:endParaRPr lang="en-US" sz="1600" b="1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876256" y="3140968"/>
            <a:ext cx="1368152" cy="3817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lt-LT" sz="1600" b="1" dirty="0" smtClean="0"/>
              <a:t>0</a:t>
            </a:r>
            <a:endParaRPr lang="en-US" sz="1600" b="1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699792" y="5301208"/>
            <a:ext cx="1368152" cy="3817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lt-LT" sz="1600" b="1" dirty="0" smtClean="0"/>
              <a:t>0,47</a:t>
            </a:r>
            <a:endParaRPr lang="en-US" sz="1600" b="1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788024" y="5301208"/>
            <a:ext cx="1368152" cy="3817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lt-LT" sz="1600" b="1" dirty="0" smtClean="0"/>
              <a:t>0,47</a:t>
            </a:r>
            <a:endParaRPr lang="en-US" sz="1600" b="1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948264" y="5229200"/>
            <a:ext cx="1368152" cy="3817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lt-LT" sz="1600" b="1" dirty="0" smtClean="0"/>
              <a:t>0,06</a:t>
            </a:r>
            <a:endParaRPr lang="en-US" sz="1600" b="1" dirty="0"/>
          </a:p>
        </p:txBody>
      </p:sp>
      <p:pic>
        <p:nvPicPr>
          <p:cNvPr id="16" name="Picture 3" descr="D:\My Dropbox\Destymas\Paskaitos pas Vaitkeviciu\gaborWalker\stim01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1520" y="1556792"/>
            <a:ext cx="1800200" cy="1800200"/>
          </a:xfrm>
          <a:prstGeom prst="rect">
            <a:avLst/>
          </a:prstGeom>
          <a:noFill/>
        </p:spPr>
      </p:pic>
      <p:pic>
        <p:nvPicPr>
          <p:cNvPr id="17" name="Picture 4" descr="D:\My Dropbox\Destymas\Paskaitos pas Vaitkeviciu\gaborWalker\stim06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51720" y="3717032"/>
            <a:ext cx="1800000" cy="180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lt-LT" b="1" dirty="0" smtClean="0"/>
              <a:t>apibrėžimas</a:t>
            </a:r>
            <a:endParaRPr lang="en-US" b="1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95536" y="1700808"/>
            <a:ext cx="8219256" cy="468052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endParaRPr lang="lt-LT" b="1" dirty="0" smtClean="0"/>
          </a:p>
          <a:p>
            <a:pPr marL="514350" indent="-514350" algn="ctr">
              <a:buNone/>
            </a:pPr>
            <a:r>
              <a:rPr lang="lt-LT" b="1" dirty="0" smtClean="0"/>
              <a:t>visuma yra daugiau nei jos dalių suma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99992" y="4365104"/>
            <a:ext cx="3312368" cy="115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užduotis: pasiūlykite pavyzdį</a:t>
            </a:r>
            <a:r>
              <a:rPr kumimoji="0" lang="lt-LT" sz="1600" b="0" i="0" u="none" strike="noStrike" kern="120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iš buities, kuriam taip pat tiktų šis apibrėžimas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lt-LT" b="1" dirty="0" smtClean="0"/>
              <a:t>pavyzdžiai iš gyvenimo</a:t>
            </a:r>
            <a:endParaRPr lang="en-US" b="1" dirty="0"/>
          </a:p>
        </p:txBody>
      </p:sp>
      <p:pic>
        <p:nvPicPr>
          <p:cNvPr id="1026" name="Picture 2" descr="C:\Users\u0065395\Downloads\_MG_807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268760"/>
            <a:ext cx="2890206" cy="4346174"/>
          </a:xfrm>
          <a:prstGeom prst="rect">
            <a:avLst/>
          </a:prstGeom>
          <a:noFill/>
        </p:spPr>
      </p:pic>
      <p:pic>
        <p:nvPicPr>
          <p:cNvPr id="1030" name="Picture 6" descr="Baltic_Way_1989.jpg (325×524)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1340768"/>
            <a:ext cx="2903625" cy="4681537"/>
          </a:xfrm>
          <a:prstGeom prst="rect">
            <a:avLst/>
          </a:prstGeom>
          <a:noFill/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7236296" y="6093296"/>
            <a:ext cx="1174432" cy="285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r">
              <a:spcBef>
                <a:spcPct val="20000"/>
              </a:spcBef>
            </a:pPr>
            <a:r>
              <a:rPr lang="lt-LT" sz="1000" dirty="0" smtClean="0">
                <a:hlinkClick r:id="rId4"/>
              </a:rPr>
              <a:t>R. Strikauskas</a:t>
            </a:r>
            <a:endParaRPr kumimoji="0" lang="en-US" sz="1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9552" y="5661248"/>
            <a:ext cx="1174432" cy="285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r">
              <a:spcBef>
                <a:spcPct val="20000"/>
              </a:spcBef>
            </a:pPr>
            <a:r>
              <a:rPr lang="lt-LT" sz="1000" dirty="0" smtClean="0">
                <a:solidFill>
                  <a:srgbClr val="92D050"/>
                </a:solidFill>
              </a:rPr>
              <a:t>Adam Love</a:t>
            </a:r>
            <a:endParaRPr kumimoji="0" lang="en-US" sz="1000" b="0" i="1" u="none" strike="noStrike" kern="1200" cap="none" spc="0" normalizeH="0" baseline="0" noProof="0" dirty="0" smtClean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32" name="Picture 8" descr="Family_Ride_bicycle_cycle_trailer.jpg (750×498)"/>
          <p:cNvPicPr>
            <a:picLocks noChangeAspect="1" noChangeArrowheads="1"/>
          </p:cNvPicPr>
          <p:nvPr/>
        </p:nvPicPr>
        <p:blipFill>
          <a:blip r:embed="rId5" cstate="print"/>
          <a:srcRect l="43504"/>
          <a:stretch>
            <a:fillRect/>
          </a:stretch>
        </p:blipFill>
        <p:spPr bwMode="auto">
          <a:xfrm>
            <a:off x="3587314" y="4293096"/>
            <a:ext cx="1776774" cy="2088232"/>
          </a:xfrm>
          <a:prstGeom prst="rect">
            <a:avLst/>
          </a:prstGeom>
          <a:noFill/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4067944" y="6381328"/>
            <a:ext cx="1174432" cy="285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r">
              <a:spcBef>
                <a:spcPct val="20000"/>
              </a:spcBef>
            </a:pPr>
            <a:r>
              <a:rPr lang="lt-LT" sz="1000" dirty="0" smtClean="0">
                <a:hlinkClick r:id="rId6"/>
              </a:rPr>
              <a:t>Kamyar Adi</a:t>
            </a:r>
            <a:endParaRPr kumimoji="0" lang="en-US" sz="1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lt-LT" b="1" dirty="0" smtClean="0"/>
              <a:t>pavyzdžiai iš gyvenimo</a:t>
            </a:r>
            <a:endParaRPr lang="en-US" b="1" dirty="0"/>
          </a:p>
        </p:txBody>
      </p:sp>
      <p:pic>
        <p:nvPicPr>
          <p:cNvPr id="1026" name="Picture 2" descr="C:\Users\u0065395\Downloads\_MG_807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268760"/>
            <a:ext cx="2890206" cy="4346174"/>
          </a:xfrm>
          <a:prstGeom prst="rect">
            <a:avLst/>
          </a:prstGeom>
          <a:noFill/>
        </p:spPr>
      </p:pic>
      <p:pic>
        <p:nvPicPr>
          <p:cNvPr id="1030" name="Picture 6" descr="Baltic_Way_1989.jpg (325×524)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1340768"/>
            <a:ext cx="2903625" cy="4681537"/>
          </a:xfrm>
          <a:prstGeom prst="rect">
            <a:avLst/>
          </a:prstGeom>
          <a:noFill/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7236296" y="6093296"/>
            <a:ext cx="1174432" cy="285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r">
              <a:spcBef>
                <a:spcPct val="20000"/>
              </a:spcBef>
            </a:pPr>
            <a:r>
              <a:rPr lang="lt-LT" sz="1000" dirty="0" smtClean="0">
                <a:hlinkClick r:id="rId4"/>
              </a:rPr>
              <a:t>R. Strikauskas</a:t>
            </a:r>
            <a:endParaRPr kumimoji="0" lang="en-US" sz="1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9552" y="5661248"/>
            <a:ext cx="1174432" cy="285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r">
              <a:spcBef>
                <a:spcPct val="20000"/>
              </a:spcBef>
            </a:pPr>
            <a:r>
              <a:rPr lang="lt-LT" sz="1000" dirty="0" smtClean="0">
                <a:solidFill>
                  <a:srgbClr val="92D050"/>
                </a:solidFill>
              </a:rPr>
              <a:t>Adam Love</a:t>
            </a:r>
            <a:endParaRPr kumimoji="0" lang="en-US" sz="1000" b="0" i="1" u="none" strike="noStrike" kern="1200" cap="none" spc="0" normalizeH="0" baseline="0" noProof="0" dirty="0" smtClean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32" name="Picture 8" descr="Family_Ride_bicycle_cycle_trailer.jpg (750×498)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19161" y="4293096"/>
            <a:ext cx="3144927" cy="2088232"/>
          </a:xfrm>
          <a:prstGeom prst="rect">
            <a:avLst/>
          </a:prstGeom>
          <a:noFill/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4067944" y="6381328"/>
            <a:ext cx="1174432" cy="285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r">
              <a:spcBef>
                <a:spcPct val="20000"/>
              </a:spcBef>
            </a:pPr>
            <a:r>
              <a:rPr lang="lt-LT" sz="1000" dirty="0" smtClean="0">
                <a:hlinkClick r:id="rId6"/>
              </a:rPr>
              <a:t>Kamyar Adi</a:t>
            </a:r>
            <a:endParaRPr kumimoji="0" lang="en-US" sz="1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lt-LT" b="1" dirty="0" err="1" smtClean="0"/>
              <a:t>p</a:t>
            </a:r>
            <a:r>
              <a:rPr lang="nl-BE" b="1" dirty="0" err="1" smtClean="0"/>
              <a:t>rägnanz</a:t>
            </a:r>
            <a:endParaRPr lang="en-US" b="1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95536" y="1700808"/>
            <a:ext cx="8219256" cy="468052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lt-LT" sz="2400" dirty="0" smtClean="0">
                <a:solidFill>
                  <a:schemeClr val="accent4"/>
                </a:solidFill>
              </a:rPr>
              <a:t>geštalto dėsniai</a:t>
            </a:r>
          </a:p>
          <a:p>
            <a:pPr marL="514350" indent="-514350">
              <a:buNone/>
            </a:pPr>
            <a:r>
              <a:rPr lang="lt-LT" sz="2400" dirty="0" smtClean="0"/>
              <a:t>artimumas</a:t>
            </a:r>
          </a:p>
          <a:p>
            <a:pPr marL="514350" indent="-514350">
              <a:buNone/>
            </a:pPr>
            <a:r>
              <a:rPr lang="lt-LT" sz="2400" dirty="0" smtClean="0"/>
              <a:t>panašumas</a:t>
            </a:r>
          </a:p>
          <a:p>
            <a:pPr marL="514350" indent="-514350">
              <a:buNone/>
            </a:pPr>
            <a:r>
              <a:rPr lang="lt-LT" sz="2400" dirty="0" smtClean="0"/>
              <a:t>uždarumas</a:t>
            </a:r>
          </a:p>
          <a:p>
            <a:pPr marL="514350" indent="-514350">
              <a:buNone/>
            </a:pPr>
            <a:r>
              <a:rPr lang="lt-LT" sz="2400" dirty="0" smtClean="0"/>
              <a:t>gera kreivė (tęstinumas)</a:t>
            </a:r>
          </a:p>
          <a:p>
            <a:pPr marL="514350" indent="-514350">
              <a:buNone/>
            </a:pPr>
            <a:r>
              <a:rPr lang="lt-LT" sz="2400" dirty="0" smtClean="0"/>
              <a:t>simetrija</a:t>
            </a:r>
          </a:p>
          <a:p>
            <a:pPr marL="514350" indent="-514350">
              <a:buNone/>
            </a:pPr>
            <a:r>
              <a:rPr lang="lt-LT" sz="2400" dirty="0" smtClean="0"/>
              <a:t>bendras likimas</a:t>
            </a:r>
          </a:p>
          <a:p>
            <a:pPr marL="514350" indent="-514350">
              <a:buNone/>
            </a:pPr>
            <a:endParaRPr lang="lt-LT" sz="2400" dirty="0" smtClean="0"/>
          </a:p>
        </p:txBody>
      </p:sp>
      <p:sp>
        <p:nvSpPr>
          <p:cNvPr id="6" name="Oval 5"/>
          <p:cNvSpPr/>
          <p:nvPr/>
        </p:nvSpPr>
        <p:spPr>
          <a:xfrm>
            <a:off x="5796136" y="-2835696"/>
            <a:ext cx="1008112" cy="10081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tangle 9"/>
          <p:cNvSpPr/>
          <p:nvPr/>
        </p:nvSpPr>
        <p:spPr>
          <a:xfrm>
            <a:off x="5148064" y="-2331640"/>
            <a:ext cx="1152128" cy="11521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3" name="Group 16"/>
          <p:cNvGrpSpPr/>
          <p:nvPr/>
        </p:nvGrpSpPr>
        <p:grpSpPr>
          <a:xfrm>
            <a:off x="2771800" y="4005064"/>
            <a:ext cx="1152806" cy="1224136"/>
            <a:chOff x="5940152" y="4855464"/>
            <a:chExt cx="1605967" cy="1705336"/>
          </a:xfrm>
        </p:grpSpPr>
        <p:sp>
          <p:nvSpPr>
            <p:cNvPr id="15" name="Freeform 14"/>
            <p:cNvSpPr/>
            <p:nvPr/>
          </p:nvSpPr>
          <p:spPr>
            <a:xfrm>
              <a:off x="6711696" y="4855464"/>
              <a:ext cx="834423" cy="1691640"/>
            </a:xfrm>
            <a:custGeom>
              <a:avLst/>
              <a:gdLst>
                <a:gd name="connsiteX0" fmla="*/ 27432 w 834423"/>
                <a:gd name="connsiteY0" fmla="*/ 0 h 1691640"/>
                <a:gd name="connsiteX1" fmla="*/ 73152 w 834423"/>
                <a:gd name="connsiteY1" fmla="*/ 9144 h 1691640"/>
                <a:gd name="connsiteX2" fmla="*/ 100584 w 834423"/>
                <a:gd name="connsiteY2" fmla="*/ 18288 h 1691640"/>
                <a:gd name="connsiteX3" fmla="*/ 137160 w 834423"/>
                <a:gd name="connsiteY3" fmla="*/ 27432 h 1691640"/>
                <a:gd name="connsiteX4" fmla="*/ 173736 w 834423"/>
                <a:gd name="connsiteY4" fmla="*/ 82296 h 1691640"/>
                <a:gd name="connsiteX5" fmla="*/ 182880 w 834423"/>
                <a:gd name="connsiteY5" fmla="*/ 109728 h 1691640"/>
                <a:gd name="connsiteX6" fmla="*/ 201168 w 834423"/>
                <a:gd name="connsiteY6" fmla="*/ 137160 h 1691640"/>
                <a:gd name="connsiteX7" fmla="*/ 237744 w 834423"/>
                <a:gd name="connsiteY7" fmla="*/ 146304 h 1691640"/>
                <a:gd name="connsiteX8" fmla="*/ 301752 w 834423"/>
                <a:gd name="connsiteY8" fmla="*/ 164592 h 1691640"/>
                <a:gd name="connsiteX9" fmla="*/ 320040 w 834423"/>
                <a:gd name="connsiteY9" fmla="*/ 192024 h 1691640"/>
                <a:gd name="connsiteX10" fmla="*/ 338328 w 834423"/>
                <a:gd name="connsiteY10" fmla="*/ 228600 h 1691640"/>
                <a:gd name="connsiteX11" fmla="*/ 393192 w 834423"/>
                <a:gd name="connsiteY11" fmla="*/ 283464 h 1691640"/>
                <a:gd name="connsiteX12" fmla="*/ 402336 w 834423"/>
                <a:gd name="connsiteY12" fmla="*/ 320040 h 1691640"/>
                <a:gd name="connsiteX13" fmla="*/ 411480 w 834423"/>
                <a:gd name="connsiteY13" fmla="*/ 347472 h 1691640"/>
                <a:gd name="connsiteX14" fmla="*/ 384048 w 834423"/>
                <a:gd name="connsiteY14" fmla="*/ 411480 h 1691640"/>
                <a:gd name="connsiteX15" fmla="*/ 374904 w 834423"/>
                <a:gd name="connsiteY15" fmla="*/ 438912 h 1691640"/>
                <a:gd name="connsiteX16" fmla="*/ 356616 w 834423"/>
                <a:gd name="connsiteY16" fmla="*/ 466344 h 1691640"/>
                <a:gd name="connsiteX17" fmla="*/ 338328 w 834423"/>
                <a:gd name="connsiteY17" fmla="*/ 521208 h 1691640"/>
                <a:gd name="connsiteX18" fmla="*/ 411480 w 834423"/>
                <a:gd name="connsiteY18" fmla="*/ 585216 h 1691640"/>
                <a:gd name="connsiteX19" fmla="*/ 466344 w 834423"/>
                <a:gd name="connsiteY19" fmla="*/ 594360 h 1691640"/>
                <a:gd name="connsiteX20" fmla="*/ 530352 w 834423"/>
                <a:gd name="connsiteY20" fmla="*/ 585216 h 1691640"/>
                <a:gd name="connsiteX21" fmla="*/ 548640 w 834423"/>
                <a:gd name="connsiteY21" fmla="*/ 557784 h 1691640"/>
                <a:gd name="connsiteX22" fmla="*/ 566928 w 834423"/>
                <a:gd name="connsiteY22" fmla="*/ 502920 h 1691640"/>
                <a:gd name="connsiteX23" fmla="*/ 585216 w 834423"/>
                <a:gd name="connsiteY23" fmla="*/ 374904 h 1691640"/>
                <a:gd name="connsiteX24" fmla="*/ 594360 w 834423"/>
                <a:gd name="connsiteY24" fmla="*/ 347472 h 1691640"/>
                <a:gd name="connsiteX25" fmla="*/ 722376 w 834423"/>
                <a:gd name="connsiteY25" fmla="*/ 356616 h 1691640"/>
                <a:gd name="connsiteX26" fmla="*/ 768096 w 834423"/>
                <a:gd name="connsiteY26" fmla="*/ 393192 h 1691640"/>
                <a:gd name="connsiteX27" fmla="*/ 804672 w 834423"/>
                <a:gd name="connsiteY27" fmla="*/ 475488 h 1691640"/>
                <a:gd name="connsiteX28" fmla="*/ 813816 w 834423"/>
                <a:gd name="connsiteY28" fmla="*/ 521208 h 1691640"/>
                <a:gd name="connsiteX29" fmla="*/ 832104 w 834423"/>
                <a:gd name="connsiteY29" fmla="*/ 585216 h 1691640"/>
                <a:gd name="connsiteX30" fmla="*/ 822960 w 834423"/>
                <a:gd name="connsiteY30" fmla="*/ 777240 h 1691640"/>
                <a:gd name="connsiteX31" fmla="*/ 795528 w 834423"/>
                <a:gd name="connsiteY31" fmla="*/ 786384 h 1691640"/>
                <a:gd name="connsiteX32" fmla="*/ 594360 w 834423"/>
                <a:gd name="connsiteY32" fmla="*/ 795528 h 1691640"/>
                <a:gd name="connsiteX33" fmla="*/ 539496 w 834423"/>
                <a:gd name="connsiteY33" fmla="*/ 813816 h 1691640"/>
                <a:gd name="connsiteX34" fmla="*/ 512064 w 834423"/>
                <a:gd name="connsiteY34" fmla="*/ 822960 h 1691640"/>
                <a:gd name="connsiteX35" fmla="*/ 512064 w 834423"/>
                <a:gd name="connsiteY35" fmla="*/ 914400 h 1691640"/>
                <a:gd name="connsiteX36" fmla="*/ 521208 w 834423"/>
                <a:gd name="connsiteY36" fmla="*/ 941832 h 1691640"/>
                <a:gd name="connsiteX37" fmla="*/ 548640 w 834423"/>
                <a:gd name="connsiteY37" fmla="*/ 950976 h 1691640"/>
                <a:gd name="connsiteX38" fmla="*/ 621792 w 834423"/>
                <a:gd name="connsiteY38" fmla="*/ 1124712 h 1691640"/>
                <a:gd name="connsiteX39" fmla="*/ 649224 w 834423"/>
                <a:gd name="connsiteY39" fmla="*/ 1143000 h 1691640"/>
                <a:gd name="connsiteX40" fmla="*/ 530352 w 834423"/>
                <a:gd name="connsiteY40" fmla="*/ 1179576 h 1691640"/>
                <a:gd name="connsiteX41" fmla="*/ 475488 w 834423"/>
                <a:gd name="connsiteY41" fmla="*/ 1197864 h 1691640"/>
                <a:gd name="connsiteX42" fmla="*/ 466344 w 834423"/>
                <a:gd name="connsiteY42" fmla="*/ 1408176 h 1691640"/>
                <a:gd name="connsiteX43" fmla="*/ 457200 w 834423"/>
                <a:gd name="connsiteY43" fmla="*/ 1435608 h 1691640"/>
                <a:gd name="connsiteX44" fmla="*/ 429768 w 834423"/>
                <a:gd name="connsiteY44" fmla="*/ 1444752 h 1691640"/>
                <a:gd name="connsiteX45" fmla="*/ 402336 w 834423"/>
                <a:gd name="connsiteY45" fmla="*/ 1426464 h 1691640"/>
                <a:gd name="connsiteX46" fmla="*/ 384048 w 834423"/>
                <a:gd name="connsiteY46" fmla="*/ 1371600 h 1691640"/>
                <a:gd name="connsiteX47" fmla="*/ 365760 w 834423"/>
                <a:gd name="connsiteY47" fmla="*/ 1234440 h 1691640"/>
                <a:gd name="connsiteX48" fmla="*/ 347472 w 834423"/>
                <a:gd name="connsiteY48" fmla="*/ 1207008 h 1691640"/>
                <a:gd name="connsiteX49" fmla="*/ 329184 w 834423"/>
                <a:gd name="connsiteY49" fmla="*/ 1152144 h 1691640"/>
                <a:gd name="connsiteX50" fmla="*/ 310896 w 834423"/>
                <a:gd name="connsiteY50" fmla="*/ 1124712 h 1691640"/>
                <a:gd name="connsiteX51" fmla="*/ 292608 w 834423"/>
                <a:gd name="connsiteY51" fmla="*/ 1088136 h 1691640"/>
                <a:gd name="connsiteX52" fmla="*/ 265176 w 834423"/>
                <a:gd name="connsiteY52" fmla="*/ 1069848 h 1691640"/>
                <a:gd name="connsiteX53" fmla="*/ 237744 w 834423"/>
                <a:gd name="connsiteY53" fmla="*/ 1097280 h 1691640"/>
                <a:gd name="connsiteX54" fmla="*/ 228600 w 834423"/>
                <a:gd name="connsiteY54" fmla="*/ 1124712 h 1691640"/>
                <a:gd name="connsiteX55" fmla="*/ 256032 w 834423"/>
                <a:gd name="connsiteY55" fmla="*/ 1325880 h 1691640"/>
                <a:gd name="connsiteX56" fmla="*/ 283464 w 834423"/>
                <a:gd name="connsiteY56" fmla="*/ 1353312 h 1691640"/>
                <a:gd name="connsiteX57" fmla="*/ 320040 w 834423"/>
                <a:gd name="connsiteY57" fmla="*/ 1435608 h 1691640"/>
                <a:gd name="connsiteX58" fmla="*/ 329184 w 834423"/>
                <a:gd name="connsiteY58" fmla="*/ 1463040 h 1691640"/>
                <a:gd name="connsiteX59" fmla="*/ 320040 w 834423"/>
                <a:gd name="connsiteY59" fmla="*/ 1545336 h 1691640"/>
                <a:gd name="connsiteX60" fmla="*/ 310896 w 834423"/>
                <a:gd name="connsiteY60" fmla="*/ 1572768 h 1691640"/>
                <a:gd name="connsiteX61" fmla="*/ 246888 w 834423"/>
                <a:gd name="connsiteY61" fmla="*/ 1581912 h 1691640"/>
                <a:gd name="connsiteX62" fmla="*/ 210312 w 834423"/>
                <a:gd name="connsiteY62" fmla="*/ 1682496 h 1691640"/>
                <a:gd name="connsiteX63" fmla="*/ 164592 w 834423"/>
                <a:gd name="connsiteY63" fmla="*/ 1691640 h 1691640"/>
                <a:gd name="connsiteX64" fmla="*/ 100584 w 834423"/>
                <a:gd name="connsiteY64" fmla="*/ 1664208 h 1691640"/>
                <a:gd name="connsiteX65" fmla="*/ 82296 w 834423"/>
                <a:gd name="connsiteY65" fmla="*/ 1636776 h 1691640"/>
                <a:gd name="connsiteX66" fmla="*/ 36576 w 834423"/>
                <a:gd name="connsiteY66" fmla="*/ 1627632 h 1691640"/>
                <a:gd name="connsiteX67" fmla="*/ 27432 w 834423"/>
                <a:gd name="connsiteY67" fmla="*/ 1600200 h 1691640"/>
                <a:gd name="connsiteX68" fmla="*/ 0 w 834423"/>
                <a:gd name="connsiteY68" fmla="*/ 1591056 h 1691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834423" h="1691640">
                  <a:moveTo>
                    <a:pt x="27432" y="0"/>
                  </a:moveTo>
                  <a:cubicBezTo>
                    <a:pt x="42672" y="3048"/>
                    <a:pt x="58074" y="5375"/>
                    <a:pt x="73152" y="9144"/>
                  </a:cubicBezTo>
                  <a:cubicBezTo>
                    <a:pt x="82503" y="11482"/>
                    <a:pt x="91316" y="15640"/>
                    <a:pt x="100584" y="18288"/>
                  </a:cubicBezTo>
                  <a:cubicBezTo>
                    <a:pt x="112668" y="21740"/>
                    <a:pt x="124968" y="24384"/>
                    <a:pt x="137160" y="27432"/>
                  </a:cubicBezTo>
                  <a:cubicBezTo>
                    <a:pt x="149352" y="45720"/>
                    <a:pt x="166785" y="61444"/>
                    <a:pt x="173736" y="82296"/>
                  </a:cubicBezTo>
                  <a:cubicBezTo>
                    <a:pt x="176784" y="91440"/>
                    <a:pt x="178569" y="101107"/>
                    <a:pt x="182880" y="109728"/>
                  </a:cubicBezTo>
                  <a:cubicBezTo>
                    <a:pt x="187795" y="119558"/>
                    <a:pt x="192024" y="131064"/>
                    <a:pt x="201168" y="137160"/>
                  </a:cubicBezTo>
                  <a:cubicBezTo>
                    <a:pt x="211625" y="144131"/>
                    <a:pt x="225620" y="142997"/>
                    <a:pt x="237744" y="146304"/>
                  </a:cubicBezTo>
                  <a:cubicBezTo>
                    <a:pt x="259152" y="152143"/>
                    <a:pt x="280416" y="158496"/>
                    <a:pt x="301752" y="164592"/>
                  </a:cubicBezTo>
                  <a:cubicBezTo>
                    <a:pt x="307848" y="173736"/>
                    <a:pt x="314588" y="182482"/>
                    <a:pt x="320040" y="192024"/>
                  </a:cubicBezTo>
                  <a:cubicBezTo>
                    <a:pt x="326803" y="203859"/>
                    <a:pt x="329813" y="217956"/>
                    <a:pt x="338328" y="228600"/>
                  </a:cubicBezTo>
                  <a:cubicBezTo>
                    <a:pt x="354485" y="248796"/>
                    <a:pt x="393192" y="283464"/>
                    <a:pt x="393192" y="283464"/>
                  </a:cubicBezTo>
                  <a:cubicBezTo>
                    <a:pt x="396240" y="295656"/>
                    <a:pt x="398884" y="307956"/>
                    <a:pt x="402336" y="320040"/>
                  </a:cubicBezTo>
                  <a:cubicBezTo>
                    <a:pt x="404984" y="329308"/>
                    <a:pt x="411480" y="337833"/>
                    <a:pt x="411480" y="347472"/>
                  </a:cubicBezTo>
                  <a:cubicBezTo>
                    <a:pt x="411480" y="385533"/>
                    <a:pt x="398980" y="381616"/>
                    <a:pt x="384048" y="411480"/>
                  </a:cubicBezTo>
                  <a:cubicBezTo>
                    <a:pt x="379737" y="420101"/>
                    <a:pt x="379215" y="430291"/>
                    <a:pt x="374904" y="438912"/>
                  </a:cubicBezTo>
                  <a:cubicBezTo>
                    <a:pt x="369989" y="448742"/>
                    <a:pt x="361079" y="456301"/>
                    <a:pt x="356616" y="466344"/>
                  </a:cubicBezTo>
                  <a:cubicBezTo>
                    <a:pt x="348787" y="483960"/>
                    <a:pt x="338328" y="521208"/>
                    <a:pt x="338328" y="521208"/>
                  </a:cubicBezTo>
                  <a:cubicBezTo>
                    <a:pt x="361422" y="555850"/>
                    <a:pt x="362243" y="564701"/>
                    <a:pt x="411480" y="585216"/>
                  </a:cubicBezTo>
                  <a:cubicBezTo>
                    <a:pt x="428594" y="592347"/>
                    <a:pt x="448056" y="591312"/>
                    <a:pt x="466344" y="594360"/>
                  </a:cubicBezTo>
                  <a:cubicBezTo>
                    <a:pt x="487680" y="591312"/>
                    <a:pt x="510657" y="593969"/>
                    <a:pt x="530352" y="585216"/>
                  </a:cubicBezTo>
                  <a:cubicBezTo>
                    <a:pt x="540395" y="580753"/>
                    <a:pt x="544177" y="567827"/>
                    <a:pt x="548640" y="557784"/>
                  </a:cubicBezTo>
                  <a:cubicBezTo>
                    <a:pt x="556469" y="540168"/>
                    <a:pt x="566928" y="502920"/>
                    <a:pt x="566928" y="502920"/>
                  </a:cubicBezTo>
                  <a:cubicBezTo>
                    <a:pt x="572618" y="451711"/>
                    <a:pt x="573570" y="421486"/>
                    <a:pt x="585216" y="374904"/>
                  </a:cubicBezTo>
                  <a:cubicBezTo>
                    <a:pt x="587554" y="365553"/>
                    <a:pt x="591312" y="356616"/>
                    <a:pt x="594360" y="347472"/>
                  </a:cubicBezTo>
                  <a:cubicBezTo>
                    <a:pt x="637032" y="350520"/>
                    <a:pt x="681004" y="345729"/>
                    <a:pt x="722376" y="356616"/>
                  </a:cubicBezTo>
                  <a:cubicBezTo>
                    <a:pt x="741250" y="361583"/>
                    <a:pt x="754296" y="379392"/>
                    <a:pt x="768096" y="393192"/>
                  </a:cubicBezTo>
                  <a:cubicBezTo>
                    <a:pt x="788541" y="413637"/>
                    <a:pt x="797881" y="450589"/>
                    <a:pt x="804672" y="475488"/>
                  </a:cubicBezTo>
                  <a:cubicBezTo>
                    <a:pt x="808761" y="490482"/>
                    <a:pt x="810445" y="506036"/>
                    <a:pt x="813816" y="521208"/>
                  </a:cubicBezTo>
                  <a:cubicBezTo>
                    <a:pt x="821470" y="555653"/>
                    <a:pt x="821921" y="554668"/>
                    <a:pt x="832104" y="585216"/>
                  </a:cubicBezTo>
                  <a:cubicBezTo>
                    <a:pt x="829056" y="649224"/>
                    <a:pt x="834423" y="714193"/>
                    <a:pt x="822960" y="777240"/>
                  </a:cubicBezTo>
                  <a:cubicBezTo>
                    <a:pt x="821236" y="786723"/>
                    <a:pt x="805136" y="785615"/>
                    <a:pt x="795528" y="786384"/>
                  </a:cubicBezTo>
                  <a:cubicBezTo>
                    <a:pt x="728617" y="791737"/>
                    <a:pt x="661416" y="792480"/>
                    <a:pt x="594360" y="795528"/>
                  </a:cubicBezTo>
                  <a:lnTo>
                    <a:pt x="539496" y="813816"/>
                  </a:lnTo>
                  <a:lnTo>
                    <a:pt x="512064" y="822960"/>
                  </a:lnTo>
                  <a:cubicBezTo>
                    <a:pt x="497279" y="867314"/>
                    <a:pt x="498930" y="848731"/>
                    <a:pt x="512064" y="914400"/>
                  </a:cubicBezTo>
                  <a:cubicBezTo>
                    <a:pt x="513954" y="923851"/>
                    <a:pt x="514392" y="935016"/>
                    <a:pt x="521208" y="941832"/>
                  </a:cubicBezTo>
                  <a:cubicBezTo>
                    <a:pt x="528024" y="948648"/>
                    <a:pt x="539496" y="947928"/>
                    <a:pt x="548640" y="950976"/>
                  </a:cubicBezTo>
                  <a:cubicBezTo>
                    <a:pt x="568872" y="1092602"/>
                    <a:pt x="534599" y="1056895"/>
                    <a:pt x="621792" y="1124712"/>
                  </a:cubicBezTo>
                  <a:cubicBezTo>
                    <a:pt x="630467" y="1131459"/>
                    <a:pt x="640080" y="1136904"/>
                    <a:pt x="649224" y="1143000"/>
                  </a:cubicBezTo>
                  <a:cubicBezTo>
                    <a:pt x="609908" y="1201974"/>
                    <a:pt x="649091" y="1158622"/>
                    <a:pt x="530352" y="1179576"/>
                  </a:cubicBezTo>
                  <a:cubicBezTo>
                    <a:pt x="511368" y="1182926"/>
                    <a:pt x="475488" y="1197864"/>
                    <a:pt x="475488" y="1197864"/>
                  </a:cubicBezTo>
                  <a:cubicBezTo>
                    <a:pt x="472440" y="1267968"/>
                    <a:pt x="471726" y="1338212"/>
                    <a:pt x="466344" y="1408176"/>
                  </a:cubicBezTo>
                  <a:cubicBezTo>
                    <a:pt x="465605" y="1417786"/>
                    <a:pt x="464016" y="1428792"/>
                    <a:pt x="457200" y="1435608"/>
                  </a:cubicBezTo>
                  <a:cubicBezTo>
                    <a:pt x="450384" y="1442424"/>
                    <a:pt x="438912" y="1441704"/>
                    <a:pt x="429768" y="1444752"/>
                  </a:cubicBezTo>
                  <a:cubicBezTo>
                    <a:pt x="420624" y="1438656"/>
                    <a:pt x="408161" y="1435783"/>
                    <a:pt x="402336" y="1426464"/>
                  </a:cubicBezTo>
                  <a:cubicBezTo>
                    <a:pt x="392119" y="1410117"/>
                    <a:pt x="384048" y="1371600"/>
                    <a:pt x="384048" y="1371600"/>
                  </a:cubicBezTo>
                  <a:cubicBezTo>
                    <a:pt x="383040" y="1362532"/>
                    <a:pt x="372601" y="1254962"/>
                    <a:pt x="365760" y="1234440"/>
                  </a:cubicBezTo>
                  <a:cubicBezTo>
                    <a:pt x="362285" y="1224014"/>
                    <a:pt x="351935" y="1217051"/>
                    <a:pt x="347472" y="1207008"/>
                  </a:cubicBezTo>
                  <a:cubicBezTo>
                    <a:pt x="339643" y="1189392"/>
                    <a:pt x="339877" y="1168184"/>
                    <a:pt x="329184" y="1152144"/>
                  </a:cubicBezTo>
                  <a:cubicBezTo>
                    <a:pt x="323088" y="1143000"/>
                    <a:pt x="316348" y="1134254"/>
                    <a:pt x="310896" y="1124712"/>
                  </a:cubicBezTo>
                  <a:cubicBezTo>
                    <a:pt x="304133" y="1112877"/>
                    <a:pt x="301334" y="1098608"/>
                    <a:pt x="292608" y="1088136"/>
                  </a:cubicBezTo>
                  <a:cubicBezTo>
                    <a:pt x="285573" y="1079693"/>
                    <a:pt x="274320" y="1075944"/>
                    <a:pt x="265176" y="1069848"/>
                  </a:cubicBezTo>
                  <a:cubicBezTo>
                    <a:pt x="256032" y="1078992"/>
                    <a:pt x="244917" y="1086520"/>
                    <a:pt x="237744" y="1097280"/>
                  </a:cubicBezTo>
                  <a:cubicBezTo>
                    <a:pt x="232397" y="1105300"/>
                    <a:pt x="228600" y="1115073"/>
                    <a:pt x="228600" y="1124712"/>
                  </a:cubicBezTo>
                  <a:cubicBezTo>
                    <a:pt x="228600" y="1185385"/>
                    <a:pt x="215626" y="1269312"/>
                    <a:pt x="256032" y="1325880"/>
                  </a:cubicBezTo>
                  <a:cubicBezTo>
                    <a:pt x="263548" y="1336403"/>
                    <a:pt x="275185" y="1343378"/>
                    <a:pt x="283464" y="1353312"/>
                  </a:cubicBezTo>
                  <a:cubicBezTo>
                    <a:pt x="307615" y="1382293"/>
                    <a:pt x="306749" y="1395736"/>
                    <a:pt x="320040" y="1435608"/>
                  </a:cubicBezTo>
                  <a:lnTo>
                    <a:pt x="329184" y="1463040"/>
                  </a:lnTo>
                  <a:cubicBezTo>
                    <a:pt x="326136" y="1490472"/>
                    <a:pt x="324578" y="1518111"/>
                    <a:pt x="320040" y="1545336"/>
                  </a:cubicBezTo>
                  <a:cubicBezTo>
                    <a:pt x="318455" y="1554843"/>
                    <a:pt x="319517" y="1568457"/>
                    <a:pt x="310896" y="1572768"/>
                  </a:cubicBezTo>
                  <a:cubicBezTo>
                    <a:pt x="291619" y="1582407"/>
                    <a:pt x="268224" y="1578864"/>
                    <a:pt x="246888" y="1581912"/>
                  </a:cubicBezTo>
                  <a:cubicBezTo>
                    <a:pt x="245899" y="1585870"/>
                    <a:pt x="233813" y="1669067"/>
                    <a:pt x="210312" y="1682496"/>
                  </a:cubicBezTo>
                  <a:cubicBezTo>
                    <a:pt x="196818" y="1690207"/>
                    <a:pt x="179832" y="1688592"/>
                    <a:pt x="164592" y="1691640"/>
                  </a:cubicBezTo>
                  <a:cubicBezTo>
                    <a:pt x="136611" y="1684645"/>
                    <a:pt x="121633" y="1685257"/>
                    <a:pt x="100584" y="1664208"/>
                  </a:cubicBezTo>
                  <a:cubicBezTo>
                    <a:pt x="92813" y="1656437"/>
                    <a:pt x="91838" y="1642228"/>
                    <a:pt x="82296" y="1636776"/>
                  </a:cubicBezTo>
                  <a:cubicBezTo>
                    <a:pt x="68802" y="1629065"/>
                    <a:pt x="51816" y="1630680"/>
                    <a:pt x="36576" y="1627632"/>
                  </a:cubicBezTo>
                  <a:cubicBezTo>
                    <a:pt x="33528" y="1618488"/>
                    <a:pt x="34248" y="1607016"/>
                    <a:pt x="27432" y="1600200"/>
                  </a:cubicBezTo>
                  <a:cubicBezTo>
                    <a:pt x="20616" y="1593384"/>
                    <a:pt x="0" y="1591056"/>
                    <a:pt x="0" y="1591056"/>
                  </a:cubicBezTo>
                </a:path>
              </a:pathLst>
            </a:cu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6" name="Freeform 15"/>
            <p:cNvSpPr/>
            <p:nvPr/>
          </p:nvSpPr>
          <p:spPr>
            <a:xfrm flipH="1">
              <a:off x="5940152" y="4869160"/>
              <a:ext cx="834423" cy="1691640"/>
            </a:xfrm>
            <a:custGeom>
              <a:avLst/>
              <a:gdLst>
                <a:gd name="connsiteX0" fmla="*/ 27432 w 834423"/>
                <a:gd name="connsiteY0" fmla="*/ 0 h 1691640"/>
                <a:gd name="connsiteX1" fmla="*/ 73152 w 834423"/>
                <a:gd name="connsiteY1" fmla="*/ 9144 h 1691640"/>
                <a:gd name="connsiteX2" fmla="*/ 100584 w 834423"/>
                <a:gd name="connsiteY2" fmla="*/ 18288 h 1691640"/>
                <a:gd name="connsiteX3" fmla="*/ 137160 w 834423"/>
                <a:gd name="connsiteY3" fmla="*/ 27432 h 1691640"/>
                <a:gd name="connsiteX4" fmla="*/ 173736 w 834423"/>
                <a:gd name="connsiteY4" fmla="*/ 82296 h 1691640"/>
                <a:gd name="connsiteX5" fmla="*/ 182880 w 834423"/>
                <a:gd name="connsiteY5" fmla="*/ 109728 h 1691640"/>
                <a:gd name="connsiteX6" fmla="*/ 201168 w 834423"/>
                <a:gd name="connsiteY6" fmla="*/ 137160 h 1691640"/>
                <a:gd name="connsiteX7" fmla="*/ 237744 w 834423"/>
                <a:gd name="connsiteY7" fmla="*/ 146304 h 1691640"/>
                <a:gd name="connsiteX8" fmla="*/ 301752 w 834423"/>
                <a:gd name="connsiteY8" fmla="*/ 164592 h 1691640"/>
                <a:gd name="connsiteX9" fmla="*/ 320040 w 834423"/>
                <a:gd name="connsiteY9" fmla="*/ 192024 h 1691640"/>
                <a:gd name="connsiteX10" fmla="*/ 338328 w 834423"/>
                <a:gd name="connsiteY10" fmla="*/ 228600 h 1691640"/>
                <a:gd name="connsiteX11" fmla="*/ 393192 w 834423"/>
                <a:gd name="connsiteY11" fmla="*/ 283464 h 1691640"/>
                <a:gd name="connsiteX12" fmla="*/ 402336 w 834423"/>
                <a:gd name="connsiteY12" fmla="*/ 320040 h 1691640"/>
                <a:gd name="connsiteX13" fmla="*/ 411480 w 834423"/>
                <a:gd name="connsiteY13" fmla="*/ 347472 h 1691640"/>
                <a:gd name="connsiteX14" fmla="*/ 384048 w 834423"/>
                <a:gd name="connsiteY14" fmla="*/ 411480 h 1691640"/>
                <a:gd name="connsiteX15" fmla="*/ 374904 w 834423"/>
                <a:gd name="connsiteY15" fmla="*/ 438912 h 1691640"/>
                <a:gd name="connsiteX16" fmla="*/ 356616 w 834423"/>
                <a:gd name="connsiteY16" fmla="*/ 466344 h 1691640"/>
                <a:gd name="connsiteX17" fmla="*/ 338328 w 834423"/>
                <a:gd name="connsiteY17" fmla="*/ 521208 h 1691640"/>
                <a:gd name="connsiteX18" fmla="*/ 411480 w 834423"/>
                <a:gd name="connsiteY18" fmla="*/ 585216 h 1691640"/>
                <a:gd name="connsiteX19" fmla="*/ 466344 w 834423"/>
                <a:gd name="connsiteY19" fmla="*/ 594360 h 1691640"/>
                <a:gd name="connsiteX20" fmla="*/ 530352 w 834423"/>
                <a:gd name="connsiteY20" fmla="*/ 585216 h 1691640"/>
                <a:gd name="connsiteX21" fmla="*/ 548640 w 834423"/>
                <a:gd name="connsiteY21" fmla="*/ 557784 h 1691640"/>
                <a:gd name="connsiteX22" fmla="*/ 566928 w 834423"/>
                <a:gd name="connsiteY22" fmla="*/ 502920 h 1691640"/>
                <a:gd name="connsiteX23" fmla="*/ 585216 w 834423"/>
                <a:gd name="connsiteY23" fmla="*/ 374904 h 1691640"/>
                <a:gd name="connsiteX24" fmla="*/ 594360 w 834423"/>
                <a:gd name="connsiteY24" fmla="*/ 347472 h 1691640"/>
                <a:gd name="connsiteX25" fmla="*/ 722376 w 834423"/>
                <a:gd name="connsiteY25" fmla="*/ 356616 h 1691640"/>
                <a:gd name="connsiteX26" fmla="*/ 768096 w 834423"/>
                <a:gd name="connsiteY26" fmla="*/ 393192 h 1691640"/>
                <a:gd name="connsiteX27" fmla="*/ 804672 w 834423"/>
                <a:gd name="connsiteY27" fmla="*/ 475488 h 1691640"/>
                <a:gd name="connsiteX28" fmla="*/ 813816 w 834423"/>
                <a:gd name="connsiteY28" fmla="*/ 521208 h 1691640"/>
                <a:gd name="connsiteX29" fmla="*/ 832104 w 834423"/>
                <a:gd name="connsiteY29" fmla="*/ 585216 h 1691640"/>
                <a:gd name="connsiteX30" fmla="*/ 822960 w 834423"/>
                <a:gd name="connsiteY30" fmla="*/ 777240 h 1691640"/>
                <a:gd name="connsiteX31" fmla="*/ 795528 w 834423"/>
                <a:gd name="connsiteY31" fmla="*/ 786384 h 1691640"/>
                <a:gd name="connsiteX32" fmla="*/ 594360 w 834423"/>
                <a:gd name="connsiteY32" fmla="*/ 795528 h 1691640"/>
                <a:gd name="connsiteX33" fmla="*/ 539496 w 834423"/>
                <a:gd name="connsiteY33" fmla="*/ 813816 h 1691640"/>
                <a:gd name="connsiteX34" fmla="*/ 512064 w 834423"/>
                <a:gd name="connsiteY34" fmla="*/ 822960 h 1691640"/>
                <a:gd name="connsiteX35" fmla="*/ 512064 w 834423"/>
                <a:gd name="connsiteY35" fmla="*/ 914400 h 1691640"/>
                <a:gd name="connsiteX36" fmla="*/ 521208 w 834423"/>
                <a:gd name="connsiteY36" fmla="*/ 941832 h 1691640"/>
                <a:gd name="connsiteX37" fmla="*/ 548640 w 834423"/>
                <a:gd name="connsiteY37" fmla="*/ 950976 h 1691640"/>
                <a:gd name="connsiteX38" fmla="*/ 621792 w 834423"/>
                <a:gd name="connsiteY38" fmla="*/ 1124712 h 1691640"/>
                <a:gd name="connsiteX39" fmla="*/ 649224 w 834423"/>
                <a:gd name="connsiteY39" fmla="*/ 1143000 h 1691640"/>
                <a:gd name="connsiteX40" fmla="*/ 530352 w 834423"/>
                <a:gd name="connsiteY40" fmla="*/ 1179576 h 1691640"/>
                <a:gd name="connsiteX41" fmla="*/ 475488 w 834423"/>
                <a:gd name="connsiteY41" fmla="*/ 1197864 h 1691640"/>
                <a:gd name="connsiteX42" fmla="*/ 466344 w 834423"/>
                <a:gd name="connsiteY42" fmla="*/ 1408176 h 1691640"/>
                <a:gd name="connsiteX43" fmla="*/ 457200 w 834423"/>
                <a:gd name="connsiteY43" fmla="*/ 1435608 h 1691640"/>
                <a:gd name="connsiteX44" fmla="*/ 429768 w 834423"/>
                <a:gd name="connsiteY44" fmla="*/ 1444752 h 1691640"/>
                <a:gd name="connsiteX45" fmla="*/ 402336 w 834423"/>
                <a:gd name="connsiteY45" fmla="*/ 1426464 h 1691640"/>
                <a:gd name="connsiteX46" fmla="*/ 384048 w 834423"/>
                <a:gd name="connsiteY46" fmla="*/ 1371600 h 1691640"/>
                <a:gd name="connsiteX47" fmla="*/ 365760 w 834423"/>
                <a:gd name="connsiteY47" fmla="*/ 1234440 h 1691640"/>
                <a:gd name="connsiteX48" fmla="*/ 347472 w 834423"/>
                <a:gd name="connsiteY48" fmla="*/ 1207008 h 1691640"/>
                <a:gd name="connsiteX49" fmla="*/ 329184 w 834423"/>
                <a:gd name="connsiteY49" fmla="*/ 1152144 h 1691640"/>
                <a:gd name="connsiteX50" fmla="*/ 310896 w 834423"/>
                <a:gd name="connsiteY50" fmla="*/ 1124712 h 1691640"/>
                <a:gd name="connsiteX51" fmla="*/ 292608 w 834423"/>
                <a:gd name="connsiteY51" fmla="*/ 1088136 h 1691640"/>
                <a:gd name="connsiteX52" fmla="*/ 265176 w 834423"/>
                <a:gd name="connsiteY52" fmla="*/ 1069848 h 1691640"/>
                <a:gd name="connsiteX53" fmla="*/ 237744 w 834423"/>
                <a:gd name="connsiteY53" fmla="*/ 1097280 h 1691640"/>
                <a:gd name="connsiteX54" fmla="*/ 228600 w 834423"/>
                <a:gd name="connsiteY54" fmla="*/ 1124712 h 1691640"/>
                <a:gd name="connsiteX55" fmla="*/ 256032 w 834423"/>
                <a:gd name="connsiteY55" fmla="*/ 1325880 h 1691640"/>
                <a:gd name="connsiteX56" fmla="*/ 283464 w 834423"/>
                <a:gd name="connsiteY56" fmla="*/ 1353312 h 1691640"/>
                <a:gd name="connsiteX57" fmla="*/ 320040 w 834423"/>
                <a:gd name="connsiteY57" fmla="*/ 1435608 h 1691640"/>
                <a:gd name="connsiteX58" fmla="*/ 329184 w 834423"/>
                <a:gd name="connsiteY58" fmla="*/ 1463040 h 1691640"/>
                <a:gd name="connsiteX59" fmla="*/ 320040 w 834423"/>
                <a:gd name="connsiteY59" fmla="*/ 1545336 h 1691640"/>
                <a:gd name="connsiteX60" fmla="*/ 310896 w 834423"/>
                <a:gd name="connsiteY60" fmla="*/ 1572768 h 1691640"/>
                <a:gd name="connsiteX61" fmla="*/ 246888 w 834423"/>
                <a:gd name="connsiteY61" fmla="*/ 1581912 h 1691640"/>
                <a:gd name="connsiteX62" fmla="*/ 210312 w 834423"/>
                <a:gd name="connsiteY62" fmla="*/ 1682496 h 1691640"/>
                <a:gd name="connsiteX63" fmla="*/ 164592 w 834423"/>
                <a:gd name="connsiteY63" fmla="*/ 1691640 h 1691640"/>
                <a:gd name="connsiteX64" fmla="*/ 100584 w 834423"/>
                <a:gd name="connsiteY64" fmla="*/ 1664208 h 1691640"/>
                <a:gd name="connsiteX65" fmla="*/ 82296 w 834423"/>
                <a:gd name="connsiteY65" fmla="*/ 1636776 h 1691640"/>
                <a:gd name="connsiteX66" fmla="*/ 36576 w 834423"/>
                <a:gd name="connsiteY66" fmla="*/ 1627632 h 1691640"/>
                <a:gd name="connsiteX67" fmla="*/ 27432 w 834423"/>
                <a:gd name="connsiteY67" fmla="*/ 1600200 h 1691640"/>
                <a:gd name="connsiteX68" fmla="*/ 0 w 834423"/>
                <a:gd name="connsiteY68" fmla="*/ 1591056 h 1691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834423" h="1691640">
                  <a:moveTo>
                    <a:pt x="27432" y="0"/>
                  </a:moveTo>
                  <a:cubicBezTo>
                    <a:pt x="42672" y="3048"/>
                    <a:pt x="58074" y="5375"/>
                    <a:pt x="73152" y="9144"/>
                  </a:cubicBezTo>
                  <a:cubicBezTo>
                    <a:pt x="82503" y="11482"/>
                    <a:pt x="91316" y="15640"/>
                    <a:pt x="100584" y="18288"/>
                  </a:cubicBezTo>
                  <a:cubicBezTo>
                    <a:pt x="112668" y="21740"/>
                    <a:pt x="124968" y="24384"/>
                    <a:pt x="137160" y="27432"/>
                  </a:cubicBezTo>
                  <a:cubicBezTo>
                    <a:pt x="149352" y="45720"/>
                    <a:pt x="166785" y="61444"/>
                    <a:pt x="173736" y="82296"/>
                  </a:cubicBezTo>
                  <a:cubicBezTo>
                    <a:pt x="176784" y="91440"/>
                    <a:pt x="178569" y="101107"/>
                    <a:pt x="182880" y="109728"/>
                  </a:cubicBezTo>
                  <a:cubicBezTo>
                    <a:pt x="187795" y="119558"/>
                    <a:pt x="192024" y="131064"/>
                    <a:pt x="201168" y="137160"/>
                  </a:cubicBezTo>
                  <a:cubicBezTo>
                    <a:pt x="211625" y="144131"/>
                    <a:pt x="225620" y="142997"/>
                    <a:pt x="237744" y="146304"/>
                  </a:cubicBezTo>
                  <a:cubicBezTo>
                    <a:pt x="259152" y="152143"/>
                    <a:pt x="280416" y="158496"/>
                    <a:pt x="301752" y="164592"/>
                  </a:cubicBezTo>
                  <a:cubicBezTo>
                    <a:pt x="307848" y="173736"/>
                    <a:pt x="314588" y="182482"/>
                    <a:pt x="320040" y="192024"/>
                  </a:cubicBezTo>
                  <a:cubicBezTo>
                    <a:pt x="326803" y="203859"/>
                    <a:pt x="329813" y="217956"/>
                    <a:pt x="338328" y="228600"/>
                  </a:cubicBezTo>
                  <a:cubicBezTo>
                    <a:pt x="354485" y="248796"/>
                    <a:pt x="393192" y="283464"/>
                    <a:pt x="393192" y="283464"/>
                  </a:cubicBezTo>
                  <a:cubicBezTo>
                    <a:pt x="396240" y="295656"/>
                    <a:pt x="398884" y="307956"/>
                    <a:pt x="402336" y="320040"/>
                  </a:cubicBezTo>
                  <a:cubicBezTo>
                    <a:pt x="404984" y="329308"/>
                    <a:pt x="411480" y="337833"/>
                    <a:pt x="411480" y="347472"/>
                  </a:cubicBezTo>
                  <a:cubicBezTo>
                    <a:pt x="411480" y="385533"/>
                    <a:pt x="398980" y="381616"/>
                    <a:pt x="384048" y="411480"/>
                  </a:cubicBezTo>
                  <a:cubicBezTo>
                    <a:pt x="379737" y="420101"/>
                    <a:pt x="379215" y="430291"/>
                    <a:pt x="374904" y="438912"/>
                  </a:cubicBezTo>
                  <a:cubicBezTo>
                    <a:pt x="369989" y="448742"/>
                    <a:pt x="361079" y="456301"/>
                    <a:pt x="356616" y="466344"/>
                  </a:cubicBezTo>
                  <a:cubicBezTo>
                    <a:pt x="348787" y="483960"/>
                    <a:pt x="338328" y="521208"/>
                    <a:pt x="338328" y="521208"/>
                  </a:cubicBezTo>
                  <a:cubicBezTo>
                    <a:pt x="361422" y="555850"/>
                    <a:pt x="362243" y="564701"/>
                    <a:pt x="411480" y="585216"/>
                  </a:cubicBezTo>
                  <a:cubicBezTo>
                    <a:pt x="428594" y="592347"/>
                    <a:pt x="448056" y="591312"/>
                    <a:pt x="466344" y="594360"/>
                  </a:cubicBezTo>
                  <a:cubicBezTo>
                    <a:pt x="487680" y="591312"/>
                    <a:pt x="510657" y="593969"/>
                    <a:pt x="530352" y="585216"/>
                  </a:cubicBezTo>
                  <a:cubicBezTo>
                    <a:pt x="540395" y="580753"/>
                    <a:pt x="544177" y="567827"/>
                    <a:pt x="548640" y="557784"/>
                  </a:cubicBezTo>
                  <a:cubicBezTo>
                    <a:pt x="556469" y="540168"/>
                    <a:pt x="566928" y="502920"/>
                    <a:pt x="566928" y="502920"/>
                  </a:cubicBezTo>
                  <a:cubicBezTo>
                    <a:pt x="572618" y="451711"/>
                    <a:pt x="573570" y="421486"/>
                    <a:pt x="585216" y="374904"/>
                  </a:cubicBezTo>
                  <a:cubicBezTo>
                    <a:pt x="587554" y="365553"/>
                    <a:pt x="591312" y="356616"/>
                    <a:pt x="594360" y="347472"/>
                  </a:cubicBezTo>
                  <a:cubicBezTo>
                    <a:pt x="637032" y="350520"/>
                    <a:pt x="681004" y="345729"/>
                    <a:pt x="722376" y="356616"/>
                  </a:cubicBezTo>
                  <a:cubicBezTo>
                    <a:pt x="741250" y="361583"/>
                    <a:pt x="754296" y="379392"/>
                    <a:pt x="768096" y="393192"/>
                  </a:cubicBezTo>
                  <a:cubicBezTo>
                    <a:pt x="788541" y="413637"/>
                    <a:pt x="797881" y="450589"/>
                    <a:pt x="804672" y="475488"/>
                  </a:cubicBezTo>
                  <a:cubicBezTo>
                    <a:pt x="808761" y="490482"/>
                    <a:pt x="810445" y="506036"/>
                    <a:pt x="813816" y="521208"/>
                  </a:cubicBezTo>
                  <a:cubicBezTo>
                    <a:pt x="821470" y="555653"/>
                    <a:pt x="821921" y="554668"/>
                    <a:pt x="832104" y="585216"/>
                  </a:cubicBezTo>
                  <a:cubicBezTo>
                    <a:pt x="829056" y="649224"/>
                    <a:pt x="834423" y="714193"/>
                    <a:pt x="822960" y="777240"/>
                  </a:cubicBezTo>
                  <a:cubicBezTo>
                    <a:pt x="821236" y="786723"/>
                    <a:pt x="805136" y="785615"/>
                    <a:pt x="795528" y="786384"/>
                  </a:cubicBezTo>
                  <a:cubicBezTo>
                    <a:pt x="728617" y="791737"/>
                    <a:pt x="661416" y="792480"/>
                    <a:pt x="594360" y="795528"/>
                  </a:cubicBezTo>
                  <a:lnTo>
                    <a:pt x="539496" y="813816"/>
                  </a:lnTo>
                  <a:lnTo>
                    <a:pt x="512064" y="822960"/>
                  </a:lnTo>
                  <a:cubicBezTo>
                    <a:pt x="497279" y="867314"/>
                    <a:pt x="498930" y="848731"/>
                    <a:pt x="512064" y="914400"/>
                  </a:cubicBezTo>
                  <a:cubicBezTo>
                    <a:pt x="513954" y="923851"/>
                    <a:pt x="514392" y="935016"/>
                    <a:pt x="521208" y="941832"/>
                  </a:cubicBezTo>
                  <a:cubicBezTo>
                    <a:pt x="528024" y="948648"/>
                    <a:pt x="539496" y="947928"/>
                    <a:pt x="548640" y="950976"/>
                  </a:cubicBezTo>
                  <a:cubicBezTo>
                    <a:pt x="568872" y="1092602"/>
                    <a:pt x="534599" y="1056895"/>
                    <a:pt x="621792" y="1124712"/>
                  </a:cubicBezTo>
                  <a:cubicBezTo>
                    <a:pt x="630467" y="1131459"/>
                    <a:pt x="640080" y="1136904"/>
                    <a:pt x="649224" y="1143000"/>
                  </a:cubicBezTo>
                  <a:cubicBezTo>
                    <a:pt x="609908" y="1201974"/>
                    <a:pt x="649091" y="1158622"/>
                    <a:pt x="530352" y="1179576"/>
                  </a:cubicBezTo>
                  <a:cubicBezTo>
                    <a:pt x="511368" y="1182926"/>
                    <a:pt x="475488" y="1197864"/>
                    <a:pt x="475488" y="1197864"/>
                  </a:cubicBezTo>
                  <a:cubicBezTo>
                    <a:pt x="472440" y="1267968"/>
                    <a:pt x="471726" y="1338212"/>
                    <a:pt x="466344" y="1408176"/>
                  </a:cubicBezTo>
                  <a:cubicBezTo>
                    <a:pt x="465605" y="1417786"/>
                    <a:pt x="464016" y="1428792"/>
                    <a:pt x="457200" y="1435608"/>
                  </a:cubicBezTo>
                  <a:cubicBezTo>
                    <a:pt x="450384" y="1442424"/>
                    <a:pt x="438912" y="1441704"/>
                    <a:pt x="429768" y="1444752"/>
                  </a:cubicBezTo>
                  <a:cubicBezTo>
                    <a:pt x="420624" y="1438656"/>
                    <a:pt x="408161" y="1435783"/>
                    <a:pt x="402336" y="1426464"/>
                  </a:cubicBezTo>
                  <a:cubicBezTo>
                    <a:pt x="392119" y="1410117"/>
                    <a:pt x="384048" y="1371600"/>
                    <a:pt x="384048" y="1371600"/>
                  </a:cubicBezTo>
                  <a:cubicBezTo>
                    <a:pt x="383040" y="1362532"/>
                    <a:pt x="372601" y="1254962"/>
                    <a:pt x="365760" y="1234440"/>
                  </a:cubicBezTo>
                  <a:cubicBezTo>
                    <a:pt x="362285" y="1224014"/>
                    <a:pt x="351935" y="1217051"/>
                    <a:pt x="347472" y="1207008"/>
                  </a:cubicBezTo>
                  <a:cubicBezTo>
                    <a:pt x="339643" y="1189392"/>
                    <a:pt x="339877" y="1168184"/>
                    <a:pt x="329184" y="1152144"/>
                  </a:cubicBezTo>
                  <a:cubicBezTo>
                    <a:pt x="323088" y="1143000"/>
                    <a:pt x="316348" y="1134254"/>
                    <a:pt x="310896" y="1124712"/>
                  </a:cubicBezTo>
                  <a:cubicBezTo>
                    <a:pt x="304133" y="1112877"/>
                    <a:pt x="301334" y="1098608"/>
                    <a:pt x="292608" y="1088136"/>
                  </a:cubicBezTo>
                  <a:cubicBezTo>
                    <a:pt x="285573" y="1079693"/>
                    <a:pt x="274320" y="1075944"/>
                    <a:pt x="265176" y="1069848"/>
                  </a:cubicBezTo>
                  <a:cubicBezTo>
                    <a:pt x="256032" y="1078992"/>
                    <a:pt x="244917" y="1086520"/>
                    <a:pt x="237744" y="1097280"/>
                  </a:cubicBezTo>
                  <a:cubicBezTo>
                    <a:pt x="232397" y="1105300"/>
                    <a:pt x="228600" y="1115073"/>
                    <a:pt x="228600" y="1124712"/>
                  </a:cubicBezTo>
                  <a:cubicBezTo>
                    <a:pt x="228600" y="1185385"/>
                    <a:pt x="215626" y="1269312"/>
                    <a:pt x="256032" y="1325880"/>
                  </a:cubicBezTo>
                  <a:cubicBezTo>
                    <a:pt x="263548" y="1336403"/>
                    <a:pt x="275185" y="1343378"/>
                    <a:pt x="283464" y="1353312"/>
                  </a:cubicBezTo>
                  <a:cubicBezTo>
                    <a:pt x="307615" y="1382293"/>
                    <a:pt x="306749" y="1395736"/>
                    <a:pt x="320040" y="1435608"/>
                  </a:cubicBezTo>
                  <a:lnTo>
                    <a:pt x="329184" y="1463040"/>
                  </a:lnTo>
                  <a:cubicBezTo>
                    <a:pt x="326136" y="1490472"/>
                    <a:pt x="324578" y="1518111"/>
                    <a:pt x="320040" y="1545336"/>
                  </a:cubicBezTo>
                  <a:cubicBezTo>
                    <a:pt x="318455" y="1554843"/>
                    <a:pt x="319517" y="1568457"/>
                    <a:pt x="310896" y="1572768"/>
                  </a:cubicBezTo>
                  <a:cubicBezTo>
                    <a:pt x="291619" y="1582407"/>
                    <a:pt x="268224" y="1578864"/>
                    <a:pt x="246888" y="1581912"/>
                  </a:cubicBezTo>
                  <a:cubicBezTo>
                    <a:pt x="245899" y="1585870"/>
                    <a:pt x="233813" y="1669067"/>
                    <a:pt x="210312" y="1682496"/>
                  </a:cubicBezTo>
                  <a:cubicBezTo>
                    <a:pt x="196818" y="1690207"/>
                    <a:pt x="179832" y="1688592"/>
                    <a:pt x="164592" y="1691640"/>
                  </a:cubicBezTo>
                  <a:cubicBezTo>
                    <a:pt x="136611" y="1684645"/>
                    <a:pt x="121633" y="1685257"/>
                    <a:pt x="100584" y="1664208"/>
                  </a:cubicBezTo>
                  <a:cubicBezTo>
                    <a:pt x="92813" y="1656437"/>
                    <a:pt x="91838" y="1642228"/>
                    <a:pt x="82296" y="1636776"/>
                  </a:cubicBezTo>
                  <a:cubicBezTo>
                    <a:pt x="68802" y="1629065"/>
                    <a:pt x="51816" y="1630680"/>
                    <a:pt x="36576" y="1627632"/>
                  </a:cubicBezTo>
                  <a:cubicBezTo>
                    <a:pt x="33528" y="1618488"/>
                    <a:pt x="34248" y="1607016"/>
                    <a:pt x="27432" y="1600200"/>
                  </a:cubicBezTo>
                  <a:cubicBezTo>
                    <a:pt x="20616" y="1593384"/>
                    <a:pt x="0" y="1591056"/>
                    <a:pt x="0" y="1591056"/>
                  </a:cubicBezTo>
                </a:path>
              </a:pathLst>
            </a:cu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4067944" y="2852936"/>
            <a:ext cx="720080" cy="720080"/>
          </a:xfrm>
          <a:prstGeom prst="rect">
            <a:avLst/>
          </a:prstGeom>
          <a:noFill/>
          <a:ln w="57150">
            <a:solidFill>
              <a:schemeClr val="accent4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60" name="Group 59"/>
          <p:cNvGrpSpPr/>
          <p:nvPr/>
        </p:nvGrpSpPr>
        <p:grpSpPr>
          <a:xfrm>
            <a:off x="2987824" y="3919538"/>
            <a:ext cx="2232248" cy="2276018"/>
            <a:chOff x="2987824" y="3919538"/>
            <a:chExt cx="2232248" cy="2276018"/>
          </a:xfrm>
        </p:grpSpPr>
        <p:sp>
          <p:nvSpPr>
            <p:cNvPr id="24" name="Arc 23"/>
            <p:cNvSpPr/>
            <p:nvPr/>
          </p:nvSpPr>
          <p:spPr>
            <a:xfrm>
              <a:off x="3929261" y="3919538"/>
              <a:ext cx="962931" cy="2276018"/>
            </a:xfrm>
            <a:prstGeom prst="arc">
              <a:avLst/>
            </a:prstGeom>
            <a:ln w="57150" cap="rnd">
              <a:solidFill>
                <a:schemeClr val="accent4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5" name="Arc 24"/>
            <p:cNvSpPr/>
            <p:nvPr/>
          </p:nvSpPr>
          <p:spPr>
            <a:xfrm>
              <a:off x="2987824" y="4093315"/>
              <a:ext cx="2232248" cy="262617"/>
            </a:xfrm>
            <a:prstGeom prst="arc">
              <a:avLst/>
            </a:prstGeom>
            <a:ln w="57150" cap="rnd">
              <a:solidFill>
                <a:schemeClr val="accent4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051720" y="2132856"/>
            <a:ext cx="777686" cy="864096"/>
            <a:chOff x="4067944" y="5229200"/>
            <a:chExt cx="1296144" cy="1440160"/>
          </a:xfrm>
        </p:grpSpPr>
        <p:sp>
          <p:nvSpPr>
            <p:cNvPr id="80" name="Oval 79"/>
            <p:cNvSpPr/>
            <p:nvPr/>
          </p:nvSpPr>
          <p:spPr>
            <a:xfrm>
              <a:off x="4067944" y="5229200"/>
              <a:ext cx="144016" cy="1440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1" name="Oval 80"/>
            <p:cNvSpPr/>
            <p:nvPr/>
          </p:nvSpPr>
          <p:spPr>
            <a:xfrm>
              <a:off x="4355976" y="5229200"/>
              <a:ext cx="144016" cy="1440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2" name="Oval 81"/>
            <p:cNvSpPr/>
            <p:nvPr/>
          </p:nvSpPr>
          <p:spPr>
            <a:xfrm>
              <a:off x="4067944" y="5661248"/>
              <a:ext cx="144016" cy="1440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3" name="Oval 82"/>
            <p:cNvSpPr/>
            <p:nvPr/>
          </p:nvSpPr>
          <p:spPr>
            <a:xfrm>
              <a:off x="4644008" y="5229200"/>
              <a:ext cx="144016" cy="1440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4" name="Oval 83"/>
            <p:cNvSpPr/>
            <p:nvPr/>
          </p:nvSpPr>
          <p:spPr>
            <a:xfrm>
              <a:off x="4355976" y="5661248"/>
              <a:ext cx="144016" cy="1440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5" name="Oval 84"/>
            <p:cNvSpPr/>
            <p:nvPr/>
          </p:nvSpPr>
          <p:spPr>
            <a:xfrm>
              <a:off x="4644008" y="5661248"/>
              <a:ext cx="144016" cy="1440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6" name="Oval 85"/>
            <p:cNvSpPr/>
            <p:nvPr/>
          </p:nvSpPr>
          <p:spPr>
            <a:xfrm>
              <a:off x="4932040" y="5229200"/>
              <a:ext cx="144016" cy="1440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7" name="Oval 86"/>
            <p:cNvSpPr/>
            <p:nvPr/>
          </p:nvSpPr>
          <p:spPr>
            <a:xfrm>
              <a:off x="5220072" y="5229200"/>
              <a:ext cx="144016" cy="1440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8" name="Oval 87"/>
            <p:cNvSpPr/>
            <p:nvPr/>
          </p:nvSpPr>
          <p:spPr>
            <a:xfrm>
              <a:off x="4932040" y="5661248"/>
              <a:ext cx="144016" cy="1440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9" name="Oval 88"/>
            <p:cNvSpPr/>
            <p:nvPr/>
          </p:nvSpPr>
          <p:spPr>
            <a:xfrm>
              <a:off x="5220072" y="5661248"/>
              <a:ext cx="144016" cy="1440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0" name="Oval 89"/>
            <p:cNvSpPr/>
            <p:nvPr/>
          </p:nvSpPr>
          <p:spPr>
            <a:xfrm>
              <a:off x="4067944" y="6093296"/>
              <a:ext cx="144016" cy="1440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1" name="Oval 90"/>
            <p:cNvSpPr/>
            <p:nvPr/>
          </p:nvSpPr>
          <p:spPr>
            <a:xfrm>
              <a:off x="4355976" y="6093296"/>
              <a:ext cx="144016" cy="1440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2" name="Oval 91"/>
            <p:cNvSpPr/>
            <p:nvPr/>
          </p:nvSpPr>
          <p:spPr>
            <a:xfrm>
              <a:off x="4644008" y="6093296"/>
              <a:ext cx="144016" cy="1440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3" name="Oval 92"/>
            <p:cNvSpPr/>
            <p:nvPr/>
          </p:nvSpPr>
          <p:spPr>
            <a:xfrm>
              <a:off x="4932040" y="6093296"/>
              <a:ext cx="144016" cy="1440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4" name="Oval 93"/>
            <p:cNvSpPr/>
            <p:nvPr/>
          </p:nvSpPr>
          <p:spPr>
            <a:xfrm>
              <a:off x="5220072" y="6093296"/>
              <a:ext cx="144016" cy="1440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5" name="Oval 94"/>
            <p:cNvSpPr/>
            <p:nvPr/>
          </p:nvSpPr>
          <p:spPr>
            <a:xfrm>
              <a:off x="4067944" y="6525344"/>
              <a:ext cx="144016" cy="1440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6" name="Oval 95"/>
            <p:cNvSpPr/>
            <p:nvPr/>
          </p:nvSpPr>
          <p:spPr>
            <a:xfrm>
              <a:off x="4355976" y="6525344"/>
              <a:ext cx="144016" cy="1440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7" name="Oval 96"/>
            <p:cNvSpPr/>
            <p:nvPr/>
          </p:nvSpPr>
          <p:spPr>
            <a:xfrm>
              <a:off x="4644008" y="6525344"/>
              <a:ext cx="144016" cy="1440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8" name="Oval 97"/>
            <p:cNvSpPr/>
            <p:nvPr/>
          </p:nvSpPr>
          <p:spPr>
            <a:xfrm>
              <a:off x="4932040" y="6525344"/>
              <a:ext cx="144016" cy="1440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9" name="Oval 98"/>
            <p:cNvSpPr/>
            <p:nvPr/>
          </p:nvSpPr>
          <p:spPr>
            <a:xfrm>
              <a:off x="5220072" y="6525344"/>
              <a:ext cx="144016" cy="1440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3059832" y="2420888"/>
            <a:ext cx="765903" cy="936103"/>
            <a:chOff x="1835696" y="5229200"/>
            <a:chExt cx="1296144" cy="1584176"/>
          </a:xfrm>
        </p:grpSpPr>
        <p:sp>
          <p:nvSpPr>
            <p:cNvPr id="100" name="Oval 99"/>
            <p:cNvSpPr/>
            <p:nvPr/>
          </p:nvSpPr>
          <p:spPr>
            <a:xfrm>
              <a:off x="1835696" y="5301208"/>
              <a:ext cx="144016" cy="1440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1" name="Oval 100"/>
            <p:cNvSpPr/>
            <p:nvPr/>
          </p:nvSpPr>
          <p:spPr>
            <a:xfrm>
              <a:off x="2051720" y="5229200"/>
              <a:ext cx="288032" cy="2880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2" name="Oval 101"/>
            <p:cNvSpPr/>
            <p:nvPr/>
          </p:nvSpPr>
          <p:spPr>
            <a:xfrm>
              <a:off x="1835696" y="5733256"/>
              <a:ext cx="144016" cy="1440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3" name="Oval 102"/>
            <p:cNvSpPr/>
            <p:nvPr/>
          </p:nvSpPr>
          <p:spPr>
            <a:xfrm>
              <a:off x="2411760" y="5301208"/>
              <a:ext cx="144016" cy="1440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4" name="Oval 103"/>
            <p:cNvSpPr/>
            <p:nvPr/>
          </p:nvSpPr>
          <p:spPr>
            <a:xfrm>
              <a:off x="2051720" y="5661248"/>
              <a:ext cx="288032" cy="2880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5" name="Oval 104"/>
            <p:cNvSpPr/>
            <p:nvPr/>
          </p:nvSpPr>
          <p:spPr>
            <a:xfrm>
              <a:off x="2411760" y="5733256"/>
              <a:ext cx="144016" cy="1440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6" name="Oval 105"/>
            <p:cNvSpPr/>
            <p:nvPr/>
          </p:nvSpPr>
          <p:spPr>
            <a:xfrm>
              <a:off x="2627784" y="5229200"/>
              <a:ext cx="288032" cy="2880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7" name="Oval 106"/>
            <p:cNvSpPr/>
            <p:nvPr/>
          </p:nvSpPr>
          <p:spPr>
            <a:xfrm>
              <a:off x="2987824" y="5301208"/>
              <a:ext cx="144016" cy="1440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8" name="Oval 107"/>
            <p:cNvSpPr/>
            <p:nvPr/>
          </p:nvSpPr>
          <p:spPr>
            <a:xfrm>
              <a:off x="2627784" y="5661248"/>
              <a:ext cx="288032" cy="2880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9" name="Oval 108"/>
            <p:cNvSpPr/>
            <p:nvPr/>
          </p:nvSpPr>
          <p:spPr>
            <a:xfrm>
              <a:off x="2987824" y="5733256"/>
              <a:ext cx="144016" cy="1440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0" name="Oval 109"/>
            <p:cNvSpPr/>
            <p:nvPr/>
          </p:nvSpPr>
          <p:spPr>
            <a:xfrm>
              <a:off x="1835696" y="6165304"/>
              <a:ext cx="144016" cy="1440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1" name="Oval 110"/>
            <p:cNvSpPr/>
            <p:nvPr/>
          </p:nvSpPr>
          <p:spPr>
            <a:xfrm>
              <a:off x="2051720" y="6093296"/>
              <a:ext cx="288032" cy="2880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2" name="Oval 111"/>
            <p:cNvSpPr/>
            <p:nvPr/>
          </p:nvSpPr>
          <p:spPr>
            <a:xfrm>
              <a:off x="2411760" y="6165304"/>
              <a:ext cx="144016" cy="1440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3" name="Oval 112"/>
            <p:cNvSpPr/>
            <p:nvPr/>
          </p:nvSpPr>
          <p:spPr>
            <a:xfrm>
              <a:off x="2627784" y="6093296"/>
              <a:ext cx="288032" cy="2880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4" name="Oval 113"/>
            <p:cNvSpPr/>
            <p:nvPr/>
          </p:nvSpPr>
          <p:spPr>
            <a:xfrm>
              <a:off x="2987824" y="6165304"/>
              <a:ext cx="144016" cy="1440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5" name="Oval 114"/>
            <p:cNvSpPr/>
            <p:nvPr/>
          </p:nvSpPr>
          <p:spPr>
            <a:xfrm>
              <a:off x="1835696" y="6597352"/>
              <a:ext cx="144016" cy="1440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6" name="Oval 115"/>
            <p:cNvSpPr/>
            <p:nvPr/>
          </p:nvSpPr>
          <p:spPr>
            <a:xfrm>
              <a:off x="2051720" y="6525344"/>
              <a:ext cx="288032" cy="2880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7" name="Oval 116"/>
            <p:cNvSpPr/>
            <p:nvPr/>
          </p:nvSpPr>
          <p:spPr>
            <a:xfrm>
              <a:off x="2411760" y="6597352"/>
              <a:ext cx="144016" cy="1440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8" name="Oval 117"/>
            <p:cNvSpPr/>
            <p:nvPr/>
          </p:nvSpPr>
          <p:spPr>
            <a:xfrm>
              <a:off x="2627784" y="6525344"/>
              <a:ext cx="288032" cy="2880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9" name="Oval 118"/>
            <p:cNvSpPr/>
            <p:nvPr/>
          </p:nvSpPr>
          <p:spPr>
            <a:xfrm>
              <a:off x="2987824" y="6597352"/>
              <a:ext cx="144016" cy="1440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53" name="Content Placeholder 2"/>
          <p:cNvSpPr txBox="1">
            <a:spLocks/>
          </p:cNvSpPr>
          <p:nvPr/>
        </p:nvSpPr>
        <p:spPr>
          <a:xfrm>
            <a:off x="5292080" y="6453336"/>
            <a:ext cx="3262664" cy="285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r">
              <a:spcBef>
                <a:spcPct val="20000"/>
              </a:spcBef>
            </a:pPr>
            <a:r>
              <a:rPr lang="lt-LT" sz="1000" dirty="0" smtClean="0">
                <a:hlinkClick r:id="rId2"/>
              </a:rPr>
              <a:t>Wertheimer, </a:t>
            </a:r>
            <a:r>
              <a:rPr lang="lt-LT" sz="1000" i="1" dirty="0" smtClean="0">
                <a:hlinkClick r:id="rId2"/>
              </a:rPr>
              <a:t>Psychological Research </a:t>
            </a:r>
            <a:r>
              <a:rPr lang="lt-LT" sz="1000" dirty="0" smtClean="0">
                <a:hlinkClick r:id="rId2"/>
              </a:rPr>
              <a:t>(1923)</a:t>
            </a:r>
            <a:endParaRPr kumimoji="0" lang="en-US" sz="1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467544" y="5445224"/>
            <a:ext cx="2304256" cy="496607"/>
            <a:chOff x="1187624" y="980728"/>
            <a:chExt cx="2304256" cy="496607"/>
          </a:xfrm>
        </p:grpSpPr>
        <p:sp>
          <p:nvSpPr>
            <p:cNvPr id="56" name="Isosceles Triangle 55"/>
            <p:cNvSpPr/>
            <p:nvPr/>
          </p:nvSpPr>
          <p:spPr>
            <a:xfrm>
              <a:off x="2051720" y="980728"/>
              <a:ext cx="576064" cy="496607"/>
            </a:xfrm>
            <a:prstGeom prst="triangle">
              <a:avLst/>
            </a:prstGeom>
            <a:noFill/>
            <a:ln w="571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7" name="Isosceles Triangle 56"/>
            <p:cNvSpPr/>
            <p:nvPr/>
          </p:nvSpPr>
          <p:spPr>
            <a:xfrm>
              <a:off x="2915816" y="980728"/>
              <a:ext cx="576064" cy="496607"/>
            </a:xfrm>
            <a:prstGeom prst="triangle">
              <a:avLst/>
            </a:prstGeom>
            <a:noFill/>
            <a:ln w="571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8" name="Isosceles Triangle 57"/>
            <p:cNvSpPr/>
            <p:nvPr/>
          </p:nvSpPr>
          <p:spPr>
            <a:xfrm>
              <a:off x="1187624" y="980728"/>
              <a:ext cx="576064" cy="496607"/>
            </a:xfrm>
            <a:prstGeom prst="triangle">
              <a:avLst/>
            </a:prstGeom>
            <a:noFill/>
            <a:ln w="571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</Template>
  <TotalTime>0</TotalTime>
  <Words>973</Words>
  <Application>Microsoft Office PowerPoint</Application>
  <PresentationFormat>On-screen Show (4:3)</PresentationFormat>
  <Paragraphs>232</Paragraphs>
  <Slides>52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black</vt:lpstr>
      <vt:lpstr>mažutėliai geštalto trupiniai</vt:lpstr>
      <vt:lpstr>principai</vt:lpstr>
      <vt:lpstr>pavyzdžiai</vt:lpstr>
      <vt:lpstr>kiti pavyzdžiai</vt:lpstr>
      <vt:lpstr>apibrėžimas</vt:lpstr>
      <vt:lpstr>apibrėžimas</vt:lpstr>
      <vt:lpstr>pavyzdžiai iš gyvenimo</vt:lpstr>
      <vt:lpstr>pavyzdžiai iš gyvenimo</vt:lpstr>
      <vt:lpstr>prägnanz</vt:lpstr>
      <vt:lpstr>prägnanz</vt:lpstr>
      <vt:lpstr>prägnanz</vt:lpstr>
      <vt:lpstr>Mechanizmai</vt:lpstr>
      <vt:lpstr>contour integration</vt:lpstr>
      <vt:lpstr>contour integration</vt:lpstr>
      <vt:lpstr>paprastas filtrų modelis</vt:lpstr>
      <vt:lpstr>contour integration</vt:lpstr>
      <vt:lpstr>local association field</vt:lpstr>
      <vt:lpstr>neuronai</vt:lpstr>
      <vt:lpstr>centras ir periferija</vt:lpstr>
      <vt:lpstr>Laikas</vt:lpstr>
      <vt:lpstr>perceptual grouping teorijos</vt:lpstr>
      <vt:lpstr>greitas feedforward būdas</vt:lpstr>
      <vt:lpstr>pagal neuronų sincronizaciją</vt:lpstr>
      <vt:lpstr>savybių integravimo teorija</vt:lpstr>
      <vt:lpstr>incremental grouping theory</vt:lpstr>
      <vt:lpstr>ITG apžvalga</vt:lpstr>
      <vt:lpstr>panaudojimas</vt:lpstr>
      <vt:lpstr>contour integration</vt:lpstr>
      <vt:lpstr>contour integration</vt:lpstr>
      <vt:lpstr>dėmesys</vt:lpstr>
      <vt:lpstr>change blindness</vt:lpstr>
      <vt:lpstr>change blindness</vt:lpstr>
      <vt:lpstr>dėmesys</vt:lpstr>
      <vt:lpstr>open tld</vt:lpstr>
      <vt:lpstr>pavyzdys</vt:lpstr>
      <vt:lpstr>komponentai</vt:lpstr>
      <vt:lpstr>median flow seklys</vt:lpstr>
      <vt:lpstr>sekimas atgal</vt:lpstr>
      <vt:lpstr>object detector</vt:lpstr>
      <vt:lpstr>P-N learner</vt:lpstr>
      <vt:lpstr>P-N learner</vt:lpstr>
      <vt:lpstr>modal ir amodal completion</vt:lpstr>
      <vt:lpstr>demo</vt:lpstr>
      <vt:lpstr>demo</vt:lpstr>
      <vt:lpstr>kanizsa iliuzija</vt:lpstr>
      <vt:lpstr>neuroninis atsakas</vt:lpstr>
      <vt:lpstr>kanizsa iliuzija pradingsta!</vt:lpstr>
      <vt:lpstr>occlusion</vt:lpstr>
      <vt:lpstr>occlusion</vt:lpstr>
      <vt:lpstr>Slide 50</vt:lpstr>
      <vt:lpstr>Slide 51</vt:lpstr>
      <vt:lpstr>Slide 52</vt:lpstr>
    </vt:vector>
  </TitlesOfParts>
  <Company>K.U.Leuven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mažutėliai geštalto trupiniai</dc:title>
  <dc:creator>Jonas Kubilius</dc:creator>
  <cp:lastModifiedBy>Jonas Kubilius</cp:lastModifiedBy>
  <cp:revision>666</cp:revision>
  <dcterms:created xsi:type="dcterms:W3CDTF">2011-04-19T17:30:05Z</dcterms:created>
  <dcterms:modified xsi:type="dcterms:W3CDTF">2011-05-15T19:47:09Z</dcterms:modified>
</cp:coreProperties>
</file>