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9" r:id="rId3"/>
    <p:sldId id="357" r:id="rId4"/>
    <p:sldId id="358" r:id="rId5"/>
    <p:sldId id="369" r:id="rId6"/>
    <p:sldId id="364" r:id="rId7"/>
    <p:sldId id="354" r:id="rId8"/>
    <p:sldId id="361" r:id="rId9"/>
    <p:sldId id="362" r:id="rId10"/>
    <p:sldId id="360" r:id="rId11"/>
    <p:sldId id="349" r:id="rId12"/>
    <p:sldId id="366" r:id="rId13"/>
    <p:sldId id="355" r:id="rId14"/>
    <p:sldId id="365" r:id="rId15"/>
    <p:sldId id="367" r:id="rId16"/>
    <p:sldId id="356" r:id="rId17"/>
    <p:sldId id="370" r:id="rId18"/>
    <p:sldId id="351" r:id="rId19"/>
    <p:sldId id="353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klab.l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dx.doi.org/10.1167/9.7.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dx.doi.org/10.1126/science.10931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lt.wikipedia.org/wiki/Vaizdas:Magritte_TheSonOfMan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dx.doi.org/10.1126/science.10931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gfaonlineartmuseum.com/magritte/p-magritte10.htm" TargetMode="External"/><Relationship Id="rId2" Type="http://schemas.openxmlformats.org/officeDocument/2006/relationships/hyperlink" Target="http://www.nga.gov/fcgi-bin/timage_f?object=54213&amp;image=13362&amp;c=ggesch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acevase.png" TargetMode="External"/><Relationship Id="rId2" Type="http://schemas.openxmlformats.org/officeDocument/2006/relationships/hyperlink" Target="http://www.jneurosci.org/content/20/17/6594.sh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isties.com/lotFinder/lot_details.aspx?intObjectID=5308661" TargetMode="External"/><Relationship Id="rId2" Type="http://schemas.openxmlformats.org/officeDocument/2006/relationships/hyperlink" Target="http://en.wikipedia.org/wiki/File:US_flag(inverted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commons.wikimedia.org/wiki/File:Modern_Color_Vision_Model.sv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www.wikipaintings.org/en/piet-mondrian/composition-with-large-red-plane-yellow-black-gray-and-blue-19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dx.doi.org/10.1038/nn15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www.scientificamerican.com/slideshow.cfm?id=art-as-visual-re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x.doi.org/10.1016/j.tics.2007.06.0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alaofspheres.JPG" TargetMode="External"/><Relationship Id="rId2" Type="http://schemas.openxmlformats.org/officeDocument/2006/relationships/hyperlink" Target="http://commons.wikimedia.org/wiki/File:Claude_Monet,_Impression,_soleil_levant,_187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006/cogp.1999.0728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hyperlink" Target="http://cvcl.mit.edu/hybrid_gallery/monroe_einste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dx.doi.org/10.1038/nrn14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mit.edu/torralba/www/ne3302.pdf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Violin_and_Candlestick.jpg" TargetMode="External"/><Relationship Id="rId2" Type="http://schemas.openxmlformats.org/officeDocument/2006/relationships/hyperlink" Target="http://en.wikipedia.org/wiki/File:Les_Demoiselles_d'Avignon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eon.usc.edu/~biederman/publications/Biederman_RBC_198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Geon2.png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commons.wikimedia.org/wiki/File:'Unique_Forms_of_Continuity_in_Space',_1913_bronze_by_Umberto_Boccioni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atmuseum.org/duchamp/nude2.html" TargetMode="Externa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dx.doi.org/10.1016/j.tics.2007.06.0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980728"/>
            <a:ext cx="5902424" cy="4248471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s</a:t>
            </a:r>
            <a:r>
              <a:rPr lang="en-US" b="1" dirty="0" err="1" smtClean="0"/>
              <a:t>ome</a:t>
            </a:r>
            <a:r>
              <a:rPr lang="en-US" b="1" dirty="0" smtClean="0"/>
              <a:t> examples from</a:t>
            </a:r>
            <a:r>
              <a:rPr lang="lt-LT" b="1" dirty="0" smtClean="0"/>
              <a:t/>
            </a:r>
            <a:br>
              <a:rPr lang="lt-LT" b="1" dirty="0" smtClean="0"/>
            </a:br>
            <a:r>
              <a:rPr lang="en-US" b="1" dirty="0" smtClean="0">
                <a:solidFill>
                  <a:srgbClr val="FFC000"/>
                </a:solidFill>
              </a:rPr>
              <a:t>vision</a:t>
            </a:r>
            <a:r>
              <a:rPr lang="lt-LT" b="1" dirty="0" smtClean="0">
                <a:solidFill>
                  <a:srgbClr val="FFC000"/>
                </a:solidFill>
              </a:rPr>
              <a:t> research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6237312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714348" y="6315092"/>
            <a:ext cx="6737972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 kubilius | nma | august 18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2012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klab.lt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156176" y="6021288"/>
            <a:ext cx="1214446" cy="214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800" i="1" dirty="0" smtClean="0">
                <a:solidFill>
                  <a:schemeClr val="tx1">
                    <a:tint val="75000"/>
                  </a:schemeClr>
                </a:solidFill>
              </a:rPr>
              <a:t>contents</a:t>
            </a:r>
            <a:endParaRPr kumimoji="0" lang="en-US" sz="8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7596336" y="6021288"/>
            <a:ext cx="1214446" cy="214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800" i="1" dirty="0" smtClean="0">
                <a:solidFill>
                  <a:schemeClr val="tx1">
                    <a:tint val="75000"/>
                  </a:schemeClr>
                </a:solidFill>
              </a:rPr>
              <a:t>images</a:t>
            </a:r>
            <a:endParaRPr kumimoji="0" lang="en-US" sz="8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452320" y="6237312"/>
            <a:ext cx="1584176" cy="6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200" b="1" i="1" dirty="0" smtClean="0">
                <a:solidFill>
                  <a:schemeClr val="tx1">
                    <a:tint val="75000"/>
                  </a:schemeClr>
                </a:solidFill>
              </a:rPr>
              <a:t>fair use</a:t>
            </a:r>
            <a:endParaRPr kumimoji="0" lang="en-US" sz="8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24328" y="6525344"/>
            <a:ext cx="1316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lt-LT" sz="800" i="1" dirty="0" smtClean="0">
                <a:solidFill>
                  <a:schemeClr val="tx1">
                    <a:tint val="75000"/>
                  </a:schemeClr>
                </a:solidFill>
              </a:rPr>
              <a:t>for educational purposes</a:t>
            </a:r>
            <a:endParaRPr lang="en-US" sz="800" i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194" name="Picture 2" descr="http://chart.googleapis.com/chart?cht=qr&amp;chs=150x150&amp;choe=UTF-8&amp;chld=H&amp;chl=http://goo.gl/Rzq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420888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futurism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unsupervised temporal learning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4128" y="6093296"/>
            <a:ext cx="241521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Wallis et al., </a:t>
            </a:r>
            <a:r>
              <a:rPr kumimoji="0" lang="da-DK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Journal of Vision </a:t>
            </a:r>
            <a:r>
              <a:rPr kumimoji="0" lang="da-DK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(2009)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http://www.journalofvision.org/content/9/7/6/F2.larg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5197" t="70004" b="-233"/>
          <a:stretch>
            <a:fillRect/>
          </a:stretch>
        </p:blipFill>
        <p:spPr bwMode="auto">
          <a:xfrm>
            <a:off x="1259632" y="1556792"/>
            <a:ext cx="6856610" cy="1368152"/>
          </a:xfrm>
          <a:prstGeom prst="rect">
            <a:avLst/>
          </a:prstGeom>
          <a:noFill/>
        </p:spPr>
      </p:pic>
      <p:pic>
        <p:nvPicPr>
          <p:cNvPr id="50182" name="Picture 6" descr="http://www.journalofvision.org/content/9/7/6/F3.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212976"/>
            <a:ext cx="3967592" cy="280831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9632" y="2996952"/>
            <a:ext cx="2736304" cy="936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dirty="0" smtClean="0"/>
              <a:t>1. rotated faces shown; sometimes the face is the same, but sometimes it changes to another face while rotating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5157192"/>
            <a:ext cx="2736304" cy="864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dirty="0" smtClean="0"/>
              <a:t>2. people start confusing faces that were changing during rotation (blue Diff), i.e., two different faces start looking alike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surrealism </a:t>
            </a:r>
            <a:r>
              <a:rPr lang="lt-LT" b="1" dirty="0" smtClean="0"/>
              <a:t>and faces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23928" y="4869160"/>
            <a:ext cx="480743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Salvador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Dalí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Slave Market with the Disappearing Bust of Voltaire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(1940)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ttp://upload.wikimedia.org/wikipedia/lt/e/e5/Magritte_TheSonOfMa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3076533" cy="4104456"/>
          </a:xfrm>
          <a:prstGeom prst="rect">
            <a:avLst/>
          </a:prstGeom>
          <a:noFill/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1115616" y="5589240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René Magritte,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The Son of Man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, 1964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File:Bust Voltai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412776"/>
            <a:ext cx="4698191" cy="3355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surrealism </a:t>
            </a:r>
            <a:r>
              <a:rPr lang="lt-LT" b="1" dirty="0" smtClean="0"/>
              <a:t>and faces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64088" y="5301208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Cox, Meyers &amp; Sinha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Science</a:t>
            </a:r>
            <a:r>
              <a:rPr kumimoji="0" lang="it-I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2004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30" name="Picture 10" descr="  Fig. 3. "/>
          <p:cNvPicPr>
            <a:picLocks noChangeAspect="1" noChangeArrowheads="1"/>
          </p:cNvPicPr>
          <p:nvPr/>
        </p:nvPicPr>
        <p:blipFill>
          <a:blip r:embed="rId3" cstate="print"/>
          <a:srcRect t="1513" b="757"/>
          <a:stretch>
            <a:fillRect/>
          </a:stretch>
        </p:blipFill>
        <p:spPr bwMode="auto">
          <a:xfrm>
            <a:off x="1763688" y="2204864"/>
            <a:ext cx="6076924" cy="2996475"/>
          </a:xfrm>
          <a:prstGeom prst="rect">
            <a:avLst/>
          </a:prstGeom>
          <a:noFill/>
        </p:spPr>
      </p:pic>
      <p:sp>
        <p:nvSpPr>
          <p:cNvPr id="22" name="Subtitle 2"/>
          <p:cNvSpPr txBox="1">
            <a:spLocks/>
          </p:cNvSpPr>
          <p:nvPr/>
        </p:nvSpPr>
        <p:spPr>
          <a:xfrm>
            <a:off x="2051720" y="5373216"/>
            <a:ext cx="2232248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 selective region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FFA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427984" y="1484784"/>
            <a:ext cx="410445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contextual information suffices to activate FFA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dirty="0" smtClean="0">
                <a:solidFill>
                  <a:schemeClr val="tx1">
                    <a:tint val="75000"/>
                  </a:schemeClr>
                </a:solidFill>
              </a:rPr>
              <a:t>(works even better than the actual face!)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555776" y="4221088"/>
            <a:ext cx="432048" cy="11521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75856" y="4149080"/>
            <a:ext cx="360040" cy="129614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084168" y="1772816"/>
            <a:ext cx="504056" cy="7920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732240" y="1988840"/>
            <a:ext cx="360040" cy="100811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escher, magritte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figure-ground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39752" y="5013176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M.C. Escher,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Day and Night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1938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84168" y="6093296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René Magritte,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The Blank Check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(1965)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2" name="Picture 4" descr="The Blank Che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31398"/>
            <a:ext cx="3315494" cy="4214611"/>
          </a:xfrm>
          <a:prstGeom prst="rect">
            <a:avLst/>
          </a:prstGeom>
          <a:noFill/>
        </p:spPr>
      </p:pic>
      <p:pic>
        <p:nvPicPr>
          <p:cNvPr id="22534" name="Picture 6" descr="http://www.nga.gov/image/a00015/a0001558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204864"/>
            <a:ext cx="4265828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escher, magritte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figure-ground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796136" y="5591520"/>
            <a:ext cx="293522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Zhou et al., </a:t>
            </a:r>
            <a:r>
              <a:rPr kumimoji="0" lang="fr-FR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Journal of Neuroscience 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(2000)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187624" y="5377776"/>
            <a:ext cx="185510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347864" y="1991120"/>
            <a:ext cx="2232248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noProof="0" dirty="0" smtClean="0">
                <a:solidFill>
                  <a:schemeClr val="tx1">
                    <a:tint val="75000"/>
                  </a:schemeClr>
                </a:solidFill>
              </a:rPr>
              <a:t>a single cell response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File:Facevase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69465"/>
            <a:ext cx="2919012" cy="2808311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2423168"/>
            <a:ext cx="5397576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jasper johns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color opponency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00192" y="4869160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Wikipedia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115616" y="4581128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Jasper Johns, Flag (Moratorium), 1969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 descr="Flag (Moratorium) (ULAE S5)  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5398" t="7488" r="5190" b="8620"/>
          <a:stretch>
            <a:fillRect/>
          </a:stretch>
        </p:blipFill>
        <p:spPr bwMode="auto">
          <a:xfrm>
            <a:off x="714375" y="2564904"/>
            <a:ext cx="2895600" cy="1909762"/>
          </a:xfrm>
          <a:prstGeom prst="rect">
            <a:avLst/>
          </a:prstGeom>
          <a:noFill/>
        </p:spPr>
      </p:pic>
      <p:pic>
        <p:nvPicPr>
          <p:cNvPr id="34818" name="Picture 2" descr="File:US flag(inverted)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351160"/>
            <a:ext cx="4667672" cy="2456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44" y="1877690"/>
            <a:ext cx="8280920" cy="3744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jasper johns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color opponency</a:t>
            </a:r>
            <a:endParaRPr lang="en-US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28184" y="5661248"/>
            <a:ext cx="250318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Wikimedia Commons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60" name="Picture 8" descr="http://upload.wikimedia.org/wikipedia/commons/thumb/b/b0/Modern_Color_Vision_Model.svg/1000px-Modern_Color_Vision_Model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77690"/>
            <a:ext cx="8229600" cy="371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mondrian </a:t>
            </a:r>
            <a:r>
              <a:rPr lang="lt-LT" b="1" dirty="0" smtClean="0"/>
              <a:t>and non-conscious</a:t>
            </a:r>
            <a:br>
              <a:rPr lang="lt-LT" b="1" dirty="0" smtClean="0"/>
            </a:br>
            <a:r>
              <a:rPr lang="lt-LT" b="1" dirty="0" smtClean="0"/>
              <a:t>visual processing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71800" y="5877272"/>
            <a:ext cx="388843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Piet Mondrian, Composition with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Large Red Plane,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Yellow,</a:t>
            </a:r>
            <a:endParaRPr kumimoji="0" lang="lt-LT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Black, Grey and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Blue, 19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21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omposition with Large Red Plane, Yellow, Black, Gray and Blue - Piet Mondrian 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988840"/>
            <a:ext cx="3837333" cy="38450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chemeClr val="accent2"/>
                </a:solidFill>
              </a:rPr>
              <a:t>mondrian </a:t>
            </a:r>
            <a:r>
              <a:rPr lang="lt-LT" b="1" dirty="0" smtClean="0"/>
              <a:t>and non-conscious</a:t>
            </a:r>
            <a:br>
              <a:rPr lang="lt-LT" b="1" dirty="0" smtClean="0"/>
            </a:br>
            <a:r>
              <a:rPr lang="lt-LT" b="1" dirty="0" smtClean="0"/>
              <a:t>visual processing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076056" y="6309320"/>
            <a:ext cx="372731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Tsuchiya &amp; Koch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it-I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Nature </a:t>
            </a:r>
            <a:r>
              <a:rPr kumimoji="0" lang="it-IT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Neuroscience</a:t>
            </a:r>
            <a:r>
              <a:rPr kumimoji="0" lang="it-I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2005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6" descr="Unfortunately we are unable to provide accessible alternative text for this. If you require assistance to access this image, or to obtain a text description, please contact npg@nature.com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2853531"/>
            <a:ext cx="57150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op art </a:t>
            </a:r>
            <a:r>
              <a:rPr lang="lt-LT" b="1" dirty="0" smtClean="0"/>
              <a:t>and microsaccades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7544" y="5661248"/>
            <a:ext cx="408735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Hajime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Ouchi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The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Ouchi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Illusion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(1973) | Scientific American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The Ouchi Illus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556792"/>
            <a:ext cx="4048643" cy="4032448"/>
          </a:xfrm>
          <a:prstGeom prst="rect">
            <a:avLst/>
          </a:prstGeom>
          <a:noFill/>
        </p:spPr>
      </p:pic>
      <p:pic>
        <p:nvPicPr>
          <p:cNvPr id="2054" name="Picture 6" descr="The Ouchi Illu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160" y="1556792"/>
            <a:ext cx="4040497" cy="4032448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644008" y="5661248"/>
            <a:ext cx="408735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Akiyoshi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Kitaoka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The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Ouchi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Illusion 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| Scientific American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our visual system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9388" y="6357958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DiCarlo &amp; Cox, </a:t>
            </a:r>
            <a:r>
              <a:rPr kumimoji="0" lang="lt-LT" sz="10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(2007)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56" y="1357298"/>
            <a:ext cx="82622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impressionism</a:t>
            </a:r>
            <a:r>
              <a:rPr lang="lt-LT" b="1" dirty="0" smtClean="0"/>
              <a:t> and the gist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39752" y="4869160"/>
            <a:ext cx="271920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Claude Monet. </a:t>
            </a:r>
            <a:r>
              <a:rPr kumimoji="0" lang="fr-FR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Impression, </a:t>
            </a:r>
            <a:r>
              <a:rPr lang="lt-LT" sz="1000" i="1" dirty="0" err="1" smtClean="0">
                <a:hlinkClick r:id="rId2"/>
              </a:rPr>
              <a:t>S</a:t>
            </a:r>
            <a:r>
              <a:rPr kumimoji="0" lang="fr-F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unrise</a:t>
            </a:r>
            <a:r>
              <a:rPr kumimoji="0" lang="fr-FR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(1872)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24128" y="5301208"/>
            <a:ext cx="279121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Salvador </a:t>
            </a:r>
            <a:r>
              <a:rPr kumimoji="0" lang="en-US" sz="1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Dalí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Galatea of the Spheres</a:t>
            </a:r>
            <a:r>
              <a:rPr kumimoji="0" lang="en-US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(1952)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File:Galaofspher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340768"/>
            <a:ext cx="3009200" cy="3942184"/>
          </a:xfrm>
          <a:prstGeom prst="rect">
            <a:avLst/>
          </a:prstGeom>
          <a:noFill/>
        </p:spPr>
      </p:pic>
      <p:pic>
        <p:nvPicPr>
          <p:cNvPr id="18434" name="Picture 2" descr="File:Claude Monet, Impression, soleil levant, 1872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363" y="1412776"/>
            <a:ext cx="4399690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impressionism</a:t>
            </a:r>
            <a:r>
              <a:rPr lang="lt-LT" b="1" dirty="0" smtClean="0"/>
              <a:t> and the gist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15816" y="6237312"/>
            <a:ext cx="135105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Aude Oliva (2007)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4" name="Picture 6" descr="Monroe Einstein Lar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3280679" cy="4525963"/>
          </a:xfrm>
          <a:prstGeom prst="rect">
            <a:avLst/>
          </a:prstGeom>
          <a:noFill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628800"/>
            <a:ext cx="150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5" cstate="print"/>
          <a:srcRect r="1449"/>
          <a:stretch>
            <a:fillRect/>
          </a:stretch>
        </p:blipFill>
        <p:spPr bwMode="auto">
          <a:xfrm>
            <a:off x="6156176" y="2708920"/>
            <a:ext cx="1501924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789040"/>
            <a:ext cx="1495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869160"/>
            <a:ext cx="1514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ubtitle 2"/>
          <p:cNvSpPr txBox="1">
            <a:spLocks/>
          </p:cNvSpPr>
          <p:nvPr/>
        </p:nvSpPr>
        <p:spPr>
          <a:xfrm>
            <a:off x="7812360" y="1916832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.5 c/d.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812360" y="3068960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c/d.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7812360" y="4149080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lt-LT" sz="1400" b="1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c/d.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7812360" y="5229200"/>
            <a:ext cx="792088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c/d.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652120" y="6237312"/>
            <a:ext cx="279121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Oliva &amp; Schyns,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Cognitive Psychology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(2000)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impressionism</a:t>
            </a:r>
            <a:r>
              <a:rPr lang="lt-LT" b="1" dirty="0" smtClean="0"/>
              <a:t> and the gist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88024" y="5733256"/>
            <a:ext cx="379932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Moshe Bar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Nature Reviews Neuroscience</a:t>
            </a:r>
            <a:r>
              <a:rPr kumimoji="0" lang="it-I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2004</a:t>
            </a:r>
            <a:r>
              <a:rPr kumimoji="0" lang="it-I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Visual objects in contex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72816"/>
            <a:ext cx="4762500" cy="3848100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996952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996952"/>
            <a:ext cx="971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652" y="4077072"/>
            <a:ext cx="25031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Torralba &amp; Oliva,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Network: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Computation in Neural Systems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(2003)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cubism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recognition by components</a:t>
            </a:r>
            <a:endParaRPr lang="en-US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5576" y="5517232"/>
            <a:ext cx="343928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Pablo Picasso, Les Demoiselles d'Avignon (1907)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949140" y="5517232"/>
            <a:ext cx="307924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Georges Braque, 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Violin and Candlestick 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(1910)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3" descr="20081229135436!Les_Demoiselles_d'Avignon.jpg (375×387)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0808"/>
            <a:ext cx="3571875" cy="3686175"/>
          </a:xfrm>
          <a:prstGeom prst="rect">
            <a:avLst/>
          </a:prstGeom>
          <a:noFill/>
        </p:spPr>
      </p:pic>
      <p:pic>
        <p:nvPicPr>
          <p:cNvPr id="29698" name="Picture 2" descr="File:Violin and Candlesti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5860" y="1730102"/>
            <a:ext cx="247650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cubism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recognition by components</a:t>
            </a:r>
            <a:endParaRPr lang="en-US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43608" y="4799432"/>
            <a:ext cx="279121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Biederman, 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Psychological Review 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(1987)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3128"/>
            <a:ext cx="346468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Geon2.png (800×60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063128"/>
            <a:ext cx="4859693" cy="3644770"/>
          </a:xfrm>
          <a:prstGeom prst="rect">
            <a:avLst/>
          </a:prstGeom>
          <a:noFill/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6084168" y="5735536"/>
            <a:ext cx="2791212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Wikimedia Commons</a:t>
            </a:r>
            <a:endParaRPr kumimoji="0" lang="en-US" sz="1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futurism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unsupervised temporal learning</a:t>
            </a:r>
            <a:endParaRPr lang="en-US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0" y="5807544"/>
            <a:ext cx="3744416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Umberto Boccioni,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Unique Forms of Continuity in Space (1913)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http://www.beatmuseum.org/duchamp/images/m-nude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19112"/>
            <a:ext cx="2316832" cy="3822773"/>
          </a:xfrm>
          <a:prstGeom prst="rect">
            <a:avLst/>
          </a:prstGeom>
          <a:noFill/>
        </p:spPr>
      </p:pic>
      <p:pic>
        <p:nvPicPr>
          <p:cNvPr id="24580" name="Picture 4" descr="File:'Unique Forms of Continuity in Space', 1913 bronze by Umberto Boccion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919112"/>
            <a:ext cx="3064607" cy="3816424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683568" y="5805264"/>
            <a:ext cx="3528392" cy="28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Marcel Duchamp, </a:t>
            </a:r>
            <a:r>
              <a:rPr kumimoji="0" lang="lt-LT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Nude Descending a Staircase, No. 2 </a:t>
            </a:r>
            <a:r>
              <a:rPr kumimoji="0" lang="lt-LT" sz="1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(1912)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lt-LT" b="1" dirty="0" smtClean="0">
                <a:solidFill>
                  <a:srgbClr val="FFC000"/>
                </a:solidFill>
              </a:rPr>
              <a:t>futurism</a:t>
            </a:r>
            <a:r>
              <a:rPr lang="lt-LT" b="1" dirty="0" smtClean="0"/>
              <a:t> and</a:t>
            </a:r>
            <a:br>
              <a:rPr lang="lt-LT" b="1" dirty="0" smtClean="0"/>
            </a:br>
            <a:r>
              <a:rPr lang="lt-LT" b="1" dirty="0" smtClean="0"/>
              <a:t>unsupervised temporal learning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4128" y="63093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DiCarlo &amp; Cox, </a:t>
            </a:r>
            <a:r>
              <a:rPr kumimoji="0" lang="lt-LT" sz="10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TiCS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 (2007)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0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185" y="1657220"/>
            <a:ext cx="6586917" cy="4580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FEB80A"/>
      </a:hlink>
      <a:folHlink>
        <a:srgbClr val="FEB8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421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</vt:lpstr>
      <vt:lpstr>some examples from vision research</vt:lpstr>
      <vt:lpstr>our visual system</vt:lpstr>
      <vt:lpstr>impressionism and the gist</vt:lpstr>
      <vt:lpstr>impressionism and the gist</vt:lpstr>
      <vt:lpstr>impressionism and the gist</vt:lpstr>
      <vt:lpstr>cubism and recognition by components</vt:lpstr>
      <vt:lpstr>cubism and recognition by components</vt:lpstr>
      <vt:lpstr>futurism and unsupervised temporal learning</vt:lpstr>
      <vt:lpstr>futurism and unsupervised temporal learning</vt:lpstr>
      <vt:lpstr>futurism and unsupervised temporal learning</vt:lpstr>
      <vt:lpstr>surrealism and faces</vt:lpstr>
      <vt:lpstr>surrealism and faces</vt:lpstr>
      <vt:lpstr>escher, magritte and figure-ground</vt:lpstr>
      <vt:lpstr>escher, magritte and figure-ground</vt:lpstr>
      <vt:lpstr>jasper johns and color opponency</vt:lpstr>
      <vt:lpstr>jasper johns and color opponency</vt:lpstr>
      <vt:lpstr>mondrian and non-conscious visual processing</vt:lpstr>
      <vt:lpstr>mondrian and non-conscious visual processing</vt:lpstr>
      <vt:lpstr>op art and microsaccades</vt:lpstr>
      <vt:lpstr>Thanks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underpinnings of the non-accidental spatial relations</dc:title>
  <dc:creator>Jonas Kubilius</dc:creator>
  <cp:lastModifiedBy>Jonas Kubilius</cp:lastModifiedBy>
  <cp:revision>1200</cp:revision>
  <dcterms:created xsi:type="dcterms:W3CDTF">2012-03-08T09:39:44Z</dcterms:created>
  <dcterms:modified xsi:type="dcterms:W3CDTF">2012-08-22T09:21:11Z</dcterms:modified>
</cp:coreProperties>
</file>