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78" r:id="rId4"/>
    <p:sldId id="265" r:id="rId5"/>
    <p:sldId id="276" r:id="rId6"/>
    <p:sldId id="277" r:id="rId7"/>
    <p:sldId id="259" r:id="rId8"/>
    <p:sldId id="260" r:id="rId9"/>
    <p:sldId id="264" r:id="rId10"/>
    <p:sldId id="270" r:id="rId11"/>
    <p:sldId id="273" r:id="rId12"/>
    <p:sldId id="272" r:id="rId13"/>
    <p:sldId id="266" r:id="rId14"/>
    <p:sldId id="274" r:id="rId15"/>
    <p:sldId id="269" r:id="rId16"/>
    <p:sldId id="263" r:id="rId17"/>
    <p:sldId id="275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6C0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42B1E-341B-4C11-AA81-C6302D33B010}" type="datetimeFigureOut">
              <a:rPr lang="nl-BE" smtClean="0"/>
              <a:pPr/>
              <a:t>14/12/2012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1CF2-191A-464A-BB13-B9859886C20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0574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24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53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4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7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8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989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7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56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5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14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1ADF-E6F6-7A49-85CC-2EB5F907EA2A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2AE-4190-EB48-BF63-05509E1F9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297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tics.2007.06.0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ickr.com/photos/celesterc/444784759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lickr.com/photos/celesterc/444784759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elesterc/444784759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758/BF03212378" TargetMode="External"/><Relationship Id="rId2" Type="http://schemas.openxmlformats.org/officeDocument/2006/relationships/hyperlink" Target="http://www.biomotionlab.ca/Demos/BMLgen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commons.wikimedia.org/wiki/File:Tamagotchi_0124_ubt.jpe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asaweb.google.com/lh/photo/jaHUS4EuOyRbkN1QbeCUV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LietuvaMiestams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ickr.com/photos/celesterc/44478475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070"/>
          <a:stretch/>
        </p:blipFill>
        <p:spPr>
          <a:xfrm>
            <a:off x="0" y="-705375"/>
            <a:ext cx="9144000" cy="60477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57357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000" dirty="0" smtClean="0">
                <a:latin typeface="Helvetica"/>
                <a:cs typeface="Helvetica"/>
              </a:rPr>
              <a:t>Just Why </a:t>
            </a:r>
            <a:r>
              <a:rPr lang="lt-LT" sz="3000" dirty="0">
                <a:latin typeface="Helvetica"/>
                <a:cs typeface="Helvetica"/>
              </a:rPr>
              <a:t>A</a:t>
            </a:r>
            <a:r>
              <a:rPr lang="lt-LT" sz="3000" dirty="0" smtClean="0">
                <a:latin typeface="Helvetica"/>
                <a:cs typeface="Helvetica"/>
              </a:rPr>
              <a:t>re </a:t>
            </a:r>
            <a:r>
              <a:rPr lang="lt-LT" sz="3000" dirty="0">
                <a:latin typeface="Helvetica"/>
                <a:cs typeface="Helvetica"/>
              </a:rPr>
              <a:t>M</a:t>
            </a:r>
            <a:r>
              <a:rPr lang="lt-LT" sz="3000" dirty="0" smtClean="0">
                <a:latin typeface="Helvetica"/>
                <a:cs typeface="Helvetica"/>
              </a:rPr>
              <a:t>achines </a:t>
            </a:r>
            <a:r>
              <a:rPr lang="lt-LT" sz="3000" dirty="0">
                <a:latin typeface="Helvetica"/>
                <a:cs typeface="Helvetica"/>
              </a:rPr>
              <a:t>S</a:t>
            </a:r>
            <a:r>
              <a:rPr lang="lt-LT" sz="3000" dirty="0" smtClean="0">
                <a:latin typeface="Helvetica"/>
                <a:cs typeface="Helvetica"/>
              </a:rPr>
              <a:t>o Stupid?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1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visual_stream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44"/>
            <a:ext cx="9144000" cy="609600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200" b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</a:t>
            </a:r>
            <a:r>
              <a:rPr kumimoji="0" lang="lt-LT" sz="1200" b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DiCarlo &amp; Cox, </a:t>
            </a:r>
            <a:r>
              <a:rPr kumimoji="0" lang="lt-LT" sz="1200" b="0" i="1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TiCS</a:t>
            </a:r>
            <a:r>
              <a:rPr kumimoji="0" lang="lt-LT" sz="1200" b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(2007)</a:t>
            </a:r>
            <a:endParaRPr kumimoji="0" lang="en-US" sz="1200" b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1264" y="5877872"/>
            <a:ext cx="759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C</a:t>
            </a:r>
            <a:r>
              <a:rPr lang="lt-LT" sz="1200" dirty="0" smtClean="0">
                <a:latin typeface="Helvetica"/>
                <a:cs typeface="Helvetica"/>
                <a:hlinkClick r:id="rId2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smtClean="0">
                <a:latin typeface="Helvetica"/>
                <a:cs typeface="Helvetica"/>
              </a:rPr>
              <a:t>one edge detected</a:t>
            </a:r>
            <a:endParaRPr lang="en-US" sz="1600" dirty="0" smtClean="0">
              <a:latin typeface="Helvetica"/>
              <a:cs typeface="Helvetica"/>
            </a:endParaRPr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2182" y="0"/>
            <a:ext cx="3825946" cy="5342412"/>
          </a:xfrm>
          <a:prstGeom prst="rect">
            <a:avLst/>
          </a:prstGeom>
          <a:solidFill>
            <a:srgbClr val="000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53578" t="2633" r="30926" b="86082"/>
          <a:stretch>
            <a:fillRect/>
          </a:stretch>
        </p:blipFill>
        <p:spPr bwMode="auto">
          <a:xfrm>
            <a:off x="2280976" y="140677"/>
            <a:ext cx="592853" cy="60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2211" y="1790308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dge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etection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57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smtClean="0">
                <a:latin typeface="Helvetica"/>
                <a:cs typeface="Helvetica"/>
              </a:rPr>
              <a:t>all edges</a:t>
            </a:r>
            <a:endParaRPr lang="en-US" sz="1600" dirty="0" smtClean="0">
              <a:latin typeface="Helvetica"/>
              <a:cs typeface="Helvetic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1789" y="5442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04" y="2369958"/>
            <a:ext cx="415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how do you put the cat together?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4" y="5877872"/>
            <a:ext cx="770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C</a:t>
            </a:r>
            <a:r>
              <a:rPr lang="lt-LT" sz="1200" dirty="0" smtClean="0">
                <a:latin typeface="Helvetica"/>
                <a:cs typeface="Helvetica"/>
                <a:hlinkClick r:id="rId2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14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32182" y="0"/>
            <a:ext cx="3825946" cy="5342412"/>
          </a:xfrm>
          <a:prstGeom prst="rect">
            <a:avLst/>
          </a:prstGeom>
          <a:solidFill>
            <a:srgbClr val="000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4361" t="81411" r="50668" b="5046"/>
          <a:stretch>
            <a:fillRect/>
          </a:stretch>
        </p:blipFill>
        <p:spPr bwMode="auto">
          <a:xfrm>
            <a:off x="1547446" y="4350936"/>
            <a:ext cx="572756" cy="72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42241" t="3542" r="39375" b="86865"/>
          <a:stretch>
            <a:fillRect/>
          </a:stretch>
        </p:blipFill>
        <p:spPr bwMode="auto">
          <a:xfrm>
            <a:off x="1858945" y="190919"/>
            <a:ext cx="703385" cy="51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264" y="5877872"/>
            <a:ext cx="770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  <a:hlinkClick r:id="rId3"/>
              </a:rPr>
              <a:t>C</a:t>
            </a:r>
            <a:r>
              <a:rPr lang="lt-LT" sz="1200" dirty="0" smtClean="0">
                <a:latin typeface="Helvetica"/>
                <a:cs typeface="Helvetica"/>
                <a:hlinkClick r:id="rId3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1789" y="5442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2104" y="2369958"/>
            <a:ext cx="415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how do you put the cat together?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2104" y="2369958"/>
            <a:ext cx="4150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parts are put together </a:t>
            </a:r>
            <a:b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according to certain rules –</a:t>
            </a:r>
          </a:p>
          <a:p>
            <a:pPr algn="ctr"/>
            <a:endParaRPr lang="lt-LT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Gestalt laws of grouping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1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Bio Motion Lab</a:t>
            </a:r>
            <a:endParaRPr lang="lt-LT" sz="1200" dirty="0" smtClean="0">
              <a:latin typeface="Helvetica"/>
              <a:cs typeface="Helvetica"/>
            </a:endParaRPr>
          </a:p>
          <a:p>
            <a:pPr algn="ctr"/>
            <a:r>
              <a:rPr lang="lt-LT" sz="1200" dirty="0" smtClean="0">
                <a:latin typeface="Helvetica"/>
                <a:cs typeface="Helvetica"/>
              </a:rPr>
              <a:t>see also: </a:t>
            </a:r>
            <a:r>
              <a:rPr lang="lt-LT" sz="1200" dirty="0" smtClean="0">
                <a:latin typeface="Helvetica"/>
                <a:cs typeface="Helvetica"/>
                <a:hlinkClick r:id="rId3"/>
              </a:rPr>
              <a:t>Johansson, 1973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28874" r="34368"/>
          <a:stretch>
            <a:fillRect/>
          </a:stretch>
        </p:blipFill>
        <p:spPr bwMode="auto">
          <a:xfrm>
            <a:off x="814595" y="0"/>
            <a:ext cx="2631510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189" y="696685"/>
            <a:ext cx="427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G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rouping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2211" y="544285"/>
            <a:ext cx="4110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A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utomatic </a:t>
            </a:r>
            <a:r>
              <a:rPr lang="lt-LT" sz="4400" b="1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lt-LT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orld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104" y="2557116"/>
            <a:ext cx="415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dirty="0" smtClean="0">
                <a:solidFill>
                  <a:schemeClr val="bg1"/>
                </a:solidFill>
                <a:latin typeface="Helvetica"/>
                <a:cs typeface="Helvetica"/>
              </a:rPr>
              <a:t>machines that do boring tasks – instead of us</a:t>
            </a:r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3" y="5877872"/>
            <a:ext cx="7677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lt-LT" sz="1200" dirty="0" smtClean="0">
                <a:latin typeface="Helvetica"/>
                <a:cs typeface="Helvetica"/>
                <a:hlinkClick r:id="rId2"/>
              </a:rPr>
              <a:t>W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ikimedia </a:t>
            </a:r>
            <a:r>
              <a:rPr lang="lt-LT" sz="1200" dirty="0" smtClean="0">
                <a:latin typeface="Helvetica"/>
                <a:cs typeface="Helvetica"/>
                <a:hlinkClick r:id="rId2"/>
              </a:rPr>
              <a:t>C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ommons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29698" name="Picture 2" descr="File:Tamagotchi 0124 ubt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0843" y="936745"/>
            <a:ext cx="4291261" cy="330945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DxVilnius-logo-horizontal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1" y="5763617"/>
            <a:ext cx="2690071" cy="716673"/>
          </a:xfrm>
          <a:prstGeom prst="rect">
            <a:avLst/>
          </a:prstGeom>
        </p:spPr>
      </p:pic>
      <p:pic>
        <p:nvPicPr>
          <p:cNvPr id="6" name="Picture 5" descr="S2 logo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79" y="5763616"/>
            <a:ext cx="610421" cy="7166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001" y="1926075"/>
            <a:ext cx="6947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Thank You</a:t>
            </a:r>
            <a:endParaRPr lang="en-US" sz="9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1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070"/>
          <a:stretch/>
        </p:blipFill>
        <p:spPr>
          <a:xfrm>
            <a:off x="0" y="-705375"/>
            <a:ext cx="9144000" cy="60477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57357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000" dirty="0" smtClean="0">
                <a:latin typeface="Helvetica"/>
                <a:cs typeface="Helvetica"/>
              </a:rPr>
              <a:t>Just Why </a:t>
            </a:r>
            <a:r>
              <a:rPr lang="lt-LT" sz="3000" dirty="0">
                <a:latin typeface="Helvetica"/>
                <a:cs typeface="Helvetica"/>
              </a:rPr>
              <a:t>A</a:t>
            </a:r>
            <a:r>
              <a:rPr lang="lt-LT" sz="3000" dirty="0" smtClean="0">
                <a:latin typeface="Helvetica"/>
                <a:cs typeface="Helvetica"/>
              </a:rPr>
              <a:t>re </a:t>
            </a:r>
            <a:r>
              <a:rPr lang="lt-LT" sz="3000" dirty="0">
                <a:latin typeface="Helvetica"/>
                <a:cs typeface="Helvetica"/>
              </a:rPr>
              <a:t>M</a:t>
            </a:r>
            <a:r>
              <a:rPr lang="lt-LT" sz="3000" dirty="0" smtClean="0">
                <a:latin typeface="Helvetica"/>
                <a:cs typeface="Helvetica"/>
              </a:rPr>
              <a:t>achines </a:t>
            </a:r>
            <a:r>
              <a:rPr lang="lt-LT" sz="3000" dirty="0">
                <a:latin typeface="Helvetica"/>
                <a:cs typeface="Helvetica"/>
              </a:rPr>
              <a:t>S</a:t>
            </a:r>
            <a:r>
              <a:rPr lang="lt-LT" sz="3000" dirty="0" smtClean="0">
                <a:latin typeface="Helvetica"/>
                <a:cs typeface="Helvetica"/>
              </a:rPr>
              <a:t>o Stupid?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1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31066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DxVilnius-logo-horizontal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3" y="5763617"/>
            <a:ext cx="2690071" cy="716673"/>
          </a:xfrm>
          <a:prstGeom prst="rect">
            <a:avLst/>
          </a:prstGeom>
        </p:spPr>
      </p:pic>
      <p:pic>
        <p:nvPicPr>
          <p:cNvPr id="6" name="Picture 5" descr="S2 logo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79" y="5763616"/>
            <a:ext cx="610421" cy="716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263" y="1244285"/>
            <a:ext cx="5362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Jonas</a:t>
            </a:r>
            <a:endParaRPr lang="en-US" sz="9600" b="1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lt-LT" sz="9600" b="1" dirty="0" smtClean="0">
                <a:solidFill>
                  <a:srgbClr val="FF0000"/>
                </a:solidFill>
                <a:latin typeface="Helvetica"/>
                <a:cs typeface="Helvetica"/>
              </a:rPr>
              <a:t>Kubilius</a:t>
            </a:r>
            <a:endParaRPr lang="en-US" sz="9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251040"/>
            <a:ext cx="9144000" cy="913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6C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4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lh4.googleusercontent.com/-IkbxKVFgmCY/SqQ8eNmjBaI/AAAAAAAANZw/HItn1myznQ0/s912/r25_140612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3"/>
            <a:ext cx="9143999" cy="585536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01473" y="6173292"/>
            <a:ext cx="267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FFFF"/>
                </a:solidFill>
                <a:hlinkClick r:id="rId3"/>
              </a:rPr>
              <a:t>Vir</a:t>
            </a:r>
            <a:r>
              <a:rPr lang="en-US" sz="1200" dirty="0" smtClean="0">
                <a:solidFill>
                  <a:srgbClr val="FFFFFF"/>
                </a:solidFill>
                <a:hlinkClick r:id="rId3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hlinkClick r:id="rId3"/>
              </a:rPr>
              <a:t>Vikham</a:t>
            </a:r>
            <a:r>
              <a:rPr lang="en-US" sz="1200" dirty="0" smtClean="0">
                <a:solidFill>
                  <a:srgbClr val="FFFFFF"/>
                </a:solidFill>
                <a:hlinkClick r:id="rId3"/>
              </a:rPr>
              <a:t> Singh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381938">
            <a:off x="569696" y="1820960"/>
            <a:ext cx="3380953" cy="2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29736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jonas’ brain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LietuvaMiestams.png (2886×220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160" y="1930224"/>
            <a:ext cx="3533297" cy="269588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381938">
            <a:off x="569696" y="1820960"/>
            <a:ext cx="3380953" cy="2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322224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lithuania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9736" y="2722312"/>
            <a:ext cx="27363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jonas’ brain</a:t>
            </a:r>
            <a:endParaRPr kumimoji="0" lang="en-US" sz="3200" b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1473" y="6173292"/>
            <a:ext cx="267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hlinkClick r:id="rId4"/>
              </a:rPr>
              <a:t>Wikimedia Commons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42412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8632" y="544285"/>
            <a:ext cx="411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800" b="1" dirty="0">
                <a:solidFill>
                  <a:srgbClr val="FF0000"/>
                </a:solidFill>
                <a:latin typeface="Helvetica"/>
                <a:cs typeface="Helvetica"/>
              </a:rPr>
              <a:t>V</a:t>
            </a:r>
            <a:r>
              <a:rPr lang="lt-LT" sz="4800" b="1" dirty="0" smtClean="0">
                <a:solidFill>
                  <a:srgbClr val="FF0000"/>
                </a:solidFill>
                <a:latin typeface="Helvetica"/>
                <a:cs typeface="Helvetica"/>
              </a:rPr>
              <a:t>ision</a:t>
            </a:r>
            <a:endParaRPr lang="en-US" sz="4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1684" y="2369958"/>
            <a:ext cx="431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  <a:latin typeface="Helvetica"/>
                <a:cs typeface="Helvetica"/>
              </a:rPr>
              <a:t>H</a:t>
            </a:r>
            <a:r>
              <a:rPr lang="lt-LT" sz="2800" dirty="0" smtClean="0">
                <a:solidFill>
                  <a:schemeClr val="bg1"/>
                </a:solidFill>
                <a:latin typeface="Helvetica"/>
                <a:cs typeface="Helvetica"/>
              </a:rPr>
              <a:t>ow do you see?</a:t>
            </a:r>
            <a:endParaRPr lang="en-US" sz="280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64" y="5877872"/>
            <a:ext cx="759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dirty="0" smtClean="0">
                <a:latin typeface="Helvetica"/>
                <a:cs typeface="Helvetica"/>
              </a:rPr>
              <a:t>source: </a:t>
            </a:r>
            <a:r>
              <a:rPr lang="en-US" sz="1200" dirty="0" smtClean="0">
                <a:latin typeface="Helvetica"/>
                <a:cs typeface="Helvetica"/>
                <a:hlinkClick r:id="rId2"/>
              </a:rPr>
              <a:t>C</a:t>
            </a:r>
            <a:r>
              <a:rPr lang="lt-LT" sz="1200" dirty="0" smtClean="0">
                <a:latin typeface="Helvetica"/>
                <a:cs typeface="Helvetica"/>
                <a:hlinkClick r:id="rId2"/>
              </a:rPr>
              <a:t>eleste | flickr</a:t>
            </a:r>
            <a:endParaRPr lang="en-US" sz="1200" dirty="0" smtClean="0">
              <a:latin typeface="Helvetica"/>
              <a:cs typeface="Helvetica"/>
            </a:endParaRPr>
          </a:p>
        </p:txBody>
      </p:sp>
      <p:pic>
        <p:nvPicPr>
          <p:cNvPr id="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82" y="0"/>
            <a:ext cx="3825946" cy="53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7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="" xmlns:p14="http://schemas.microsoft.com/office/powerpoint/2010/main" val="3951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um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Dx re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Jonas Kubilius</cp:lastModifiedBy>
  <cp:revision>94</cp:revision>
  <dcterms:created xsi:type="dcterms:W3CDTF">2012-10-02T13:54:46Z</dcterms:created>
  <dcterms:modified xsi:type="dcterms:W3CDTF">2012-12-13T23:11:19Z</dcterms:modified>
</cp:coreProperties>
</file>