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4" r:id="rId8"/>
    <p:sldId id="276" r:id="rId9"/>
    <p:sldId id="262" r:id="rId10"/>
    <p:sldId id="275" r:id="rId11"/>
    <p:sldId id="277" r:id="rId12"/>
    <p:sldId id="278" r:id="rId13"/>
    <p:sldId id="279" r:id="rId14"/>
    <p:sldId id="280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394B7-01BF-8A8F-96A6-86647909F8E8}" v="608" dt="2023-10-28T21:56:11.437"/>
    <p1510:client id="{AD9E0F1E-BB3F-47C4-8623-F0C08C03ACC3}" v="812" dt="2023-10-28T21:38:55.597"/>
    <p1510:client id="{EDB80FED-B8F7-9B19-FE68-3B92F7F7E018}" v="347" dt="2023-11-08T21:15:10.807"/>
    <p1510:client id="{F8494884-FC79-B7F0-AEF4-7AB861DCCF4E}" v="148" dt="2023-10-28T21:56:05.02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AEE4345-6707-40C5-596C-B0DA23DA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631311"/>
            <a:ext cx="4941770" cy="39666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53351"/>
            <a:ext cx="6696074" cy="365125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martArt Placeholder 6">
            <a:extLst>
              <a:ext uri="{FF2B5EF4-FFF2-40B4-BE49-F238E27FC236}">
                <a16:creationId xmlns:a16="http://schemas.microsoft.com/office/drawing/2014/main" id="{F96A1147-BBF0-6437-57F1-BED5DFBF290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134708" y="886968"/>
            <a:ext cx="6240428" cy="5266944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83878"/>
            <a:ext cx="3924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883878"/>
            <a:ext cx="3943627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753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946" t="20241" r="-640" b="12256"/>
          <a:stretch/>
        </p:blipFill>
        <p:spPr>
          <a:xfrm rot="10800000">
            <a:off x="7416800" y="0"/>
            <a:ext cx="47751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27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0427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427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16900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6900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8872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946" t="20241" r="-640" b="12256"/>
          <a:stretch/>
        </p:blipFill>
        <p:spPr>
          <a:xfrm rot="10800000">
            <a:off x="7416800" y="0"/>
            <a:ext cx="47751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27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427" y="2883878"/>
            <a:ext cx="3924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6900" y="2883878"/>
            <a:ext cx="3943627" cy="29485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698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D1EBCB2-CB7D-C29F-E059-C0F4F2ECA9AD}"/>
              </a:ext>
            </a:extLst>
          </p:cNvPr>
          <p:cNvSpPr/>
          <p:nvPr userDrawn="1"/>
        </p:nvSpPr>
        <p:spPr>
          <a:xfrm rot="10800000" flipV="1">
            <a:off x="0" y="582930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6AAA3BD-66E5-58EA-51CD-D8A71D8FC683}"/>
              </a:ext>
            </a:extLst>
          </p:cNvPr>
          <p:cNvSpPr/>
          <p:nvPr userDrawn="1"/>
        </p:nvSpPr>
        <p:spPr>
          <a:xfrm flipV="1">
            <a:off x="0" y="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116E87-B2C5-2911-467C-A4F6547A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3"/>
          </p:cNvCxnSpPr>
          <p:nvPr userDrawn="1"/>
        </p:nvCxnSpPr>
        <p:spPr>
          <a:xfrm flipH="1">
            <a:off x="0" y="-39998"/>
            <a:ext cx="12192000" cy="6898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CDF3886-B71B-5B25-45E4-B1EC6FFA7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570" y="1211214"/>
            <a:ext cx="10434230" cy="88710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49838"/>
            <a:ext cx="5067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700567"/>
            <a:ext cx="5067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2749838"/>
            <a:ext cx="5067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1" y="3700567"/>
            <a:ext cx="5067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26122-0BFD-CA45-8405-F235FD83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V="1">
            <a:off x="9520237" y="4094211"/>
            <a:ext cx="2238376" cy="3105150"/>
            <a:chOff x="0" y="0"/>
            <a:chExt cx="2238376" cy="31051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CCC07C-E8D5-2E81-90DE-A47FDCD9D6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AB0CB4-26E1-8A9A-A424-D5EC198A8AE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7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91403"/>
            <a:ext cx="3208683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208682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D1EBCB2-CB7D-C29F-E059-C0F4F2ECA9AD}"/>
              </a:ext>
            </a:extLst>
          </p:cNvPr>
          <p:cNvSpPr/>
          <p:nvPr userDrawn="1"/>
        </p:nvSpPr>
        <p:spPr>
          <a:xfrm rot="10800000" flipV="1">
            <a:off x="0" y="582930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6AAA3BD-66E5-58EA-51CD-D8A71D8FC683}"/>
              </a:ext>
            </a:extLst>
          </p:cNvPr>
          <p:cNvSpPr/>
          <p:nvPr userDrawn="1"/>
        </p:nvSpPr>
        <p:spPr>
          <a:xfrm flipV="1">
            <a:off x="0" y="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116E87-B2C5-2911-467C-A4F6547A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3"/>
          </p:cNvCxnSpPr>
          <p:nvPr userDrawn="1"/>
        </p:nvCxnSpPr>
        <p:spPr>
          <a:xfrm flipH="1">
            <a:off x="0" y="-39998"/>
            <a:ext cx="12192000" cy="6898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CDF3886-B71B-5B25-45E4-B1EC6FFA7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570" y="1211214"/>
            <a:ext cx="10434230" cy="88710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49839"/>
            <a:ext cx="5067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1" y="2749839"/>
            <a:ext cx="5067300" cy="29485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26122-0BFD-CA45-8405-F235FD83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V="1">
            <a:off x="9520237" y="4094211"/>
            <a:ext cx="2238376" cy="3105150"/>
            <a:chOff x="0" y="0"/>
            <a:chExt cx="2238376" cy="31051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CCC07C-E8D5-2E81-90DE-A47FDCD9D6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AB0CB4-26E1-8A9A-A424-D5EC198A8AE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32F987-28DE-F3C5-77B9-746CEBB2B16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77990" y="3660774"/>
            <a:ext cx="5110635" cy="1921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FD7304-99EE-76D0-952F-4B48C9AA6E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7201" y="3238104"/>
            <a:ext cx="4179570" cy="21076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238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74CA1E-BE8C-4762-E05F-96F07D4CE8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3499" y="3660773"/>
            <a:ext cx="5110635" cy="22636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2900" y="4530731"/>
            <a:ext cx="7200900" cy="1325563"/>
          </a:xfrm>
        </p:spPr>
        <p:txBody>
          <a:bodyPr anchor="t">
            <a:noAutofit/>
          </a:bodyPr>
          <a:lstStyle>
            <a:lvl1pPr algn="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DB46-7F65-F2F7-A4DB-5EA8E826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2900" y="1001706"/>
            <a:ext cx="7200900" cy="2970199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B88D1B-8B29-5F85-2AA1-7EC1CEAAF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H="1" flipV="1">
            <a:off x="976672" y="836969"/>
            <a:ext cx="5044359" cy="6997703"/>
            <a:chOff x="0" y="0"/>
            <a:chExt cx="2238376" cy="31051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0D63C-C724-8E54-EF95-AF7F31AD6A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75C056-A522-877C-2C53-00191DC7A97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06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FDB002F0-31B4-B46E-4D61-BBB5EE54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20" b="35843"/>
          <a:stretch/>
        </p:blipFill>
        <p:spPr>
          <a:xfrm rot="10800000">
            <a:off x="8280402" y="-8"/>
            <a:ext cx="3911598" cy="685800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15003C1-C9B6-16CB-A8EC-73730DE8F0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126" y="600072"/>
            <a:ext cx="5111750" cy="2276480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2CFF9FE-4252-7A2F-1F59-91ADDCFE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0126" y="3660773"/>
            <a:ext cx="5111750" cy="2276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 algn="ctr">
              <a:lnSpc>
                <a:spcPct val="100000"/>
              </a:lnSpc>
              <a:buNone/>
              <a:defRPr sz="1400" spc="50" baseline="0"/>
            </a:lvl2pPr>
            <a:lvl3pPr marL="914400" indent="0" algn="ctr">
              <a:lnSpc>
                <a:spcPct val="100000"/>
              </a:lnSpc>
              <a:buNone/>
              <a:defRPr sz="1400" spc="50" baseline="0"/>
            </a:lvl3pPr>
            <a:lvl4pPr marL="1371600" indent="0" algn="ctr">
              <a:lnSpc>
                <a:spcPct val="100000"/>
              </a:lnSpc>
              <a:buNone/>
              <a:defRPr sz="1400" spc="50" baseline="0"/>
            </a:lvl4pPr>
            <a:lvl5pPr marL="1828800" indent="0" algn="ctr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9206A4F-FB63-7B93-093A-BAEE3C1E7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79" b="31210"/>
          <a:stretch/>
        </p:blipFill>
        <p:spPr>
          <a:xfrm>
            <a:off x="12702" y="-3"/>
            <a:ext cx="3898898" cy="52705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38827B-0A59-F285-9DB3-B3EAF1D42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873" y="-3"/>
            <a:ext cx="2899473" cy="685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809F23-E134-1407-05FA-D2E8CB35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9267127" y="-3"/>
            <a:ext cx="2899473" cy="685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6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nten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DB46-7F65-F2F7-A4DB-5EA8E826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11382"/>
            <a:ext cx="10515600" cy="37449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3822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7423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230" y="3963689"/>
            <a:ext cx="4179570" cy="365125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71" r:id="rId5"/>
    <p:sldLayoutId id="2147483673" r:id="rId6"/>
    <p:sldLayoutId id="2147483661" r:id="rId7"/>
    <p:sldLayoutId id="2147483666" r:id="rId8"/>
    <p:sldLayoutId id="2147483667" r:id="rId9"/>
    <p:sldLayoutId id="2147483654" r:id="rId10"/>
    <p:sldLayoutId id="2147483663" r:id="rId11"/>
    <p:sldLayoutId id="2147483662" r:id="rId12"/>
    <p:sldLayoutId id="2147483668" r:id="rId13"/>
    <p:sldLayoutId id="2147483652" r:id="rId14"/>
    <p:sldLayoutId id="2147483653" r:id="rId15"/>
    <p:sldLayoutId id="2147483674" r:id="rId16"/>
    <p:sldLayoutId id="2147483669" r:id="rId17"/>
    <p:sldLayoutId id="2147483675" r:id="rId18"/>
    <p:sldLayoutId id="2147483670" r:id="rId19"/>
    <p:sldLayoutId id="2147483676" r:id="rId20"/>
    <p:sldLayoutId id="2147483660" r:id="rId21"/>
    <p:sldLayoutId id="2147483664" r:id="rId22"/>
    <p:sldLayoutId id="2147483665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4819" y="1980703"/>
            <a:ext cx="8178473" cy="2184043"/>
          </a:xfrm>
          <a:prstGeom prst="snipRoundRect">
            <a:avLst/>
          </a:prstGeom>
        </p:spPr>
        <p:txBody>
          <a:bodyPr/>
          <a:lstStyle/>
          <a:p>
            <a:r>
              <a:rPr lang="en-US" err="1">
                <a:solidFill>
                  <a:srgbClr val="2E75B5"/>
                </a:solidFill>
                <a:latin typeface="Arial"/>
                <a:cs typeface="Times"/>
              </a:rPr>
              <a:t>Tablica</a:t>
            </a:r>
            <a:r>
              <a:rPr lang="en-US">
                <a:solidFill>
                  <a:srgbClr val="2E75B5"/>
                </a:solidFill>
                <a:latin typeface="Arial"/>
                <a:cs typeface="Times"/>
              </a:rPr>
              <a:t> </a:t>
            </a:r>
            <a:r>
              <a:rPr lang="en-US" err="1">
                <a:solidFill>
                  <a:srgbClr val="2E75B5"/>
                </a:solidFill>
                <a:latin typeface="Arial"/>
                <a:cs typeface="Times"/>
              </a:rPr>
              <a:t>koncepcyjna</a:t>
            </a:r>
            <a:r>
              <a:rPr lang="en-US">
                <a:solidFill>
                  <a:srgbClr val="2E75B5"/>
                </a:solidFill>
                <a:latin typeface="Arial"/>
                <a:cs typeface="Times"/>
              </a:rPr>
              <a:t> </a:t>
            </a:r>
            <a:r>
              <a:rPr lang="en-US" err="1">
                <a:solidFill>
                  <a:srgbClr val="2E75B5"/>
                </a:solidFill>
                <a:latin typeface="Arial"/>
                <a:cs typeface="Times"/>
              </a:rPr>
              <a:t>sklepu</a:t>
            </a:r>
            <a:r>
              <a:rPr lang="en-US">
                <a:solidFill>
                  <a:srgbClr val="2E75B5"/>
                </a:solidFill>
                <a:latin typeface="Arial"/>
                <a:cs typeface="Times"/>
              </a:rPr>
              <a:t> </a:t>
            </a:r>
            <a:r>
              <a:rPr lang="en-US" err="1">
                <a:solidFill>
                  <a:srgbClr val="2E75B5"/>
                </a:solidFill>
                <a:latin typeface="Arial"/>
                <a:cs typeface="Times"/>
              </a:rPr>
              <a:t>internetowego</a:t>
            </a:r>
            <a:r>
              <a:rPr lang="en-US">
                <a:solidFill>
                  <a:srgbClr val="2E75B5"/>
                </a:solidFill>
                <a:latin typeface="Arial"/>
                <a:cs typeface="Times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81523" y="5314075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2E75B5"/>
                </a:solidFill>
                <a:latin typeface="Times"/>
                <a:cs typeface="Times New Roman"/>
              </a:rPr>
              <a:t>Maks Wiśniewski, Jakub Janeczko</a:t>
            </a:r>
          </a:p>
          <a:p>
            <a:pPr marL="0" indent="0">
              <a:buNone/>
            </a:pPr>
            <a:endParaRPr lang="en-US" sz="1600">
              <a:solidFill>
                <a:srgbClr val="2E75B5"/>
              </a:solidFill>
              <a:latin typeface="Time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33F26-F138-46EB-9002-62A4E0A1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533" y="308442"/>
            <a:ext cx="4829528" cy="639592"/>
          </a:xfrm>
        </p:spPr>
        <p:txBody>
          <a:bodyPr/>
          <a:lstStyle/>
          <a:p>
            <a:r>
              <a:rPr lang="en-US" sz="3200" b="1" u="sng"/>
              <a:t>Elastyczność</a:t>
            </a:r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25FB27-8CEB-DAC3-DD5E-DCBD69943F0E}"/>
              </a:ext>
            </a:extLst>
          </p:cNvPr>
          <p:cNvSpPr txBox="1"/>
          <p:nvPr/>
        </p:nvSpPr>
        <p:spPr>
          <a:xfrm>
            <a:off x="5785555" y="352777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3778AEE-D6D1-7A6F-A611-45C8F8F9F176}"/>
              </a:ext>
            </a:extLst>
          </p:cNvPr>
          <p:cNvSpPr txBox="1"/>
          <p:nvPr/>
        </p:nvSpPr>
        <p:spPr>
          <a:xfrm>
            <a:off x="2022592" y="2013184"/>
            <a:ext cx="7738533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1600" b="1">
                <a:latin typeface="Times"/>
                <a:ea typeface="+mn-lt"/>
                <a:cs typeface="+mn-lt"/>
              </a:rPr>
              <a:t>Czas:</a:t>
            </a:r>
            <a:r>
              <a:rPr lang="pl-PL" sz="1600">
                <a:latin typeface="Times"/>
                <a:ea typeface="+mn-lt"/>
                <a:cs typeface="+mn-lt"/>
              </a:rPr>
              <a:t> Istnieje możliwość dostosowania harmonogramu projektu, ale z zachowaniem jasnych terminów dla kluczowych etapów.</a:t>
            </a:r>
            <a:endParaRPr lang="pl-PL">
              <a:latin typeface="Time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1600" b="1">
                <a:latin typeface="Times"/>
                <a:ea typeface="+mn-lt"/>
                <a:cs typeface="+mn-lt"/>
              </a:rPr>
              <a:t>Budżet:</a:t>
            </a:r>
            <a:r>
              <a:rPr lang="pl-PL" sz="1600">
                <a:latin typeface="Times"/>
                <a:ea typeface="+mn-lt"/>
                <a:cs typeface="+mn-lt"/>
              </a:rPr>
              <a:t> Rozważamy pewne elastyczne dostosowania budżetu, jednak zawsze kontrolujemy wydatki, aby nie przekroczyć ustalonych limitów.</a:t>
            </a:r>
            <a:endParaRPr lang="pl-PL">
              <a:latin typeface="Time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1600" b="1">
                <a:latin typeface="Times"/>
                <a:ea typeface="+mn-lt"/>
                <a:cs typeface="+mn-lt"/>
              </a:rPr>
              <a:t>Zakres:</a:t>
            </a:r>
            <a:r>
              <a:rPr lang="pl-PL" sz="1600">
                <a:latin typeface="Times"/>
                <a:ea typeface="+mn-lt"/>
                <a:cs typeface="+mn-lt"/>
              </a:rPr>
              <a:t> Możemy uwzględnić niewielkie zmiany w zakresie projektu, aby dostosować się do ewoluujących potrzeb klienta.</a:t>
            </a:r>
            <a:endParaRPr lang="pl-PL">
              <a:latin typeface="Time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l-PL" sz="1600">
              <a:latin typeface="Times"/>
              <a:ea typeface="+mn-lt"/>
              <a:cs typeface="+mn-lt"/>
            </a:endParaRPr>
          </a:p>
          <a:p>
            <a:r>
              <a:rPr lang="pl-PL" sz="1600">
                <a:latin typeface="Times"/>
                <a:ea typeface="+mn-lt"/>
                <a:cs typeface="+mn-lt"/>
              </a:rPr>
              <a:t>Niezależnie od elastyczności w tych obszarach, nie pozwalamy na obniżenie jakości projektu. Naszym priorytetem jest dostarczenie produktu najwyższej jakości, który spełni oczekiwania klienta.</a:t>
            </a:r>
            <a:endParaRPr lang="pl-PL">
              <a:latin typeface="Times"/>
              <a:ea typeface="+mn-lt"/>
              <a:cs typeface="+mn-lt"/>
            </a:endParaRPr>
          </a:p>
          <a:p>
            <a:endParaRPr lang="pl-PL" sz="160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1230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3AA6D-8193-4A7F-E806-C6F543E8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11" y="391472"/>
            <a:ext cx="10079566" cy="1165638"/>
          </a:xfrm>
        </p:spPr>
        <p:txBody>
          <a:bodyPr/>
          <a:lstStyle/>
          <a:p>
            <a:pPr algn="l"/>
            <a:r>
              <a:rPr lang="en-US" b="1" err="1">
                <a:ea typeface="+mj-lt"/>
                <a:cs typeface="+mj-lt"/>
              </a:rPr>
              <a:t>Potrzebny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personel</a:t>
            </a:r>
            <a:endParaRPr lang="pl-PL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8BF05-3F8B-0B78-A252-8CA4ABF01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7790" y="1293336"/>
            <a:ext cx="9185862" cy="299842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"/>
                <a:ea typeface="+mn-lt"/>
                <a:cs typeface="+mn-lt"/>
              </a:rPr>
              <a:t>Do </a:t>
            </a:r>
            <a:r>
              <a:rPr lang="en-US" dirty="0" err="1">
                <a:latin typeface="Times"/>
                <a:ea typeface="+mn-lt"/>
                <a:cs typeface="+mn-lt"/>
              </a:rPr>
              <a:t>realizacji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projektu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ShopMaster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potrzebujemy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następujących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specjalistów</a:t>
            </a:r>
            <a:r>
              <a:rPr lang="en-US" dirty="0">
                <a:latin typeface="Times"/>
                <a:ea typeface="+mn-lt"/>
                <a:cs typeface="+mn-lt"/>
              </a:rPr>
              <a:t>:</a:t>
            </a:r>
            <a:endParaRPr lang="pl-PL" dirty="0">
              <a:latin typeface="Times"/>
              <a:cs typeface="Times"/>
            </a:endParaRPr>
          </a:p>
          <a:p>
            <a:pPr algn="l"/>
            <a:r>
              <a:rPr lang="en-US" dirty="0">
                <a:latin typeface="Times"/>
                <a:ea typeface="+mn-lt"/>
                <a:cs typeface="+mn-lt"/>
              </a:rPr>
              <a:t>Project Manager: </a:t>
            </a:r>
            <a:r>
              <a:rPr lang="en-US" dirty="0" err="1">
                <a:latin typeface="Times"/>
                <a:ea typeface="+mn-lt"/>
                <a:cs typeface="+mn-lt"/>
              </a:rPr>
              <a:t>jedna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osoba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Programiści</a:t>
            </a:r>
            <a:r>
              <a:rPr lang="en-US" dirty="0">
                <a:latin typeface="Times"/>
                <a:ea typeface="+mn-lt"/>
                <a:cs typeface="+mn-lt"/>
              </a:rPr>
              <a:t> (front-end </a:t>
            </a:r>
            <a:r>
              <a:rPr lang="en-US" dirty="0" err="1">
                <a:latin typeface="Times"/>
                <a:ea typeface="+mn-lt"/>
                <a:cs typeface="+mn-lt"/>
              </a:rPr>
              <a:t>i</a:t>
            </a:r>
            <a:r>
              <a:rPr lang="en-US" dirty="0">
                <a:latin typeface="Times"/>
                <a:ea typeface="+mn-lt"/>
                <a:cs typeface="+mn-lt"/>
              </a:rPr>
              <a:t> back-end): 4 </a:t>
            </a:r>
            <a:r>
              <a:rPr lang="en-US" dirty="0" err="1">
                <a:latin typeface="Times"/>
                <a:ea typeface="+mn-lt"/>
                <a:cs typeface="+mn-lt"/>
              </a:rPr>
              <a:t>osoby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komputery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odpowiednimi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środowiskami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programistycznymi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Testerzy</a:t>
            </a:r>
            <a:r>
              <a:rPr lang="en-US" dirty="0">
                <a:latin typeface="Times"/>
                <a:ea typeface="+mn-lt"/>
                <a:cs typeface="+mn-lt"/>
              </a:rPr>
              <a:t>: 1 </a:t>
            </a:r>
            <a:r>
              <a:rPr lang="en-US" dirty="0" err="1">
                <a:latin typeface="Times"/>
                <a:ea typeface="+mn-lt"/>
                <a:cs typeface="+mn-lt"/>
              </a:rPr>
              <a:t>osoba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narzędziami</a:t>
            </a:r>
            <a:r>
              <a:rPr lang="en-US" dirty="0">
                <a:latin typeface="Times"/>
                <a:ea typeface="+mn-lt"/>
                <a:cs typeface="+mn-lt"/>
              </a:rPr>
              <a:t> do </a:t>
            </a:r>
            <a:r>
              <a:rPr lang="en-US" dirty="0" err="1">
                <a:latin typeface="Times"/>
                <a:ea typeface="+mn-lt"/>
                <a:cs typeface="+mn-lt"/>
              </a:rPr>
              <a:t>testowania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Specjalista</a:t>
            </a:r>
            <a:r>
              <a:rPr lang="en-US" dirty="0">
                <a:latin typeface="Times"/>
                <a:ea typeface="+mn-lt"/>
                <a:cs typeface="+mn-lt"/>
              </a:rPr>
              <a:t> ds. </a:t>
            </a:r>
            <a:r>
              <a:rPr lang="en-US" dirty="0" err="1">
                <a:latin typeface="Times"/>
                <a:ea typeface="+mn-lt"/>
                <a:cs typeface="+mn-lt"/>
              </a:rPr>
              <a:t>bezpieczeństwa</a:t>
            </a:r>
            <a:r>
              <a:rPr lang="en-US" dirty="0">
                <a:latin typeface="Times"/>
                <a:ea typeface="+mn-lt"/>
                <a:cs typeface="+mn-lt"/>
              </a:rPr>
              <a:t>: 1 </a:t>
            </a:r>
            <a:r>
              <a:rPr lang="en-US" dirty="0" err="1">
                <a:latin typeface="Times"/>
                <a:ea typeface="+mn-lt"/>
                <a:cs typeface="+mn-lt"/>
              </a:rPr>
              <a:t>osoba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narzędziami</a:t>
            </a:r>
            <a:r>
              <a:rPr lang="en-US" dirty="0">
                <a:latin typeface="Times"/>
                <a:ea typeface="+mn-lt"/>
                <a:cs typeface="+mn-lt"/>
              </a:rPr>
              <a:t> do </a:t>
            </a:r>
            <a:r>
              <a:rPr lang="en-US" dirty="0" err="1">
                <a:latin typeface="Times"/>
                <a:ea typeface="+mn-lt"/>
                <a:cs typeface="+mn-lt"/>
              </a:rPr>
              <a:t>testowania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zabezpieczania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oprogramowania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  <a:endParaRPr lang="en-US" dirty="0">
              <a:latin typeface="Times"/>
              <a:ea typeface="+mn-lt"/>
              <a:cs typeface="Times"/>
            </a:endParaRP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Marketingowiec</a:t>
            </a:r>
            <a:r>
              <a:rPr lang="en-US" dirty="0">
                <a:latin typeface="Times"/>
                <a:ea typeface="+mn-lt"/>
                <a:cs typeface="+mn-lt"/>
              </a:rPr>
              <a:t>: 1 </a:t>
            </a:r>
            <a:r>
              <a:rPr lang="en-US" dirty="0" err="1">
                <a:latin typeface="Times"/>
                <a:ea typeface="+mn-lt"/>
                <a:cs typeface="+mn-lt"/>
              </a:rPr>
              <a:t>osoba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  <a:endParaRPr lang="en-US" dirty="0">
              <a:latin typeface="Times"/>
              <a:cs typeface="Times"/>
            </a:endParaRPr>
          </a:p>
          <a:p>
            <a:pPr algn="l"/>
            <a:r>
              <a:rPr lang="en-US" dirty="0">
                <a:latin typeface="Times"/>
                <a:ea typeface="+mn-lt"/>
                <a:cs typeface="+mn-lt"/>
              </a:rPr>
              <a:t>Rola "</a:t>
            </a:r>
            <a:r>
              <a:rPr lang="en-US" dirty="0" err="1">
                <a:latin typeface="Times"/>
                <a:ea typeface="+mn-lt"/>
                <a:cs typeface="+mn-lt"/>
              </a:rPr>
              <a:t>zwinnego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klienta</a:t>
            </a:r>
            <a:r>
              <a:rPr lang="en-US" dirty="0">
                <a:latin typeface="Times"/>
                <a:ea typeface="+mn-lt"/>
                <a:cs typeface="+mn-lt"/>
              </a:rPr>
              <a:t>" jest </a:t>
            </a:r>
            <a:r>
              <a:rPr lang="en-US" dirty="0" err="1">
                <a:latin typeface="Times"/>
                <a:ea typeface="+mn-lt"/>
                <a:cs typeface="+mn-lt"/>
              </a:rPr>
              <a:t>kluczowa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wymaga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dostępu</a:t>
            </a:r>
            <a:r>
              <a:rPr lang="en-US" dirty="0">
                <a:latin typeface="Times"/>
                <a:ea typeface="+mn-lt"/>
                <a:cs typeface="+mn-lt"/>
              </a:rPr>
              <a:t> do </a:t>
            </a:r>
            <a:r>
              <a:rPr lang="en-US" dirty="0" err="1">
                <a:latin typeface="Times"/>
                <a:ea typeface="+mn-lt"/>
                <a:cs typeface="+mn-lt"/>
              </a:rPr>
              <a:t>komputera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lub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urządzenia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przeglądarką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internetową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9063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1798065"/>
          </a:xfrm>
        </p:spPr>
        <p:txBody>
          <a:bodyPr/>
          <a:lstStyle/>
          <a:p>
            <a:r>
              <a:rPr lang="en-US" err="1"/>
              <a:t>Koszty</a:t>
            </a:r>
            <a:endParaRPr lang="pl-PL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2202" y="2556300"/>
            <a:ext cx="5088614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"/>
                <a:ea typeface="+mn-lt"/>
                <a:cs typeface="Times"/>
              </a:rPr>
              <a:t>Project Manager: 60zł/h (5mies) =&gt; 52 800 </a:t>
            </a:r>
            <a:r>
              <a:rPr lang="en-US" dirty="0" err="1">
                <a:latin typeface="Times"/>
                <a:ea typeface="+mn-lt"/>
                <a:cs typeface="Times"/>
              </a:rPr>
              <a:t>zł</a:t>
            </a:r>
            <a:endParaRPr lang="pl-PL">
              <a:latin typeface="Times"/>
              <a:ea typeface="+mn-lt"/>
              <a:cs typeface="Times"/>
            </a:endParaRPr>
          </a:p>
          <a:p>
            <a:pPr>
              <a:lnSpc>
                <a:spcPct val="100000"/>
              </a:lnSpc>
            </a:pPr>
            <a:r>
              <a:rPr lang="en-US" err="1">
                <a:latin typeface="Times"/>
                <a:ea typeface="+mn-lt"/>
                <a:cs typeface="Times"/>
              </a:rPr>
              <a:t>Programiści</a:t>
            </a:r>
            <a:r>
              <a:rPr lang="en-US" dirty="0">
                <a:latin typeface="Times"/>
                <a:ea typeface="+mn-lt"/>
                <a:cs typeface="Times"/>
              </a:rPr>
              <a:t>: 60zł/h x 4 = 240zł/h (5mies) =&gt; 211 200 </a:t>
            </a:r>
            <a:r>
              <a:rPr lang="en-US" err="1">
                <a:latin typeface="Times"/>
                <a:ea typeface="+mn-lt"/>
                <a:cs typeface="Times"/>
              </a:rPr>
              <a:t>zł</a:t>
            </a:r>
            <a:endParaRPr lang="en-US">
              <a:latin typeface="Times"/>
              <a:ea typeface="+mn-lt"/>
              <a:cs typeface="Times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"/>
                <a:ea typeface="+mn-lt"/>
                <a:cs typeface="Times"/>
              </a:rPr>
              <a:t>Tester: 40zł/h (2mies) =&gt; 12 800 </a:t>
            </a:r>
            <a:r>
              <a:rPr lang="en-US" dirty="0" err="1">
                <a:latin typeface="Times"/>
                <a:ea typeface="+mn-lt"/>
                <a:cs typeface="Times"/>
              </a:rPr>
              <a:t>zł</a:t>
            </a:r>
            <a:endParaRPr lang="en-US" dirty="0">
              <a:latin typeface="Times"/>
              <a:ea typeface="+mn-lt"/>
              <a:cs typeface="Times"/>
            </a:endParaRPr>
          </a:p>
          <a:p>
            <a:pPr>
              <a:lnSpc>
                <a:spcPct val="100000"/>
              </a:lnSpc>
            </a:pPr>
            <a:r>
              <a:rPr lang="en-US" err="1">
                <a:latin typeface="Times"/>
                <a:ea typeface="+mn-lt"/>
                <a:cs typeface="Times"/>
              </a:rPr>
              <a:t>Specjalista</a:t>
            </a:r>
            <a:r>
              <a:rPr lang="en-US" dirty="0">
                <a:latin typeface="Times"/>
                <a:ea typeface="+mn-lt"/>
                <a:cs typeface="Times"/>
              </a:rPr>
              <a:t> ds. </a:t>
            </a:r>
            <a:r>
              <a:rPr lang="en-US" err="1">
                <a:latin typeface="Times"/>
                <a:ea typeface="+mn-lt"/>
                <a:cs typeface="Times"/>
              </a:rPr>
              <a:t>bezpieczeństwa</a:t>
            </a:r>
            <a:r>
              <a:rPr lang="en-US" dirty="0">
                <a:latin typeface="Times"/>
                <a:ea typeface="+mn-lt"/>
                <a:cs typeface="Times"/>
              </a:rPr>
              <a:t>: 70zł/h (1mies) =&gt; 11 200 </a:t>
            </a:r>
            <a:r>
              <a:rPr lang="en-US" err="1">
                <a:latin typeface="Times"/>
                <a:ea typeface="+mn-lt"/>
                <a:cs typeface="Times"/>
              </a:rPr>
              <a:t>zł</a:t>
            </a:r>
            <a:endParaRPr lang="en-US">
              <a:latin typeface="Times"/>
              <a:ea typeface="+mn-lt"/>
              <a:cs typeface="Times"/>
            </a:endParaRPr>
          </a:p>
          <a:p>
            <a:pPr>
              <a:lnSpc>
                <a:spcPct val="100000"/>
              </a:lnSpc>
            </a:pPr>
            <a:r>
              <a:rPr lang="en-US" err="1">
                <a:latin typeface="Times"/>
                <a:ea typeface="+mn-lt"/>
                <a:cs typeface="Times"/>
              </a:rPr>
              <a:t>Marketingowiec</a:t>
            </a:r>
            <a:r>
              <a:rPr lang="en-US" dirty="0">
                <a:latin typeface="Times"/>
                <a:ea typeface="+mn-lt"/>
                <a:cs typeface="Times"/>
              </a:rPr>
              <a:t>: 40zł/h (2mies) =&gt; 12 800 </a:t>
            </a:r>
            <a:r>
              <a:rPr lang="en-US" err="1">
                <a:latin typeface="Times"/>
                <a:ea typeface="+mn-lt"/>
                <a:cs typeface="Times"/>
              </a:rPr>
              <a:t>zł</a:t>
            </a:r>
            <a:endParaRPr lang="en-US">
              <a:latin typeface="Times"/>
              <a:ea typeface="+mn-lt"/>
              <a:cs typeface="Times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latin typeface="Times"/>
                <a:ea typeface="+mn-lt"/>
                <a:cs typeface="Times"/>
              </a:rPr>
              <a:t>Stanowiska</a:t>
            </a:r>
            <a:r>
              <a:rPr lang="en-US" dirty="0">
                <a:latin typeface="Times"/>
                <a:ea typeface="+mn-lt"/>
                <a:cs typeface="Times"/>
              </a:rPr>
              <a:t>: 3 000zł x 8 =  24 000 </a:t>
            </a:r>
            <a:r>
              <a:rPr lang="en-US" dirty="0" err="1">
                <a:latin typeface="Times"/>
                <a:ea typeface="+mn-lt"/>
                <a:cs typeface="Times"/>
              </a:rPr>
              <a:t>zł</a:t>
            </a:r>
            <a:endParaRPr lang="en-US" dirty="0">
              <a:latin typeface="Times"/>
              <a:ea typeface="+mn-lt"/>
              <a:cs typeface="Times"/>
            </a:endParaRPr>
          </a:p>
          <a:p>
            <a:pPr>
              <a:lnSpc>
                <a:spcPct val="200000"/>
              </a:lnSpc>
            </a:pPr>
            <a:r>
              <a:rPr lang="en-US" dirty="0" err="1">
                <a:latin typeface="Times"/>
                <a:ea typeface="+mn-lt"/>
                <a:cs typeface="Times"/>
              </a:rPr>
              <a:t>Koszty</a:t>
            </a:r>
            <a:r>
              <a:rPr lang="en-US" dirty="0">
                <a:latin typeface="Times"/>
                <a:ea typeface="+mn-lt"/>
                <a:cs typeface="Times"/>
              </a:rPr>
              <a:t> </a:t>
            </a:r>
            <a:r>
              <a:rPr lang="en-US" dirty="0" err="1">
                <a:latin typeface="Times"/>
                <a:ea typeface="+mn-lt"/>
                <a:cs typeface="Times"/>
              </a:rPr>
              <a:t>projektu</a:t>
            </a:r>
            <a:r>
              <a:rPr lang="en-US" dirty="0">
                <a:latin typeface="Times"/>
                <a:ea typeface="+mn-lt"/>
                <a:cs typeface="Times"/>
              </a:rPr>
              <a:t> </a:t>
            </a:r>
            <a:r>
              <a:rPr lang="en-US" dirty="0" err="1">
                <a:latin typeface="Times"/>
                <a:ea typeface="+mn-lt"/>
                <a:cs typeface="Times"/>
              </a:rPr>
              <a:t>ShopMaster</a:t>
            </a:r>
            <a:r>
              <a:rPr lang="en-US" dirty="0">
                <a:latin typeface="Times"/>
                <a:ea typeface="+mn-lt"/>
                <a:cs typeface="Times"/>
              </a:rPr>
              <a:t> </a:t>
            </a:r>
            <a:r>
              <a:rPr lang="en-US" dirty="0" err="1">
                <a:latin typeface="Times"/>
                <a:ea typeface="+mn-lt"/>
                <a:cs typeface="Times"/>
              </a:rPr>
              <a:t>wynoszą</a:t>
            </a:r>
            <a:r>
              <a:rPr lang="en-US" dirty="0">
                <a:latin typeface="Times"/>
                <a:ea typeface="+mn-lt"/>
                <a:cs typeface="Times"/>
              </a:rPr>
              <a:t> 350 000 PLN.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8349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776" y="-742001"/>
            <a:ext cx="4179570" cy="2453652"/>
          </a:xfrm>
        </p:spPr>
        <p:txBody>
          <a:bodyPr/>
          <a:lstStyle/>
          <a:p>
            <a:r>
              <a:rPr lang="en-US" err="1"/>
              <a:t>Podsumowanie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7200" y="2082053"/>
            <a:ext cx="4861205" cy="3263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Na podstawie naszych obecnych szacunków i planów, projekt </a:t>
            </a:r>
            <a:r>
              <a:rPr lang="pl-PL" dirty="0" err="1"/>
              <a:t>ShopMaster</a:t>
            </a:r>
            <a:r>
              <a:rPr lang="pl-PL" dirty="0"/>
              <a:t> jest przygotowany na okres 5 miesięcy </a:t>
            </a:r>
            <a:r>
              <a:rPr lang="pl-PL"/>
              <a:t>realizacji, przy szacunkowych kosztach wynoszących 350,000 </a:t>
            </a:r>
            <a:r>
              <a:rPr lang="pl-PL" dirty="0"/>
              <a:t>PLN. Warto zaznaczyć, że są to przybliżone liczby i istnieje możliwość ich dostosowania w trakcie dalszych etapów projektu. Nasza determinacja i zaangażowanie pozostają niezmienne, a celem jest osiągnięcie sukcesu projektu.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03" y="253773"/>
            <a:ext cx="7950016" cy="1414902"/>
          </a:xfrm>
        </p:spPr>
        <p:txBody>
          <a:bodyPr/>
          <a:lstStyle/>
          <a:p>
            <a:r>
              <a:rPr lang="es" sz="4000" i="1">
                <a:ea typeface="+mj-lt"/>
                <a:cs typeface="+mj-lt"/>
              </a:rPr>
              <a:t>¿</a:t>
            </a:r>
            <a:r>
              <a:rPr lang="en-US" sz="4000" err="1">
                <a:latin typeface="Times New Roman"/>
                <a:ea typeface="+mj-lt"/>
                <a:cs typeface="Arial"/>
              </a:rPr>
              <a:t>Dlaczego</a:t>
            </a:r>
            <a:r>
              <a:rPr lang="en-US" sz="4000">
                <a:latin typeface="Times New Roman"/>
                <a:ea typeface="+mj-lt"/>
                <a:cs typeface="Arial"/>
              </a:rPr>
              <a:t> </a:t>
            </a:r>
            <a:r>
              <a:rPr lang="en-US" sz="4000" err="1">
                <a:latin typeface="Times New Roman"/>
                <a:ea typeface="+mj-lt"/>
                <a:cs typeface="Arial"/>
              </a:rPr>
              <a:t>tu</a:t>
            </a:r>
            <a:r>
              <a:rPr lang="en-US" sz="4000">
                <a:latin typeface="Times New Roman"/>
                <a:ea typeface="+mj-lt"/>
                <a:cs typeface="Arial"/>
              </a:rPr>
              <a:t> </a:t>
            </a:r>
            <a:r>
              <a:rPr lang="en-US" sz="4000" err="1">
                <a:latin typeface="Times New Roman"/>
                <a:ea typeface="+mj-lt"/>
                <a:cs typeface="Arial"/>
              </a:rPr>
              <a:t>jesteśmy</a:t>
            </a:r>
            <a:r>
              <a:rPr lang="en-US" sz="4000">
                <a:latin typeface="Times New Roman"/>
                <a:ea typeface="+mj-lt"/>
                <a:cs typeface="Arial"/>
              </a:rPr>
              <a:t>?</a:t>
            </a:r>
            <a:br>
              <a:rPr lang="en-US" sz="4000">
                <a:latin typeface="Times New Roman"/>
                <a:ea typeface="+mj-lt"/>
                <a:cs typeface="Arial"/>
              </a:rPr>
            </a:br>
            <a:endParaRPr lang="pl-PL" sz="4000">
              <a:latin typeface="Times New Roman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63" y="1838338"/>
            <a:ext cx="5005496" cy="36576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500">
                <a:latin typeface="Times"/>
                <a:ea typeface="+mn-lt"/>
                <a:cs typeface="+mn-lt"/>
              </a:rPr>
              <a:t>Zdecydowaliśmy się na ten projekt, aby dostarczyć klientom innowacyjne rozwiązanie, umożliwiając im podejmowanie świadomych decyzji, rozwiązywanie konfliktów i tworzenie innowacyjnych rozwiązań w zarządzaniu sklepami internetowymi.</a:t>
            </a:r>
            <a:endParaRPr lang="pl-PL">
              <a:latin typeface="Times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l-PL" sz="250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96" y="1120949"/>
            <a:ext cx="4293306" cy="1266417"/>
          </a:xfrm>
        </p:spPr>
        <p:txBody>
          <a:bodyPr/>
          <a:lstStyle/>
          <a:p>
            <a:r>
              <a:rPr lang="en-US" sz="4000" b="1" i="1">
                <a:latin typeface="Arial"/>
                <a:ea typeface="+mj-lt"/>
                <a:cs typeface="Arial"/>
              </a:rPr>
              <a:t>elevator pitch</a:t>
            </a:r>
            <a:endParaRPr lang="pl-PL" sz="4000" b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8611" y="3171590"/>
            <a:ext cx="6530681" cy="24895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latin typeface="Times"/>
                <a:ea typeface="+mn-lt"/>
                <a:cs typeface="+mn-lt"/>
              </a:rPr>
              <a:t>Dla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przedsiębiorców</a:t>
            </a:r>
            <a:r>
              <a:rPr lang="en-US" sz="2000">
                <a:latin typeface="Times"/>
                <a:ea typeface="+mn-lt"/>
                <a:cs typeface="+mn-lt"/>
              </a:rPr>
              <a:t> e-commerce, </a:t>
            </a:r>
            <a:r>
              <a:rPr lang="en-US" sz="2000" err="1">
                <a:latin typeface="Times"/>
                <a:ea typeface="+mn-lt"/>
                <a:cs typeface="+mn-lt"/>
              </a:rPr>
              <a:t>nasze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oprogramowanie</a:t>
            </a:r>
            <a:r>
              <a:rPr lang="en-US" sz="2000">
                <a:latin typeface="Times"/>
                <a:ea typeface="+mn-lt"/>
                <a:cs typeface="+mn-lt"/>
              </a:rPr>
              <a:t> '</a:t>
            </a:r>
            <a:r>
              <a:rPr lang="en-US" sz="2000" err="1">
                <a:latin typeface="Times"/>
                <a:ea typeface="+mn-lt"/>
                <a:cs typeface="+mn-lt"/>
              </a:rPr>
              <a:t>ShopMaster</a:t>
            </a:r>
            <a:r>
              <a:rPr lang="en-US" sz="2000">
                <a:latin typeface="Times"/>
                <a:ea typeface="+mn-lt"/>
                <a:cs typeface="+mn-lt"/>
              </a:rPr>
              <a:t>' to </a:t>
            </a:r>
            <a:r>
              <a:rPr lang="en-US" sz="2000" err="1">
                <a:latin typeface="Times"/>
                <a:ea typeface="+mn-lt"/>
                <a:cs typeface="+mn-lt"/>
              </a:rPr>
              <a:t>wszechstronne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narzędzie</a:t>
            </a:r>
            <a:r>
              <a:rPr lang="en-US" sz="2000">
                <a:latin typeface="Times"/>
                <a:ea typeface="+mn-lt"/>
                <a:cs typeface="+mn-lt"/>
              </a:rPr>
              <a:t> do </a:t>
            </a:r>
            <a:r>
              <a:rPr lang="en-US" sz="2000" err="1">
                <a:latin typeface="Times"/>
                <a:ea typeface="+mn-lt"/>
                <a:cs typeface="+mn-lt"/>
              </a:rPr>
              <a:t>zarządzania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sklepami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internetowymi</a:t>
            </a:r>
            <a:r>
              <a:rPr lang="en-US" sz="200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oferujące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intuicyjny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interfejs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oraz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pełne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wsparcie</a:t>
            </a:r>
            <a:r>
              <a:rPr lang="en-US" sz="2000">
                <a:latin typeface="Times"/>
                <a:ea typeface="+mn-lt"/>
                <a:cs typeface="+mn-lt"/>
              </a:rPr>
              <a:t> w </a:t>
            </a:r>
            <a:r>
              <a:rPr lang="en-US" sz="2000" err="1">
                <a:latin typeface="Times"/>
                <a:ea typeface="+mn-lt"/>
                <a:cs typeface="+mn-lt"/>
              </a:rPr>
              <a:t>obszarze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produktów</a:t>
            </a:r>
            <a:r>
              <a:rPr lang="en-US" sz="200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zamówień</a:t>
            </a:r>
            <a:r>
              <a:rPr lang="en-US" sz="200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płatności</a:t>
            </a:r>
            <a:r>
              <a:rPr lang="en-US" sz="200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faktur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promocji</a:t>
            </a:r>
            <a:r>
              <a:rPr lang="en-US" sz="2000">
                <a:latin typeface="Times"/>
                <a:ea typeface="+mn-lt"/>
                <a:cs typeface="+mn-lt"/>
              </a:rPr>
              <a:t>. </a:t>
            </a:r>
            <a:r>
              <a:rPr lang="en-US" sz="2000" err="1">
                <a:latin typeface="Times"/>
                <a:ea typeface="+mn-lt"/>
                <a:cs typeface="+mn-lt"/>
              </a:rPr>
              <a:t>Wyróżnia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się</a:t>
            </a:r>
            <a:r>
              <a:rPr lang="en-US" sz="2000">
                <a:latin typeface="Times"/>
                <a:ea typeface="+mn-lt"/>
                <a:cs typeface="+mn-lt"/>
              </a:rPr>
              <a:t> ono </a:t>
            </a:r>
            <a:r>
              <a:rPr lang="en-US" sz="2000" err="1">
                <a:latin typeface="Times"/>
                <a:ea typeface="+mn-lt"/>
                <a:cs typeface="+mn-lt"/>
              </a:rPr>
              <a:t>spośród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konkurencyjnych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rozwiązań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dzięki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swojej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kompleksowości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możliwości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podejmowania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lepszych</a:t>
            </a:r>
            <a:r>
              <a:rPr lang="en-US" sz="200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bardziej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świadomych</a:t>
            </a:r>
            <a:r>
              <a:rPr lang="en-US" sz="200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decyzji</a:t>
            </a:r>
            <a:r>
              <a:rPr lang="en-US" sz="2000">
                <a:latin typeface="Times"/>
                <a:ea typeface="+mn-lt"/>
                <a:cs typeface="+mn-lt"/>
              </a:rPr>
              <a:t> w </a:t>
            </a:r>
            <a:r>
              <a:rPr lang="en-US" sz="2000" err="1">
                <a:latin typeface="Times"/>
                <a:ea typeface="+mn-lt"/>
                <a:cs typeface="+mn-lt"/>
              </a:rPr>
              <a:t>biznesie</a:t>
            </a:r>
            <a:r>
              <a:rPr lang="en-US" sz="2000">
                <a:latin typeface="Times"/>
                <a:ea typeface="+mn-lt"/>
                <a:cs typeface="+mn-lt"/>
              </a:rPr>
              <a:t> e-commerce.</a:t>
            </a:r>
            <a:endParaRPr lang="pl-PL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33F26-F138-46EB-9002-62A4E0A1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533" y="308442"/>
            <a:ext cx="4829528" cy="639592"/>
          </a:xfrm>
        </p:spPr>
        <p:txBody>
          <a:bodyPr/>
          <a:lstStyle/>
          <a:p>
            <a:r>
              <a:rPr lang="en-US" sz="3200" b="1" u="sng"/>
              <a:t>REKLAMA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25FB27-8CEB-DAC3-DD5E-DCBD69943F0E}"/>
              </a:ext>
            </a:extLst>
          </p:cNvPr>
          <p:cNvSpPr txBox="1"/>
          <p:nvPr/>
        </p:nvSpPr>
        <p:spPr>
          <a:xfrm>
            <a:off x="5785555" y="352777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3778AEE-D6D1-7A6F-A611-45C8F8F9F176}"/>
              </a:ext>
            </a:extLst>
          </p:cNvPr>
          <p:cNvSpPr txBox="1"/>
          <p:nvPr/>
        </p:nvSpPr>
        <p:spPr>
          <a:xfrm>
            <a:off x="2022592" y="2013184"/>
            <a:ext cx="7738533" cy="4112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- </a:t>
            </a:r>
            <a:r>
              <a:rPr lang="pl-PL" sz="1600" err="1">
                <a:ea typeface="+mn-lt"/>
                <a:cs typeface="+mn-lt"/>
              </a:rPr>
              <a:t>ShopMaster</a:t>
            </a:r>
            <a:r>
              <a:rPr lang="pl-PL" sz="1600">
                <a:ea typeface="+mn-lt"/>
                <a:cs typeface="+mn-lt"/>
              </a:rPr>
              <a:t> "Twoje e-commerce, Twoja kontrola!"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- Korzyści: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    </a:t>
            </a:r>
            <a:r>
              <a:rPr lang="pl-PL" sz="1600" err="1">
                <a:ea typeface="+mn-lt"/>
                <a:cs typeface="+mn-lt"/>
              </a:rPr>
              <a:t>ShopMaster</a:t>
            </a:r>
            <a:r>
              <a:rPr lang="pl-PL" sz="1600">
                <a:ea typeface="+mn-lt"/>
                <a:cs typeface="+mn-lt"/>
              </a:rPr>
              <a:t> pozwala na łatwe zarządzanie produktami, zamówieniami i płatnościami, dzięki czemu Twój sklep działa efektywnie i bez zakłóceń.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    Nasza aplikacja umożliwia szybkie i bezbłędne generowanie faktur, co ułatwia obsługę klientów i finansów.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    Skuteczne Kampanie Promocyjne: Dzięki </a:t>
            </a:r>
            <a:r>
              <a:rPr lang="pl-PL" sz="1600" err="1">
                <a:ea typeface="+mn-lt"/>
                <a:cs typeface="+mn-lt"/>
              </a:rPr>
              <a:t>ShopMaster</a:t>
            </a:r>
            <a:r>
              <a:rPr lang="pl-PL" sz="1600">
                <a:ea typeface="+mn-lt"/>
                <a:cs typeface="+mn-lt"/>
              </a:rPr>
              <a:t> możesz tworzyć i zarządzać promocjami, przyciągając nowych klientów i zwiększając sprzedaż.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    Elastyczność Dostosowana do Twoich Potrzeb: Nasze rozwiązanie jest skalowalne i dostosowuje się do rozwoju Twojego biznesu e-commerce, zapewniając Ci kontrolę nad każdym aspektem. </a:t>
            </a:r>
            <a:endParaRPr lang="pl-PL" sz="1600"/>
          </a:p>
        </p:txBody>
      </p:sp>
    </p:spTree>
    <p:extLst>
      <p:ext uri="{BB962C8B-B14F-4D97-AF65-F5344CB8AC3E}">
        <p14:creationId xmlns:p14="http://schemas.microsoft.com/office/powerpoint/2010/main" val="18172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33F26-F138-46EB-9002-62A4E0A1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051" y="346072"/>
            <a:ext cx="4829528" cy="639592"/>
          </a:xfrm>
        </p:spPr>
        <p:txBody>
          <a:bodyPr/>
          <a:lstStyle/>
          <a:p>
            <a:r>
              <a:rPr lang="en-US" sz="3200" b="1" u="sng">
                <a:solidFill>
                  <a:srgbClr val="000000"/>
                </a:solidFill>
              </a:rPr>
              <a:t>Lista-NIE</a:t>
            </a:r>
            <a:endParaRPr lang="pl-PL">
              <a:solidFill>
                <a:srgbClr val="000000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25FB27-8CEB-DAC3-DD5E-DCBD69943F0E}"/>
              </a:ext>
            </a:extLst>
          </p:cNvPr>
          <p:cNvSpPr txBox="1"/>
          <p:nvPr/>
        </p:nvSpPr>
        <p:spPr>
          <a:xfrm>
            <a:off x="5785555" y="352777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E378029-A93B-CE10-FDFB-E684EE606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33464"/>
              </p:ext>
            </p:extLst>
          </p:nvPr>
        </p:nvGraphicFramePr>
        <p:xfrm>
          <a:off x="1757679" y="948153"/>
          <a:ext cx="8770702" cy="29581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3851">
                  <a:extLst>
                    <a:ext uri="{9D8B030D-6E8A-4147-A177-3AD203B41FA5}">
                      <a16:colId xmlns:a16="http://schemas.microsoft.com/office/drawing/2014/main" val="3919538199"/>
                    </a:ext>
                  </a:extLst>
                </a:gridCol>
                <a:gridCol w="4386851">
                  <a:extLst>
                    <a:ext uri="{9D8B030D-6E8A-4147-A177-3AD203B41FA5}">
                      <a16:colId xmlns:a16="http://schemas.microsoft.com/office/drawing/2014/main" val="795779004"/>
                    </a:ext>
                  </a:extLst>
                </a:gridCol>
              </a:tblGrid>
              <a:tr h="336900"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solidFill>
                            <a:schemeClr val="tx1"/>
                          </a:solidFill>
                          <a:latin typeface="Times New Roman"/>
                        </a:rPr>
                        <a:t>W zakresie projektu:</a:t>
                      </a:r>
                      <a:endParaRPr lang="pl-PL" sz="12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solidFill>
                            <a:schemeClr val="tx1"/>
                          </a:solidFill>
                          <a:latin typeface="Times New Roman"/>
                        </a:rPr>
                        <a:t>Poza zakresem projektu: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52244"/>
                  </a:ext>
                </a:extLst>
              </a:tr>
              <a:tr h="23254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1. Zarządzanie produktami: Dodawanie, edycja i usuwanie produktów w sklepie internetowym, zarządzanie cenami i stanem magazynowym.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2. Obsługa zamówień i płatności: Przyjmowanie zamówień online, obsługa płatności elektronicznych i generowanie faktur.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3. Tworzenie i zarządzanie promocjami, w tym możliwość korzystania z kodów rabatowych.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endParaRPr lang="pl-PL" sz="12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1. Rozwój sprzętu lub infrastruktury sprzętowej (np. serwery).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2. Tworzenie treści i grafik produktów – odpowiedzialność klienta.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3. Obsługa logistyki dostawy fizycznych towarów.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4. Marketing i kampanie reklamowe poza samą reklamą oprogramowania.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5. Długotrwałe usługi wsparcia technicznego poza określonym okresem po wdrożeniu.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pl-PL" sz="12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3141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DF7B27A-5235-C218-680B-5945A09CC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01472"/>
              </p:ext>
            </p:extLst>
          </p:nvPr>
        </p:nvGraphicFramePr>
        <p:xfrm>
          <a:off x="1749777" y="3612444"/>
          <a:ext cx="8780123" cy="28614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80123">
                  <a:extLst>
                    <a:ext uri="{9D8B030D-6E8A-4147-A177-3AD203B41FA5}">
                      <a16:colId xmlns:a16="http://schemas.microsoft.com/office/drawing/2014/main" val="1280289444"/>
                    </a:ext>
                  </a:extLst>
                </a:gridCol>
              </a:tblGrid>
              <a:tr h="423070">
                <a:tc>
                  <a:txBody>
                    <a:bodyPr/>
                    <a:lstStyle/>
                    <a:p>
                      <a:pPr algn="ctr"/>
                      <a:r>
                        <a:rPr lang="pl-PL" sz="1400">
                          <a:solidFill>
                            <a:schemeClr val="tx1"/>
                          </a:solidFill>
                          <a:latin typeface="Times New Roman"/>
                        </a:rPr>
                        <a:t>Nieokreślone:</a:t>
                      </a:r>
                      <a:endParaRPr lang="pl-PL" sz="1400">
                        <a:latin typeface="Times New Roman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99254"/>
                  </a:ext>
                </a:extLst>
              </a:tr>
              <a:tr h="209808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1. Dokładne terminy projektu i harmonogram działań.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2. Konkretne szczegóły dotyczące integracji z istniejącymi systemami klienta.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3. Liczba użytkowników, którzy będą korzystać z oprogramowania.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4. Dokładny budżet projektu i koszty dodatkowe, które mogą się pojawić.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5. Szczegóły dotyczące testów i wdrożenia oprogramowania.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/>
                    </a:p>
                    <a:p>
                      <a:pPr lvl="0" algn="l">
                        <a:buNone/>
                      </a:pPr>
                      <a:endParaRPr lang="pl-PL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08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1798065"/>
          </a:xfrm>
        </p:spPr>
        <p:txBody>
          <a:bodyPr/>
          <a:lstStyle/>
          <a:p>
            <a:r>
              <a:rPr lang="en-US" err="1"/>
              <a:t>ShopMaster</a:t>
            </a:r>
            <a:r>
              <a:rPr lang="en-US"/>
              <a:t> od </a:t>
            </a:r>
            <a:r>
              <a:rPr lang="en-US" err="1"/>
              <a:t>strony</a:t>
            </a:r>
            <a:r>
              <a:rPr lang="en-US"/>
              <a:t> </a:t>
            </a:r>
            <a:r>
              <a:rPr lang="en-US" err="1"/>
              <a:t>klienta</a:t>
            </a:r>
            <a:endParaRPr lang="pl-PL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556300"/>
            <a:ext cx="4179570" cy="365125"/>
          </a:xfrm>
        </p:spPr>
        <p:txBody>
          <a:bodyPr/>
          <a:lstStyle/>
          <a:p>
            <a:pPr>
              <a:buChar char="•"/>
            </a:pP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Zespół</a:t>
            </a:r>
            <a:r>
              <a:rPr lang="en-US" b="1">
                <a:ea typeface="+mn-lt"/>
                <a:cs typeface="+mn-lt"/>
              </a:rPr>
              <a:t> ds. </a:t>
            </a:r>
            <a:r>
              <a:rPr lang="en-US" b="1" err="1">
                <a:ea typeface="+mn-lt"/>
                <a:cs typeface="+mn-lt"/>
              </a:rPr>
              <a:t>Bezpieczeństwa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Informacji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Konsultacje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ekspertami</a:t>
            </a:r>
            <a:r>
              <a:rPr lang="en-US">
                <a:ea typeface="+mn-lt"/>
                <a:cs typeface="+mn-lt"/>
              </a:rPr>
              <a:t> ds. </a:t>
            </a:r>
            <a:r>
              <a:rPr lang="en-US" err="1">
                <a:ea typeface="+mn-lt"/>
                <a:cs typeface="+mn-lt"/>
              </a:rPr>
              <a:t>bezpieczeństwa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firmie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klienta</a:t>
            </a:r>
            <a:r>
              <a:rPr lang="en-US">
                <a:ea typeface="+mn-lt"/>
                <a:cs typeface="+mn-lt"/>
              </a:rPr>
              <a:t>.</a:t>
            </a:r>
            <a:endParaRPr lang="pl-PL">
              <a:ea typeface="+mn-lt"/>
              <a:cs typeface="+mn-lt"/>
            </a:endParaRPr>
          </a:p>
          <a:p>
            <a:pPr>
              <a:buChar char="•"/>
            </a:pP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Osoby</a:t>
            </a:r>
            <a:r>
              <a:rPr lang="en-US" b="1">
                <a:ea typeface="+mn-lt"/>
                <a:cs typeface="+mn-lt"/>
              </a:rPr>
              <a:t> ds. </a:t>
            </a:r>
            <a:r>
              <a:rPr lang="en-US" b="1" err="1">
                <a:ea typeface="+mn-lt"/>
                <a:cs typeface="+mn-lt"/>
              </a:rPr>
              <a:t>Dostarczania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Sprzętu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Infrastruktury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Współpraca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specjalistami</a:t>
            </a:r>
            <a:r>
              <a:rPr lang="en-US">
                <a:ea typeface="+mn-lt"/>
                <a:cs typeface="+mn-lt"/>
              </a:rPr>
              <a:t> ds. </a:t>
            </a:r>
            <a:r>
              <a:rPr lang="en-US" err="1">
                <a:ea typeface="+mn-lt"/>
                <a:cs typeface="+mn-lt"/>
              </a:rPr>
              <a:t>infrastruktury</a:t>
            </a:r>
            <a:r>
              <a:rPr lang="en-US">
                <a:ea typeface="+mn-lt"/>
                <a:cs typeface="+mn-lt"/>
              </a:rPr>
              <a:t> IT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dostarczania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sprzętu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Char char="•"/>
            </a:pP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Klienci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Wewnętrzni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Pracownicy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Korporacyjni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Nawiązanie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kontaktu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pracownikami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klienta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którzy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znają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reguły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organizacji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Char char="•"/>
            </a:pP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Osoby</a:t>
            </a:r>
            <a:r>
              <a:rPr lang="en-US" b="1">
                <a:ea typeface="+mn-lt"/>
                <a:cs typeface="+mn-lt"/>
              </a:rPr>
              <a:t> ds. </a:t>
            </a:r>
            <a:r>
              <a:rPr lang="en-US" b="1" err="1">
                <a:ea typeface="+mn-lt"/>
                <a:cs typeface="+mn-lt"/>
              </a:rPr>
              <a:t>Integracji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Istniejących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Systemów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Współpraca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ekspertami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odpowiedzialnymi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integrację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ShopMaster</a:t>
            </a:r>
            <a:r>
              <a:rPr lang="en-US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istniejącymi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systemami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klienta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3AA6D-8193-4A7F-E806-C6F543E8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err="1">
                <a:ea typeface="+mj-lt"/>
                <a:cs typeface="+mj-lt"/>
              </a:rPr>
              <a:t>Architektura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i</a:t>
            </a:r>
            <a:r>
              <a:rPr lang="en-US" b="1">
                <a:ea typeface="+mj-lt"/>
                <a:cs typeface="+mj-lt"/>
              </a:rPr>
              <a:t> Technologie </a:t>
            </a:r>
            <a:r>
              <a:rPr lang="en-US" b="1" err="1">
                <a:ea typeface="+mj-lt"/>
                <a:cs typeface="+mj-lt"/>
              </a:rPr>
              <a:t>ShopMaSTER</a:t>
            </a:r>
            <a:r>
              <a:rPr lang="en-US" b="1">
                <a:ea typeface="+mj-lt"/>
                <a:cs typeface="+mj-lt"/>
              </a:rPr>
              <a:t> </a:t>
            </a:r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8BF05-3F8B-0B78-A252-8CA4ABF01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7938" y="1001706"/>
            <a:ext cx="9185862" cy="299842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>
                <a:latin typeface="Times New Roman"/>
                <a:ea typeface="+mn-lt"/>
                <a:cs typeface="+mn-lt"/>
              </a:rPr>
              <a:t>Frontend </a:t>
            </a:r>
            <a:r>
              <a:rPr lang="en-US" b="1" err="1">
                <a:latin typeface="Times New Roman"/>
                <a:ea typeface="+mn-lt"/>
                <a:cs typeface="+mn-lt"/>
              </a:rPr>
              <a:t>i</a:t>
            </a:r>
            <a:r>
              <a:rPr lang="en-US" b="1">
                <a:latin typeface="Times New Roman"/>
                <a:ea typeface="+mn-lt"/>
                <a:cs typeface="+mn-lt"/>
              </a:rPr>
              <a:t> Backend:</a:t>
            </a:r>
            <a:endParaRPr lang="pl-PL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Frontend </a:t>
            </a:r>
            <a:r>
              <a:rPr lang="en-US" err="1">
                <a:latin typeface="Times New Roman"/>
                <a:ea typeface="+mn-lt"/>
                <a:cs typeface="+mn-lt"/>
              </a:rPr>
              <a:t>zostanie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stworzony</a:t>
            </a:r>
            <a:r>
              <a:rPr lang="en-US">
                <a:latin typeface="Times New Roman"/>
                <a:ea typeface="+mn-lt"/>
                <a:cs typeface="+mn-lt"/>
              </a:rPr>
              <a:t> w React (JavaScript) </a:t>
            </a:r>
            <a:r>
              <a:rPr lang="en-US" err="1">
                <a:latin typeface="Times New Roman"/>
                <a:ea typeface="+mn-lt"/>
                <a:cs typeface="+mn-lt"/>
              </a:rPr>
              <a:t>dla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responsywnego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interfejsu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użytkownika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Backend </a:t>
            </a:r>
            <a:r>
              <a:rPr lang="en-US" err="1">
                <a:latin typeface="Times New Roman"/>
                <a:ea typeface="+mn-lt"/>
                <a:cs typeface="+mn-lt"/>
              </a:rPr>
              <a:t>będzie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oparty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na</a:t>
            </a:r>
            <a:r>
              <a:rPr lang="en-US">
                <a:latin typeface="Times New Roman"/>
                <a:ea typeface="+mn-lt"/>
                <a:cs typeface="+mn-lt"/>
              </a:rPr>
              <a:t> Django (Python) </a:t>
            </a:r>
            <a:r>
              <a:rPr lang="en-US" err="1">
                <a:latin typeface="Times New Roman"/>
                <a:ea typeface="+mn-lt"/>
                <a:cs typeface="+mn-lt"/>
              </a:rPr>
              <a:t>dla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skalowalności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bezpieczeństwa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1">
                <a:latin typeface="Times New Roman"/>
                <a:ea typeface="+mn-lt"/>
                <a:cs typeface="+mn-lt"/>
              </a:rPr>
              <a:t>Baza </a:t>
            </a:r>
            <a:r>
              <a:rPr lang="en-US" b="1" err="1">
                <a:latin typeface="Times New Roman"/>
                <a:ea typeface="+mn-lt"/>
                <a:cs typeface="+mn-lt"/>
              </a:rPr>
              <a:t>Danych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Baza </a:t>
            </a:r>
            <a:r>
              <a:rPr lang="en-US" err="1">
                <a:latin typeface="Times New Roman"/>
                <a:ea typeface="+mn-lt"/>
                <a:cs typeface="+mn-lt"/>
              </a:rPr>
              <a:t>danych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wykorzysta</a:t>
            </a:r>
            <a:r>
              <a:rPr lang="en-US">
                <a:latin typeface="Times New Roman"/>
                <a:ea typeface="+mn-lt"/>
                <a:cs typeface="+mn-lt"/>
              </a:rPr>
              <a:t> MySQL do </a:t>
            </a:r>
            <a:r>
              <a:rPr lang="en-US" err="1">
                <a:latin typeface="Times New Roman"/>
                <a:ea typeface="+mn-lt"/>
                <a:cs typeface="+mn-lt"/>
              </a:rPr>
              <a:t>przechowywania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danych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produktów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zamówień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klientów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1" err="1">
                <a:latin typeface="Times New Roman"/>
                <a:ea typeface="+mn-lt"/>
                <a:cs typeface="+mn-lt"/>
              </a:rPr>
              <a:t>Komunikacja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i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Integracje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endParaRPr lang="pl-PL" b="1">
              <a:latin typeface="Times New Roman"/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Komunikacja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między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frontendem</a:t>
            </a:r>
            <a:r>
              <a:rPr lang="en-US">
                <a:latin typeface="Times New Roman"/>
                <a:ea typeface="+mn-lt"/>
                <a:cs typeface="+mn-lt"/>
              </a:rPr>
              <a:t> a </a:t>
            </a:r>
            <a:r>
              <a:rPr lang="en-US" err="1">
                <a:latin typeface="Times New Roman"/>
                <a:ea typeface="+mn-lt"/>
                <a:cs typeface="+mn-lt"/>
              </a:rPr>
              <a:t>backendem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opiera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się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na</a:t>
            </a:r>
            <a:r>
              <a:rPr lang="en-US">
                <a:latin typeface="Times New Roman"/>
                <a:ea typeface="+mn-lt"/>
                <a:cs typeface="+mn-lt"/>
              </a:rPr>
              <a:t> API RESTful.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Integracje</a:t>
            </a:r>
            <a:r>
              <a:rPr lang="en-US">
                <a:latin typeface="Times New Roman"/>
                <a:ea typeface="+mn-lt"/>
                <a:cs typeface="+mn-lt"/>
              </a:rPr>
              <a:t> z </a:t>
            </a:r>
            <a:r>
              <a:rPr lang="en-US" err="1">
                <a:latin typeface="Times New Roman"/>
                <a:ea typeface="+mn-lt"/>
                <a:cs typeface="+mn-lt"/>
              </a:rPr>
              <a:t>systemami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płatności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elektronicznych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wykorzystają</a:t>
            </a:r>
            <a:r>
              <a:rPr lang="en-US">
                <a:latin typeface="Times New Roman"/>
                <a:ea typeface="+mn-lt"/>
                <a:cs typeface="+mn-lt"/>
              </a:rPr>
              <a:t> API </a:t>
            </a:r>
            <a:r>
              <a:rPr lang="en-US" err="1">
                <a:latin typeface="Times New Roman"/>
                <a:ea typeface="+mn-lt"/>
                <a:cs typeface="+mn-lt"/>
              </a:rPr>
              <a:t>dostawców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takie</a:t>
            </a:r>
            <a:r>
              <a:rPr lang="en-US">
                <a:latin typeface="Times New Roman"/>
                <a:ea typeface="+mn-lt"/>
                <a:cs typeface="+mn-lt"/>
              </a:rPr>
              <a:t> jak PayPal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>
                <a:latin typeface="Times New Roman"/>
                <a:ea typeface="+mn-lt"/>
                <a:cs typeface="+mn-lt"/>
              </a:rPr>
              <a:t> Stripe.</a:t>
            </a:r>
          </a:p>
          <a:p>
            <a:pPr marL="285750" indent="-285750" algn="l">
              <a:buFont typeface="Arial"/>
              <a:buChar char="•"/>
            </a:pPr>
            <a:r>
              <a:rPr lang="en-US" b="1" err="1">
                <a:latin typeface="Times New Roman"/>
                <a:ea typeface="+mn-lt"/>
                <a:cs typeface="+mn-lt"/>
              </a:rPr>
              <a:t>Założenia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Architektoniczne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Priorytetem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są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skalowalność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wydajność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bezpieczeństwo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danych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System </a:t>
            </a:r>
            <a:r>
              <a:rPr lang="en-US" err="1">
                <a:latin typeface="Times New Roman"/>
                <a:ea typeface="+mn-lt"/>
                <a:cs typeface="+mn-lt"/>
              </a:rPr>
              <a:t>buforowania</a:t>
            </a:r>
            <a:r>
              <a:rPr lang="en-US">
                <a:latin typeface="Times New Roman"/>
                <a:ea typeface="+mn-lt"/>
                <a:cs typeface="+mn-lt"/>
              </a:rPr>
              <a:t> (cache) </a:t>
            </a:r>
            <a:r>
              <a:rPr lang="en-US" err="1">
                <a:latin typeface="Times New Roman"/>
                <a:ea typeface="+mn-lt"/>
                <a:cs typeface="+mn-lt"/>
              </a:rPr>
              <a:t>przyspiesza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przetwarzanie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zapytań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algn="l"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27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48" y="650579"/>
            <a:ext cx="10304639" cy="391529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Jakie </a:t>
            </a:r>
            <a:r>
              <a:rPr lang="en-US" sz="4000" err="1">
                <a:ea typeface="+mj-lt"/>
                <a:cs typeface="+mj-lt"/>
              </a:rPr>
              <a:t>wyzwania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i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ryzyka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nas</a:t>
            </a:r>
            <a:r>
              <a:rPr lang="en-US" sz="4000">
                <a:ea typeface="+mj-lt"/>
                <a:cs typeface="+mj-lt"/>
              </a:rPr>
              <a:t> czekają?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0463" y="1101960"/>
            <a:ext cx="7255051" cy="27999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err="1">
                <a:latin typeface="Times"/>
                <a:ea typeface="+mn-lt"/>
                <a:cs typeface="+mn-lt"/>
              </a:rPr>
              <a:t>Bezpieczeństwo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Danych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   </a:t>
            </a:r>
            <a:r>
              <a:rPr lang="en-US" err="1">
                <a:latin typeface="Times"/>
                <a:ea typeface="+mn-lt"/>
                <a:cs typeface="+mn-lt"/>
              </a:rPr>
              <a:t>Ryzyko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ataków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hakerskich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wycieków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danych</a:t>
            </a:r>
            <a:r>
              <a:rPr lang="en-US">
                <a:latin typeface="Times"/>
                <a:ea typeface="+mn-lt"/>
                <a:cs typeface="+mn-lt"/>
              </a:rPr>
              <a:t>, </a:t>
            </a:r>
            <a:r>
              <a:rPr lang="en-US" err="1">
                <a:latin typeface="Times"/>
                <a:ea typeface="+mn-lt"/>
                <a:cs typeface="+mn-lt"/>
              </a:rPr>
              <a:t>wymaga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odpowiednich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zabezpieczeń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Integracje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Zewnętrzne</a:t>
            </a:r>
            <a:r>
              <a:rPr lang="en-US" b="1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  </a:t>
            </a:r>
            <a:r>
              <a:rPr lang="en-US" err="1">
                <a:latin typeface="Times"/>
                <a:ea typeface="+mn-lt"/>
                <a:cs typeface="+mn-lt"/>
              </a:rPr>
              <a:t>Potencjalne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problemy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podczas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łączenia</a:t>
            </a:r>
            <a:r>
              <a:rPr lang="en-US">
                <a:latin typeface="Times"/>
                <a:ea typeface="+mn-lt"/>
                <a:cs typeface="+mn-lt"/>
              </a:rPr>
              <a:t> z </a:t>
            </a:r>
            <a:r>
              <a:rPr lang="en-US" err="1">
                <a:latin typeface="Times"/>
                <a:ea typeface="+mn-lt"/>
                <a:cs typeface="+mn-lt"/>
              </a:rPr>
              <a:t>systemami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płatności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aplikacjami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Skalowalność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 </a:t>
            </a:r>
            <a:r>
              <a:rPr lang="en-US" err="1">
                <a:latin typeface="Times"/>
                <a:ea typeface="+mn-lt"/>
                <a:cs typeface="+mn-lt"/>
              </a:rPr>
              <a:t>Konieczność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utrzymania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wydajności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systemu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przy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wzroście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użytkowników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Zgodność</a:t>
            </a:r>
            <a:r>
              <a:rPr lang="en-US" b="1">
                <a:latin typeface="Times"/>
                <a:ea typeface="+mn-lt"/>
                <a:cs typeface="+mn-lt"/>
              </a:rPr>
              <a:t> Z </a:t>
            </a:r>
            <a:r>
              <a:rPr lang="en-US" b="1" err="1">
                <a:latin typeface="Times"/>
                <a:ea typeface="+mn-lt"/>
                <a:cs typeface="+mn-lt"/>
              </a:rPr>
              <a:t>Normami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Klienta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  </a:t>
            </a:r>
            <a:r>
              <a:rPr lang="en-US" err="1">
                <a:latin typeface="Times"/>
                <a:ea typeface="+mn-lt"/>
                <a:cs typeface="+mn-lt"/>
              </a:rPr>
              <a:t>Niezgodność</a:t>
            </a:r>
            <a:r>
              <a:rPr lang="en-US">
                <a:latin typeface="Times"/>
                <a:ea typeface="+mn-lt"/>
                <a:cs typeface="+mn-lt"/>
              </a:rPr>
              <a:t> z </a:t>
            </a:r>
            <a:r>
              <a:rPr lang="en-US" err="1">
                <a:latin typeface="Times"/>
                <a:ea typeface="+mn-lt"/>
                <a:cs typeface="+mn-lt"/>
              </a:rPr>
              <a:t>wymaganiami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korporacyjnymi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klienta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Terminy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i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Budżet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 </a:t>
            </a:r>
            <a:r>
              <a:rPr lang="en-US" err="1">
                <a:latin typeface="Times"/>
                <a:ea typeface="+mn-lt"/>
                <a:cs typeface="+mn-lt"/>
              </a:rPr>
              <a:t>Ryzyko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opóźnień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lub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przekroczenia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budżetu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Zrozumienie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Oczekiwań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Klienta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 </a:t>
            </a:r>
            <a:r>
              <a:rPr lang="en-US" err="1">
                <a:latin typeface="Times"/>
                <a:ea typeface="+mn-lt"/>
                <a:cs typeface="+mn-lt"/>
              </a:rPr>
              <a:t>Konieczność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jasnej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komunikacji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dokumentacji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oczekiwań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Szkolenie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i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Wsparcie</a:t>
            </a:r>
            <a:r>
              <a:rPr lang="en-US">
                <a:latin typeface="Times"/>
                <a:ea typeface="+mn-lt"/>
                <a:cs typeface="+mn-lt"/>
              </a:rPr>
              <a:t>: </a:t>
            </a:r>
            <a:endParaRPr lang="pl-PL">
              <a:latin typeface="Times"/>
              <a:ea typeface="+mn-lt"/>
              <a:cs typeface="+mn-lt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 </a:t>
            </a:r>
            <a:r>
              <a:rPr lang="en-US" err="1">
                <a:latin typeface="Times"/>
                <a:ea typeface="+mn-lt"/>
                <a:cs typeface="+mn-lt"/>
              </a:rPr>
              <a:t>Dostarczenie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skutecznego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szkolenia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ciągłego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wsparcia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dla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użytkowników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pl-PL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466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530" y="540116"/>
            <a:ext cx="5767496" cy="3657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pl-PL" sz="2500" b="1" dirty="0">
                <a:latin typeface="Times New Roman"/>
                <a:ea typeface="+mn-lt"/>
                <a:cs typeface="+mn-lt"/>
              </a:rPr>
              <a:t>Czas Wytworzenia:</a:t>
            </a:r>
            <a:r>
              <a:rPr lang="pl-PL" sz="2500" dirty="0">
                <a:latin typeface="Times New Roman"/>
                <a:ea typeface="+mn-lt"/>
                <a:cs typeface="+mn-lt"/>
              </a:rPr>
              <a:t> Wytwarzanie projektu </a:t>
            </a:r>
            <a:r>
              <a:rPr lang="pl-PL" sz="2500" dirty="0" err="1">
                <a:latin typeface="Times New Roman"/>
                <a:ea typeface="+mn-lt"/>
                <a:cs typeface="+mn-lt"/>
              </a:rPr>
              <a:t>ShopMaster</a:t>
            </a:r>
            <a:r>
              <a:rPr lang="pl-PL" sz="2500" dirty="0">
                <a:latin typeface="Times New Roman"/>
                <a:ea typeface="+mn-lt"/>
                <a:cs typeface="+mn-lt"/>
              </a:rPr>
              <a:t> potrwa około 5 </a:t>
            </a:r>
            <a:r>
              <a:rPr lang="pl-PL" sz="2500" dirty="0" err="1">
                <a:latin typeface="Times New Roman"/>
                <a:ea typeface="+mn-lt"/>
                <a:cs typeface="+mn-lt"/>
              </a:rPr>
              <a:t>miesięce</a:t>
            </a:r>
            <a:r>
              <a:rPr lang="pl-PL" sz="25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pl-PL" sz="2500" b="1" dirty="0">
                <a:latin typeface="Times New Roman"/>
                <a:ea typeface="+mn-lt"/>
                <a:cs typeface="+mn-lt"/>
              </a:rPr>
              <a:t>Testowanie:</a:t>
            </a:r>
            <a:r>
              <a:rPr lang="pl-PL" sz="2500" dirty="0">
                <a:latin typeface="Times New Roman"/>
                <a:ea typeface="+mn-lt"/>
                <a:cs typeface="+mn-lt"/>
              </a:rPr>
              <a:t> Proces testowania potrwa około 2 miesięcy podczas ostatniego miesiąca wytwarzania.</a:t>
            </a:r>
            <a:endParaRPr lang="pl-PL"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pl-PL" sz="2500" dirty="0">
                <a:latin typeface="Times New Roman"/>
                <a:ea typeface="+mn-lt"/>
                <a:cs typeface="+mn-lt"/>
              </a:rPr>
              <a:t>Należy pamiętać, że te okresy czasu są orientacyjne i mogą ulec zmianie w zależności od dokładnych wymagań projektu oraz tempa pracy zespołu.</a:t>
            </a:r>
            <a:endParaRPr lang="pl-PL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pl-PL"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1129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KB_V8" id="{D936FED2-501D-48F0-A80E-61DD1DBA5275}" vid="{E4313161-2856-4734-B724-18B5BE378C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77436F-42F2-41E9-9282-E446F3495B0C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7C85D3-E1B0-48EA-A2F6-DA9FB4557E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6CD4483-E2BE-4485-902E-2668496694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Panoramiczny</PresentationFormat>
  <Slides>13</Slides>
  <Notes>1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Custom</vt:lpstr>
      <vt:lpstr>Tablica koncepcyjna sklepu internetowego </vt:lpstr>
      <vt:lpstr>¿Dlaczego tu jesteśmy? </vt:lpstr>
      <vt:lpstr>elevator pitch</vt:lpstr>
      <vt:lpstr>REKLAMA</vt:lpstr>
      <vt:lpstr>Lista-NIE</vt:lpstr>
      <vt:lpstr>ShopMaster od strony klienta</vt:lpstr>
      <vt:lpstr>Architektura i Technologie ShopMaSTER </vt:lpstr>
      <vt:lpstr>Jakie wyzwania i ryzyka nas czekają?</vt:lpstr>
      <vt:lpstr>Prezentacja programu PowerPoint</vt:lpstr>
      <vt:lpstr>Elastyczność</vt:lpstr>
      <vt:lpstr>Potrzebny personel</vt:lpstr>
      <vt:lpstr>Koszty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97</cp:revision>
  <dcterms:created xsi:type="dcterms:W3CDTF">2023-10-28T19:56:18Z</dcterms:created>
  <dcterms:modified xsi:type="dcterms:W3CDTF">2023-11-08T21:16:06Z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