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4"/>
    <p:restoredTop sz="94675"/>
  </p:normalViewPr>
  <p:slideViewPr>
    <p:cSldViewPr snapToGrid="0">
      <p:cViewPr>
        <p:scale>
          <a:sx n="94" d="100"/>
          <a:sy n="94" d="100"/>
        </p:scale>
        <p:origin x="2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A3B8-B999-C108-2175-E3798D65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A0148-792E-33F6-403C-1A8AFB5D3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0167-DC68-7624-3B98-BD2472C4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992B-AD19-BCA9-271D-BC2AB12D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EF10-1D72-A735-2BBF-A7648FEA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BC6F-22A7-5FB4-A955-21531948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BF817-2F6F-358B-FD44-8720FD713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7E1C5-D96D-F23F-C108-0E785BAD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495F1-509C-68CC-4C1B-05199497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ADB6-05D4-94D9-9C9A-32319E62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CA387-2E0C-1B27-3EFA-F4DF52C35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2369A-E3C3-9C14-17DC-C9B41552A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783B6-06FC-F8C7-058A-A0E9DDB7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C22D-2226-98EB-2AC4-D1576EEB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89D85-3953-74F5-C612-41016CF3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583F-2F8A-E03E-BF0A-7C88C22B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05E5-B714-34A0-64EE-3DA34699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25B0F-02E5-63AB-D751-7500E82A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5089F-D5FB-7AA0-8D07-E80E44F6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4441-AC75-2F6C-CAC9-3EC8247D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4918-32E4-1F1F-622D-B0B1D2E3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F1A16-DBB3-67A2-6EA3-DDCAF565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4742-8E07-B2E4-4B1E-1ECD588C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7E49B-253D-FF54-367E-93D6BA7B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8B12-4FDA-59E8-0B3F-8106DCE6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D7C1-8653-CC88-A79A-BFD45EA5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B576-F6E9-4D38-060D-E42D7005F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14298-2908-5EAD-F86C-02B452586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86626-A1DD-A696-D88B-5EAA55E7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E5807-1A9A-FC72-E2BE-E82EF29A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FDA01-B942-DD09-8438-639CBD1E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5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05DA-2599-A35D-BE76-563A0A7F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48A2-72B5-8493-77F1-33795923F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FAE42-4EB2-9112-23E9-5336773BF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AA9A4-6E09-FEB4-8E54-1D5429537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289F3-A39B-7DE5-669D-A5EBD92F2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1AB5E-5B96-E783-43DC-9EA3CD43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11D79-7396-81AC-2356-BB3A9714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56E3E-8BE6-C4ED-3905-6CA6C271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7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0A8D-D130-829E-6A21-D0611A80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F064B-991C-94E3-CAD5-7A8D58DC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D45F7-F3EE-D3CC-2130-3F58528E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57A2D-3C7F-907F-D69E-6F079571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D8F84-03A9-0F38-70DD-2E48182A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5C222-D11C-9ADB-42F9-9A66C47F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6E2FD-6938-7176-7F9D-4EAA5178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B638-A759-B49A-C9EF-CE0B12C8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1E449-0CD3-4DBC-ABC2-3FE0886AC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E994-4542-CCFB-1450-751BF9DA6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B7641-B8EA-A9B3-553F-C02DA44E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FB21B-D05E-D31A-7AFF-BA592284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1A58D-5695-8694-F4F0-ECB5EFCB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D878-1D72-1B6F-2DEC-7458FA75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539BB-E03C-0DB3-9142-3A6EDB4A5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79A3A-4A75-5066-6FA4-23B1B41C8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3CE9A-B808-9AAA-B378-DC9E40F1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3FBE3-4308-129A-C3E1-574E2C67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50236-9CD9-064A-93C1-D7500A61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3C7A2-51F7-7005-067C-BE4E2B43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ABDB0-752A-81BD-0166-E80BDB8C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8363A-1D52-0425-06C0-8A6A2BE4E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85A57-23E0-814D-9EA6-0C8A8190388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35FA-891A-53F7-A473-7C7C7BF64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B7291-67D9-3B50-763F-E67E67F9B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AFBB8-79D9-4D4F-8AE4-BAF0B1710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1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573-8606-4A77-F537-2108170A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“An Athlete’s Dream”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F19B-8024-AABD-6788-6E903C3DA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 analysis of  ‘120 years of Olympic history: athletes and results’ </a:t>
            </a:r>
          </a:p>
          <a:p>
            <a:r>
              <a:rPr lang="en-US" dirty="0"/>
              <a:t>By Quentin Bone.</a:t>
            </a:r>
          </a:p>
        </p:txBody>
      </p:sp>
    </p:spTree>
    <p:extLst>
      <p:ext uri="{BB962C8B-B14F-4D97-AF65-F5344CB8AC3E}">
        <p14:creationId xmlns:p14="http://schemas.microsoft.com/office/powerpoint/2010/main" val="380963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EE71A-353E-49B4-9F8D-D2E784E5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6064235" cy="6858000"/>
            <a:chOff x="651279" y="598259"/>
            <a:chExt cx="10889442" cy="5680742"/>
          </a:xfrm>
        </p:grpSpPr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0C9DD877-6006-4DF4-90EE-97EB9CA6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380AA621-5EB1-4034-A9BE-9FD3CEC58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0F5A7-07C8-4380-8152-739F026DD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6212" y="721299"/>
            <a:ext cx="4999274" cy="1612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F500B8-7341-10BC-7BF2-FF727DB15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43" y="2640454"/>
            <a:ext cx="4999274" cy="1612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5DE8DB-A4CF-B340-F932-B9335A920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543" y="4559610"/>
            <a:ext cx="4999274" cy="161226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5C69D2-A692-0E6E-26E0-65774D2E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4827936" cy="2587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Additional Insights and 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0CE29-7395-4ECD-07F6-F2680A5A55CC}"/>
              </a:ext>
            </a:extLst>
          </p:cNvPr>
          <p:cNvSpPr txBox="1"/>
          <p:nvPr/>
        </p:nvSpPr>
        <p:spPr>
          <a:xfrm>
            <a:off x="786383" y="3471176"/>
            <a:ext cx="4827936" cy="2710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 1: How has the number of athletes per decade changed over time?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 2: Which sports have had the most female participation over time?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Question 3: How has the average age of medalists changed over time?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px.bar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px.line</a:t>
            </a:r>
            <a:r>
              <a:rPr lang="en-US" dirty="0">
                <a:solidFill>
                  <a:schemeClr val="bg1"/>
                </a:solidFill>
              </a:rPr>
              <a:t> for the animated graphs.</a:t>
            </a:r>
          </a:p>
        </p:txBody>
      </p:sp>
    </p:spTree>
    <p:extLst>
      <p:ext uri="{BB962C8B-B14F-4D97-AF65-F5344CB8AC3E}">
        <p14:creationId xmlns:p14="http://schemas.microsoft.com/office/powerpoint/2010/main" val="176550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FBDD-3F24-7D0D-6207-D38FAA3E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Generalizations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CFE3-8AF7-FFD9-6BAD-C4BA5675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Growth in participation</a:t>
            </a:r>
          </a:p>
          <a:p>
            <a:endParaRPr lang="en-US" dirty="0"/>
          </a:p>
          <a:p>
            <a:r>
              <a:rPr lang="en-US" dirty="0"/>
              <a:t>Dominance of particular countries</a:t>
            </a:r>
          </a:p>
          <a:p>
            <a:endParaRPr lang="en-US" dirty="0"/>
          </a:p>
          <a:p>
            <a:r>
              <a:rPr lang="en-US" dirty="0"/>
              <a:t>Trends in athlete age</a:t>
            </a:r>
          </a:p>
          <a:p>
            <a:endParaRPr lang="en-US" dirty="0"/>
          </a:p>
          <a:p>
            <a:r>
              <a:rPr lang="en-US" dirty="0"/>
              <a:t>Relationships between physical traits</a:t>
            </a:r>
          </a:p>
          <a:p>
            <a:endParaRPr lang="en-US" dirty="0"/>
          </a:p>
          <a:p>
            <a:r>
              <a:rPr lang="en-US" dirty="0"/>
              <a:t>Rise in female athletes</a:t>
            </a:r>
          </a:p>
          <a:p>
            <a:endParaRPr lang="en-US" dirty="0"/>
          </a:p>
          <a:p>
            <a:r>
              <a:rPr lang="en-US" dirty="0"/>
              <a:t>Data limitations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4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ECC1-E573-5E81-301A-41E69266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779" y="2766218"/>
            <a:ext cx="2840441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4638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CAA-1D2C-FA03-3879-9E9A311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5" name="Content Placeholder 4" descr="A screenshot of a table&#10;&#10;AI-generated content may be incorrect.">
            <a:extLst>
              <a:ext uri="{FF2B5EF4-FFF2-40B4-BE49-F238E27FC236}">
                <a16:creationId xmlns:a16="http://schemas.microsoft.com/office/drawing/2014/main" id="{230BCA92-B900-1096-4C98-5A6EF649A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773" y="1690688"/>
            <a:ext cx="9210227" cy="2005520"/>
          </a:xfr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76805B3-48C4-93AF-B3F3-57B224A5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65" y="3902761"/>
            <a:ext cx="2460608" cy="2590114"/>
          </a:xfrm>
          <a:prstGeom prst="rect">
            <a:avLst/>
          </a:prstGeom>
        </p:spPr>
      </p:pic>
      <p:pic>
        <p:nvPicPr>
          <p:cNvPr id="9" name="Picture 8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E004BB5A-4BEF-5C5E-0D81-5561AAEEC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173" y="3902760"/>
            <a:ext cx="1437927" cy="2590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F83665-B7A2-A05F-5015-4B9C681CF992}"/>
              </a:ext>
            </a:extLst>
          </p:cNvPr>
          <p:cNvSpPr txBox="1"/>
          <p:nvPr/>
        </p:nvSpPr>
        <p:spPr>
          <a:xfrm>
            <a:off x="5503653" y="4151649"/>
            <a:ext cx="61671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This initial analysis helped to understand of the shape, basic trends and cleanliness of the dataset. </a:t>
            </a:r>
          </a:p>
          <a:p>
            <a:r>
              <a:rPr lang="en-US" dirty="0"/>
              <a:t>- There are many 1385 duplicate values and many null values as well. </a:t>
            </a:r>
          </a:p>
          <a:p>
            <a:r>
              <a:rPr lang="en-US" dirty="0"/>
              <a:t>- The null values in the medal column can be ignored, as the null values mean that they didn't win a medal seeing as there are only three medals to give for each event.</a:t>
            </a:r>
          </a:p>
        </p:txBody>
      </p:sp>
    </p:spTree>
    <p:extLst>
      <p:ext uri="{BB962C8B-B14F-4D97-AF65-F5344CB8AC3E}">
        <p14:creationId xmlns:p14="http://schemas.microsoft.com/office/powerpoint/2010/main" val="6398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9A7F-4DFA-A41C-72DF-EBA3B4CA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FC8183-FDF3-F7C7-9521-2B5C99E7F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9711"/>
            <a:ext cx="2032000" cy="34925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80C14-76B1-D7A7-6A6C-86B25C0B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79" y="5227353"/>
            <a:ext cx="28194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F2A55-ADFD-2131-7200-41CE41A92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226" y="265580"/>
            <a:ext cx="3582707" cy="2990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8D9C32-0B9A-9236-B31E-8379D31A04AE}"/>
              </a:ext>
            </a:extLst>
          </p:cNvPr>
          <p:cNvSpPr txBox="1"/>
          <p:nvPr/>
        </p:nvSpPr>
        <p:spPr>
          <a:xfrm>
            <a:off x="3627313" y="1860011"/>
            <a:ext cx="4763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Created copy of dataset for manipulation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Filled in missing values by taking median height, weight and age for males and females and .</a:t>
            </a:r>
            <a:r>
              <a:rPr lang="en-US" dirty="0" err="1"/>
              <a:t>fillna</a:t>
            </a:r>
            <a:r>
              <a:rPr lang="en-US" dirty="0"/>
              <a:t>() and lambda.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Started with 60,000 null values and now down to zero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3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1ED6F-0B18-7B86-7570-5065E14B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F0BA-9C55-2C68-471C-1F0EFB8C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1B495-5487-2FD7-2238-227F32382AB6}"/>
              </a:ext>
            </a:extLst>
          </p:cNvPr>
          <p:cNvSpPr txBox="1"/>
          <p:nvPr/>
        </p:nvSpPr>
        <p:spPr>
          <a:xfrm>
            <a:off x="838200" y="2120902"/>
            <a:ext cx="4763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Removed all duplicates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Turned ‘Season’ column into category datatype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7436F2-7804-C534-BE44-7999EC66D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438" y="4305442"/>
            <a:ext cx="7239000" cy="17907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FF7437-25AC-C565-396D-0D338F3FD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54" y="1705451"/>
            <a:ext cx="6019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8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5FEF-747E-74E2-9091-DB6C065A2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32AA-92CB-5968-8BB6-93DBFEE9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Filling null values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29EC7-5774-65D9-CAFE-D68B919E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2" y="4924538"/>
            <a:ext cx="10887636" cy="156833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50509-FB87-A0CD-4AB1-AE96428F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394" y="94938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Creates a loop for columns designated: ’Age’, ‘Height’, ‘Weight’</a:t>
            </a:r>
          </a:p>
          <a:p>
            <a:pPr lvl="1"/>
            <a:r>
              <a:rPr lang="en-US" sz="2000" dirty="0"/>
              <a:t>This way, the code doesn’t have to be written separately for each</a:t>
            </a:r>
          </a:p>
          <a:p>
            <a:pPr lvl="1"/>
            <a:endParaRPr lang="en-US" sz="2000" dirty="0"/>
          </a:p>
          <a:p>
            <a:r>
              <a:rPr lang="en-US" sz="2400" dirty="0"/>
              <a:t>Next, the columns are grouped by ‘Sex’ separating male and female </a:t>
            </a:r>
          </a:p>
          <a:p>
            <a:endParaRPr lang="en-US" sz="2400" dirty="0"/>
          </a:p>
          <a:p>
            <a:r>
              <a:rPr lang="en-US" sz="2400" dirty="0"/>
              <a:t>.transform(lambda x: </a:t>
            </a:r>
            <a:r>
              <a:rPr lang="en-US" sz="2400" dirty="0" err="1"/>
              <a:t>x.fillna</a:t>
            </a:r>
            <a:r>
              <a:rPr lang="en-US" sz="2400" dirty="0"/>
              <a:t>(</a:t>
            </a:r>
            <a:r>
              <a:rPr lang="en-US" sz="2400" dirty="0" err="1"/>
              <a:t>x.median</a:t>
            </a:r>
            <a:r>
              <a:rPr lang="en-US" sz="2400" dirty="0"/>
              <a:t>()) tells Python to find missing values and convert them to the median for that specific sex</a:t>
            </a:r>
          </a:p>
          <a:p>
            <a:endParaRPr lang="en-US" sz="2400" dirty="0"/>
          </a:p>
          <a:p>
            <a:r>
              <a:rPr lang="en-US" sz="2400" dirty="0"/>
              <a:t>Lambda x allows for an anonymous function so that it doesn’t need to be named</a:t>
            </a:r>
          </a:p>
        </p:txBody>
      </p:sp>
    </p:spTree>
    <p:extLst>
      <p:ext uri="{BB962C8B-B14F-4D97-AF65-F5344CB8AC3E}">
        <p14:creationId xmlns:p14="http://schemas.microsoft.com/office/powerpoint/2010/main" val="311031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4441-6431-0B37-918A-20C70FAD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B5469-761D-7B03-6E10-1E1A8574F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28" y="1395330"/>
            <a:ext cx="9690100" cy="2946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89624-581D-462A-E963-9A56ED94D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78" y="2868530"/>
            <a:ext cx="6400800" cy="345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DE84E5-E06C-7B31-D60F-A1BBB56C1468}"/>
              </a:ext>
            </a:extLst>
          </p:cNvPr>
          <p:cNvSpPr txBox="1"/>
          <p:nvPr/>
        </p:nvSpPr>
        <p:spPr>
          <a:xfrm>
            <a:off x="627797" y="4428852"/>
            <a:ext cx="4353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Athletics, is commonly referred to as track and field. 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contains the most events and the most unique participants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Using .</a:t>
            </a:r>
            <a:r>
              <a:rPr lang="en-US" dirty="0" err="1"/>
              <a:t>nunique</a:t>
            </a:r>
            <a:r>
              <a:rPr lang="en-US" dirty="0"/>
              <a:t>() unique rows from the dataset are found and counted</a:t>
            </a:r>
          </a:p>
        </p:txBody>
      </p:sp>
    </p:spTree>
    <p:extLst>
      <p:ext uri="{BB962C8B-B14F-4D97-AF65-F5344CB8AC3E}">
        <p14:creationId xmlns:p14="http://schemas.microsoft.com/office/powerpoint/2010/main" val="330575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10BC-8400-1363-62F1-C13A6A94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D0477-D1AA-EE08-25AB-EFDAB890D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33" y="4596475"/>
            <a:ext cx="4013200" cy="774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50D328-0E0E-1265-3A94-4C8B0B55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3" y="1802012"/>
            <a:ext cx="4406900" cy="260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F4773A-B9E7-30A3-4D84-5E3EBD641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416" y="4759183"/>
            <a:ext cx="6151034" cy="6119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DBD9E-E522-D106-94A2-6B8A163E9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33" y="5615517"/>
            <a:ext cx="7772400" cy="807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CED659-AAC0-15AB-9153-D38FD0919A0B}"/>
              </a:ext>
            </a:extLst>
          </p:cNvPr>
          <p:cNvSpPr txBox="1"/>
          <p:nvPr/>
        </p:nvSpPr>
        <p:spPr>
          <a:xfrm>
            <a:off x="5973953" y="1568857"/>
            <a:ext cx="5892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Female participation has been steadily on the increase, especially over the last several decades.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Certain countries dominant in terms of winning medals, showing how political, historical, and economic factors might have influenced sporting success.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Added new columns like BMI and Age Group. </a:t>
            </a:r>
          </a:p>
        </p:txBody>
      </p:sp>
    </p:spTree>
    <p:extLst>
      <p:ext uri="{BB962C8B-B14F-4D97-AF65-F5344CB8AC3E}">
        <p14:creationId xmlns:p14="http://schemas.microsoft.com/office/powerpoint/2010/main" val="240863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98F4-9C7C-96E7-CC54-67EA478E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94684-F010-6FC4-7A92-EBC4330A9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27" y="2281619"/>
            <a:ext cx="5600104" cy="36174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E4056B-F912-0269-AC40-7D5EEF06E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18" y="2207763"/>
            <a:ext cx="5709655" cy="36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8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873-D481-D331-EADD-E2EAFDD0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FE916-6702-787E-5953-99CAE78F0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87" y="1948454"/>
            <a:ext cx="6537191" cy="34744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24BE2-B88E-41D0-20E6-9217B860C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38" y="1304405"/>
            <a:ext cx="5036540" cy="42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4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419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“An Athlete’s Dream”</vt:lpstr>
      <vt:lpstr>Data Understanding</vt:lpstr>
      <vt:lpstr>Data Cleaning</vt:lpstr>
      <vt:lpstr>Data Cleaning</vt:lpstr>
      <vt:lpstr>Filling null values </vt:lpstr>
      <vt:lpstr>Exploratory Data Analysis</vt:lpstr>
      <vt:lpstr>Exploratory Data Analysis</vt:lpstr>
      <vt:lpstr>Data Visualizations</vt:lpstr>
      <vt:lpstr>Data Visualizations</vt:lpstr>
      <vt:lpstr>Additional Insights and Questions</vt:lpstr>
      <vt:lpstr>Insights and Generalizations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Bone, Quentin</dc:creator>
  <cp:lastModifiedBy>Bone, Quentin</cp:lastModifiedBy>
  <cp:revision>1</cp:revision>
  <dcterms:created xsi:type="dcterms:W3CDTF">2025-04-28T01:39:05Z</dcterms:created>
  <dcterms:modified xsi:type="dcterms:W3CDTF">2025-04-28T14:45:46Z</dcterms:modified>
</cp:coreProperties>
</file>