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8" r:id="rId4"/>
    <p:sldId id="301" r:id="rId5"/>
    <p:sldId id="321" r:id="rId6"/>
    <p:sldId id="308" r:id="rId7"/>
    <p:sldId id="310" r:id="rId8"/>
    <p:sldId id="309" r:id="rId9"/>
    <p:sldId id="315" r:id="rId10"/>
    <p:sldId id="320" r:id="rId11"/>
    <p:sldId id="300" r:id="rId12"/>
    <p:sldId id="299" r:id="rId13"/>
    <p:sldId id="302" r:id="rId14"/>
    <p:sldId id="304" r:id="rId15"/>
    <p:sldId id="305" r:id="rId16"/>
    <p:sldId id="306" r:id="rId17"/>
    <p:sldId id="307" r:id="rId18"/>
    <p:sldId id="257" r:id="rId19"/>
    <p:sldId id="311" r:id="rId20"/>
    <p:sldId id="312" r:id="rId21"/>
    <p:sldId id="313" r:id="rId22"/>
    <p:sldId id="314" r:id="rId23"/>
    <p:sldId id="316" r:id="rId24"/>
    <p:sldId id="31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81" d="100"/>
          <a:sy n="81" d="100"/>
        </p:scale>
        <p:origin x="1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pride/three.ca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https://github.com/twpride/three.cad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8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Gerd1/WebCAD" TargetMode="External"/><Relationship Id="rId2" Type="http://schemas.openxmlformats.org/officeDocument/2006/relationships/hyperlink" Target="https://github.com/twpride/three.c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byte/jsketche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emens_NX" TargetMode="External"/><Relationship Id="rId13" Type="http://schemas.openxmlformats.org/officeDocument/2006/relationships/hyperlink" Target="https://en.wikipedia.org/wiki/Pro/Engineer" TargetMode="External"/><Relationship Id="rId18" Type="http://schemas.openxmlformats.org/officeDocument/2006/relationships/hyperlink" Target="https://en.wikipedia.org/wiki/SolidWorks" TargetMode="External"/><Relationship Id="rId3" Type="http://schemas.openxmlformats.org/officeDocument/2006/relationships/hyperlink" Target="https://en.wikipedia.org/wiki/Autodesk_Inventor" TargetMode="External"/><Relationship Id="rId7" Type="http://schemas.openxmlformats.org/officeDocument/2006/relationships/hyperlink" Target="https://en.wikipedia.org/wiki/FreeCAD" TargetMode="External"/><Relationship Id="rId12" Type="http://schemas.openxmlformats.org/officeDocument/2006/relationships/hyperlink" Target="https://en.wikipedia.org/wiki/PTC_Creo" TargetMode="External"/><Relationship Id="rId17" Type="http://schemas.openxmlformats.org/officeDocument/2006/relationships/hyperlink" Target="https://en.wikipedia.org/wiki/Solid_Edge" TargetMode="External"/><Relationship Id="rId2" Type="http://schemas.openxmlformats.org/officeDocument/2006/relationships/hyperlink" Target="https://en.wikipedia.org/wiki/AutoCAD" TargetMode="External"/><Relationship Id="rId16" Type="http://schemas.openxmlformats.org/officeDocument/2006/relationships/hyperlink" Target="https://en.wikipedia.org/wiki/SelfCAD" TargetMode="External"/><Relationship Id="rId20" Type="http://schemas.openxmlformats.org/officeDocument/2006/relationships/hyperlink" Target="https://en.wikipedia.org/wiki/Vector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TIA" TargetMode="External"/><Relationship Id="rId11" Type="http://schemas.openxmlformats.org/officeDocument/2006/relationships/hyperlink" Target="https://en.wikipedia.org/wiki/OpenSCAD" TargetMode="External"/><Relationship Id="rId5" Type="http://schemas.openxmlformats.org/officeDocument/2006/relationships/hyperlink" Target="https://en.wikipedia.org/wiki/BRL-CAD" TargetMode="External"/><Relationship Id="rId15" Type="http://schemas.openxmlformats.org/officeDocument/2006/relationships/hyperlink" Target="https://en.wikipedia.org/wiki/Rhino3D" TargetMode="External"/><Relationship Id="rId10" Type="http://schemas.openxmlformats.org/officeDocument/2006/relationships/hyperlink" Target="https://en.wikipedia.org/wiki/Onshape" TargetMode="External"/><Relationship Id="rId19" Type="http://schemas.openxmlformats.org/officeDocument/2006/relationships/hyperlink" Target="https://en.wikipedia.org/wiki/Tinkercad" TargetMode="External"/><Relationship Id="rId4" Type="http://schemas.openxmlformats.org/officeDocument/2006/relationships/hyperlink" Target="https://en.wikipedia.org/wiki/Autodesk_Fusion_360" TargetMode="External"/><Relationship Id="rId9" Type="http://schemas.openxmlformats.org/officeDocument/2006/relationships/hyperlink" Target="https://en.wikipedia.org/wiki/SolveSpace" TargetMode="External"/><Relationship Id="rId14" Type="http://schemas.openxmlformats.org/officeDocument/2006/relationships/hyperlink" Target="https://en.wikipedia.org/wiki/Realsoft_3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ebpack.p2h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实验三，基于</a:t>
            </a:r>
            <a:r>
              <a:rPr lang="en-US" altLang="zh-CN" dirty="0"/>
              <a:t>web</a:t>
            </a:r>
            <a:r>
              <a:rPr lang="zh-CN" altLang="en-US" dirty="0"/>
              <a:t>的</a:t>
            </a:r>
            <a:r>
              <a:rPr lang="en-US" altLang="zh-CN" dirty="0"/>
              <a:t>CAD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电子科技大学</a:t>
            </a:r>
            <a:r>
              <a:rPr lang="en-US" altLang="zh-CN"/>
              <a:t>------</a:t>
            </a:r>
            <a:r>
              <a:rPr lang="zh-CN" altLang="en-US"/>
              <a:t>何明耘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C241B-070D-4A3E-8828-A987D3E8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4429919"/>
            <a:ext cx="3655190" cy="21677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93B5A-9BB9-4271-A46D-BCF35F65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039D2-649F-4E5A-8AE1-75101F35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4BB0D4-C468-4931-B61F-5662E56F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01" y="495061"/>
            <a:ext cx="9982411" cy="5740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0E8A3D-EA67-41C8-8E2F-AF9E566B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25" y="3444718"/>
            <a:ext cx="3403775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2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EBDDC-42FC-487D-88D0-B572A60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Constructive solid geometry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inux Libertine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CSG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inux Libertine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534E8-0470-45A2-87CF-EA8639EE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基本模型表达：数学函数的表达</a:t>
            </a:r>
            <a:endParaRPr lang="en-US" altLang="zh-CN" dirty="0"/>
          </a:p>
          <a:p>
            <a:r>
              <a:rPr lang="zh-CN" altLang="en-US" dirty="0"/>
              <a:t>建模过程表达：并</a:t>
            </a:r>
            <a:r>
              <a:rPr lang="en-US" altLang="zh-CN" dirty="0"/>
              <a:t>/</a:t>
            </a:r>
            <a:r>
              <a:rPr lang="zh-CN" altLang="en-US" dirty="0"/>
              <a:t>差</a:t>
            </a:r>
            <a:r>
              <a:rPr lang="en-US" altLang="zh-CN" dirty="0"/>
              <a:t>/</a:t>
            </a:r>
            <a:r>
              <a:rPr lang="zh-CN" altLang="en-US" dirty="0"/>
              <a:t>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6A90B-FD2B-4E57-9862-C90B5F48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13" y="1690688"/>
            <a:ext cx="4616687" cy="1828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E8320B-DD13-4241-80C6-72529FC3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61" y="3906772"/>
            <a:ext cx="2749691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6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9EA08-077F-43BC-B791-BAAEED8B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6FBB0-CF9F-45F6-A431-64C945FE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Three.cad</a:t>
            </a:r>
            <a:r>
              <a:rPr lang="en-US" altLang="zh-CN" dirty="0"/>
              <a:t> </a:t>
            </a:r>
            <a:r>
              <a:rPr lang="zh-CN" altLang="en-US" dirty="0"/>
              <a:t>是一个</a:t>
            </a:r>
            <a:r>
              <a:rPr lang="en-US" altLang="zh-CN" dirty="0"/>
              <a:t>CAD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工具，其由</a:t>
            </a:r>
            <a:r>
              <a:rPr lang="en-US" altLang="zh-CN" dirty="0"/>
              <a:t> three.js, React, </a:t>
            </a:r>
            <a:r>
              <a:rPr lang="zh-CN" altLang="en-US" dirty="0"/>
              <a:t>以及</a:t>
            </a:r>
            <a:r>
              <a:rPr lang="en-US" altLang="zh-CN" dirty="0"/>
              <a:t> Web Assembly</a:t>
            </a:r>
            <a:r>
              <a:rPr lang="zh-CN" altLang="en-US" dirty="0"/>
              <a:t>来搭建。</a:t>
            </a:r>
            <a:endParaRPr lang="en-US" altLang="zh-CN" dirty="0"/>
          </a:p>
          <a:p>
            <a:r>
              <a:rPr lang="zh-CN" altLang="en-US" dirty="0"/>
              <a:t>其功能包含了：具有带约束的参数化草图、具有构造实体几何 </a:t>
            </a:r>
            <a:r>
              <a:rPr lang="en-US" altLang="zh-CN" dirty="0"/>
              <a:t>(CSG) </a:t>
            </a:r>
            <a:r>
              <a:rPr lang="zh-CN" altLang="en-US" dirty="0"/>
              <a:t>功能等功能。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4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7E17-8D9F-40F5-9520-E364531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819-9EC5-4475-A4C3-72963BD4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参数化草图绘制</a:t>
            </a:r>
            <a:endParaRPr lang="en-US" altLang="zh-CN" b="1" dirty="0"/>
          </a:p>
          <a:p>
            <a:pPr lvl="1"/>
            <a:r>
              <a:rPr lang="zh-CN" altLang="en-US" dirty="0"/>
              <a:t>通过 </a:t>
            </a:r>
            <a:r>
              <a:rPr lang="en-US" altLang="zh-CN" dirty="0"/>
              <a:t>Three.js </a:t>
            </a:r>
            <a:r>
              <a:rPr lang="zh-CN" altLang="en-US" dirty="0"/>
              <a:t>提供的光线投射和矩阵变换功能，用户可以在 </a:t>
            </a:r>
            <a:r>
              <a:rPr lang="en-US" altLang="zh-CN" dirty="0"/>
              <a:t>3D </a:t>
            </a:r>
            <a:r>
              <a:rPr lang="zh-CN" altLang="en-US" dirty="0"/>
              <a:t>空间中的任意 </a:t>
            </a:r>
            <a:r>
              <a:rPr lang="en-US" altLang="zh-CN" dirty="0"/>
              <a:t>2D </a:t>
            </a:r>
            <a:r>
              <a:rPr lang="zh-CN" altLang="en-US" dirty="0"/>
              <a:t>平面上绘制草图。</a:t>
            </a:r>
            <a:endParaRPr lang="en-US" altLang="zh-CN" dirty="0"/>
          </a:p>
          <a:p>
            <a:pPr lvl="1"/>
            <a:r>
              <a:rPr lang="zh-CN" altLang="en-US" dirty="0"/>
              <a:t> 利用提供的直线和圆弧工具，用户可以绘制工程应用中几乎所有常见的几何图形。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10A42-1D24-4D56-9A7E-3CD0C6F2B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7" y="4138448"/>
            <a:ext cx="2504090" cy="25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7E17-8D9F-40F5-9520-E364531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819-9EC5-4475-A4C3-72963BD4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参数化草图绘制</a:t>
            </a:r>
          </a:p>
          <a:p>
            <a:pPr lvl="1"/>
            <a:r>
              <a:rPr lang="zh-CN" altLang="en-US" dirty="0"/>
              <a:t>首先，绘制一条线，然后用户可以拖动顶点端点，自由更改其位置。</a:t>
            </a:r>
            <a:endParaRPr lang="en-US" altLang="zh-CN" dirty="0"/>
          </a:p>
          <a:p>
            <a:pPr lvl="1"/>
            <a:r>
              <a:rPr lang="zh-CN" altLang="en-US" dirty="0"/>
              <a:t>添加约束，将约束（例如角度或距离）添加到草绘线，则每当对顶点位置进行修改时，程序都会强制执行这些约束。</a:t>
            </a:r>
            <a:endParaRPr lang="en-US" altLang="zh-CN" dirty="0"/>
          </a:p>
          <a:p>
            <a:pPr lvl="1"/>
            <a:r>
              <a:rPr lang="zh-CN" altLang="en-US" dirty="0"/>
              <a:t>通过重合、距离、角度和相切等约束，用户可以绘制完全由几何关系控制的草图。</a:t>
            </a:r>
            <a:endParaRPr lang="en-US" altLang="zh-CN" dirty="0"/>
          </a:p>
          <a:p>
            <a:pPr lvl="1"/>
            <a:r>
              <a:rPr lang="zh-CN" altLang="en-US" dirty="0"/>
              <a:t>内部的几何约束求解器，会自动更新计算。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10A42-1D24-4D56-9A7E-3CD0C6F2B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7" y="4138448"/>
            <a:ext cx="2504090" cy="25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7E17-8D9F-40F5-9520-E364531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819-9EC5-4475-A4C3-72963BD4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工具</a:t>
            </a:r>
            <a:r>
              <a:rPr lang="en-US" altLang="zh-CN" b="1" dirty="0"/>
              <a:t>1 </a:t>
            </a:r>
            <a:r>
              <a:rPr lang="zh-CN" altLang="en-US" b="1" dirty="0"/>
              <a:t>拉伸</a:t>
            </a:r>
          </a:p>
          <a:p>
            <a:pPr lvl="1"/>
            <a:r>
              <a:rPr lang="zh-CN" altLang="en-US" dirty="0"/>
              <a:t>先绘制一个</a:t>
            </a:r>
            <a:r>
              <a:rPr lang="en-US" altLang="zh-CN" dirty="0"/>
              <a:t>2D </a:t>
            </a:r>
            <a:r>
              <a:rPr lang="zh-CN" altLang="en-US" dirty="0"/>
              <a:t>草图，包含一个封闭的</a:t>
            </a:r>
            <a:r>
              <a:rPr lang="en-US" altLang="zh-CN" dirty="0"/>
              <a:t>2D</a:t>
            </a:r>
            <a:r>
              <a:rPr lang="zh-CN" altLang="en-US" dirty="0"/>
              <a:t>线框图形。</a:t>
            </a:r>
            <a:endParaRPr lang="en-US" altLang="zh-CN" dirty="0"/>
          </a:p>
          <a:p>
            <a:pPr lvl="1"/>
            <a:r>
              <a:rPr lang="zh-CN" altLang="en-US" dirty="0"/>
              <a:t>程序会通过相关算法检查闭环性。</a:t>
            </a:r>
            <a:endParaRPr lang="en-US" altLang="zh-CN" dirty="0"/>
          </a:p>
          <a:p>
            <a:pPr lvl="1"/>
            <a:r>
              <a:rPr lang="zh-CN" altLang="en-US" dirty="0"/>
              <a:t> 一旦找到循环，就使用 </a:t>
            </a:r>
            <a:r>
              <a:rPr lang="en-US" altLang="zh-CN" dirty="0" err="1"/>
              <a:t>ExtrudeGeometry</a:t>
            </a:r>
            <a:r>
              <a:rPr lang="en-US" altLang="zh-CN" dirty="0"/>
              <a:t> </a:t>
            </a:r>
            <a:r>
              <a:rPr lang="zh-CN" altLang="en-US" dirty="0"/>
              <a:t>方法将其挤出。。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10A42-1D24-4D56-9A7E-3CD0C6F2B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7" y="4138448"/>
            <a:ext cx="2504090" cy="25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6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7E17-8D9F-40F5-9520-E364531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819-9EC5-4475-A4C3-72963BD4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工具</a:t>
            </a:r>
            <a:r>
              <a:rPr lang="en-US" altLang="zh-CN" b="1" dirty="0"/>
              <a:t>2 CSG</a:t>
            </a:r>
            <a:r>
              <a:rPr lang="zh-CN" altLang="en-US" b="1" dirty="0"/>
              <a:t>构造</a:t>
            </a:r>
          </a:p>
          <a:p>
            <a:pPr lvl="1"/>
            <a:r>
              <a:rPr lang="zh-CN" altLang="en-US" dirty="0"/>
              <a:t>一旦通过二维草图的挤压形成多个实体。</a:t>
            </a:r>
            <a:endParaRPr lang="en-US" altLang="zh-CN" dirty="0"/>
          </a:p>
          <a:p>
            <a:pPr lvl="1"/>
            <a:r>
              <a:rPr lang="zh-CN" altLang="en-US" dirty="0"/>
              <a:t>就可以在它们之间执行布尔运算，例如并、减和相交，以形成新的复合实体。 </a:t>
            </a:r>
            <a:endParaRPr lang="en-US" altLang="zh-CN" dirty="0"/>
          </a:p>
          <a:p>
            <a:pPr lvl="1"/>
            <a:r>
              <a:rPr lang="zh-CN" altLang="en-US" dirty="0"/>
              <a:t>该功能称为构造实体几何，由第三方库提供支持（该库本身基于另一个库）。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10A42-1D24-4D56-9A7E-3CD0C6F2B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7" y="4138448"/>
            <a:ext cx="2504090" cy="25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7E17-8D9F-40F5-9520-E364531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819-9EC5-4475-A4C3-72963BD4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工具</a:t>
            </a:r>
            <a:r>
              <a:rPr lang="en-US" altLang="zh-CN" b="1" dirty="0"/>
              <a:t>3 </a:t>
            </a:r>
            <a:r>
              <a:rPr lang="zh-CN" altLang="en-US" b="1" dirty="0"/>
              <a:t>设计树</a:t>
            </a:r>
          </a:p>
          <a:p>
            <a:pPr lvl="1"/>
            <a:r>
              <a:rPr lang="zh-CN" altLang="en-US" dirty="0"/>
              <a:t>实体组合成新实体的同时形成了复杂的设计树。</a:t>
            </a:r>
            <a:endParaRPr lang="en-US" altLang="zh-CN" dirty="0"/>
          </a:p>
          <a:p>
            <a:pPr lvl="1"/>
            <a:r>
              <a:rPr lang="zh-CN" altLang="en-US" dirty="0"/>
              <a:t>如当一个实体是从两个父实体创建的，而这两个父实体本身又是其他实体的后代。 </a:t>
            </a:r>
            <a:endParaRPr lang="en-US" altLang="zh-CN" dirty="0"/>
          </a:p>
          <a:p>
            <a:pPr lvl="1"/>
            <a:r>
              <a:rPr lang="zh-CN" altLang="en-US" dirty="0"/>
              <a:t>管理此设计树需要跟踪实体之间的父</a:t>
            </a:r>
            <a:r>
              <a:rPr lang="en-US" altLang="zh-CN" dirty="0"/>
              <a:t>/</a:t>
            </a:r>
            <a:r>
              <a:rPr lang="zh-CN" altLang="en-US" dirty="0"/>
              <a:t>子关系，并在节点（实体或草图）发生更改时利用深度优先搜索来更新所有后代。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10A42-1D24-4D56-9A7E-3CD0C6F2B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7" y="4138448"/>
            <a:ext cx="2504090" cy="25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6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53BA0-0CD7-4D3B-B4B6-48C5C3A1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相关零件制作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1231C-5C2F-4F35-BAD9-8D8F9686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409F0-F99A-481E-B052-A832F9C2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33" y="1547575"/>
            <a:ext cx="5816899" cy="462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90312D-29A2-4413-8446-845A92E2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99" y="1075203"/>
            <a:ext cx="5975657" cy="52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05A9-821B-4F0B-AADB-D7CA61D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相关零件制作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94B1A-DB91-4D04-92DC-3FC39B8C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FF2A07-E243-479A-ABC6-2452F334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9" y="1431665"/>
            <a:ext cx="6337626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8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掌握应用相关建模技术，结合课堂上所讲的内容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CSG</a:t>
            </a:r>
            <a:r>
              <a:rPr lang="zh-CN" altLang="en-US" dirty="0"/>
              <a:t>构造，曲面曲线构造，扫描方式建模等的理解</a:t>
            </a:r>
            <a:endParaRPr lang="en-US" altLang="zh-CN" dirty="0"/>
          </a:p>
          <a:p>
            <a:r>
              <a:rPr lang="zh-CN" altLang="en-US" dirty="0"/>
              <a:t>了解现有的一些</a:t>
            </a:r>
            <a:r>
              <a:rPr lang="en-US" altLang="zh-CN" dirty="0"/>
              <a:t>CAD</a:t>
            </a:r>
            <a:r>
              <a:rPr lang="zh-CN" altLang="en-US" dirty="0"/>
              <a:t>软件</a:t>
            </a:r>
          </a:p>
          <a:p>
            <a:r>
              <a:rPr lang="zh-CN" altLang="en-US" dirty="0"/>
              <a:t>通过搭建</a:t>
            </a:r>
            <a:r>
              <a:rPr lang="en-US" altLang="zh-CN" dirty="0"/>
              <a:t>web</a:t>
            </a:r>
            <a:r>
              <a:rPr lang="zh-CN" altLang="en-US" dirty="0"/>
              <a:t>平台的</a:t>
            </a:r>
            <a:r>
              <a:rPr lang="en-US" altLang="zh-CN" dirty="0"/>
              <a:t>CAD</a:t>
            </a:r>
            <a:r>
              <a:rPr lang="zh-CN" altLang="en-US" dirty="0"/>
              <a:t>，体验</a:t>
            </a:r>
            <a:r>
              <a:rPr lang="en-US" altLang="zh-CN" dirty="0"/>
              <a:t>CAD</a:t>
            </a:r>
            <a:r>
              <a:rPr lang="zh-CN" altLang="en-US" dirty="0"/>
              <a:t>的应用</a:t>
            </a:r>
            <a:endParaRPr lang="en-US" altLang="zh-CN" dirty="0"/>
          </a:p>
          <a:p>
            <a:r>
              <a:rPr lang="zh-CN" altLang="en-US" dirty="0"/>
              <a:t>通过所搭建的</a:t>
            </a:r>
            <a:r>
              <a:rPr lang="en-US" altLang="zh-CN" dirty="0"/>
              <a:t>CAD</a:t>
            </a:r>
            <a:r>
              <a:rPr lang="zh-CN" altLang="en-US" dirty="0"/>
              <a:t>平台，完成一个零件的制作，了解</a:t>
            </a:r>
            <a:r>
              <a:rPr lang="en-US" altLang="zh-CN" dirty="0"/>
              <a:t>CAD</a:t>
            </a:r>
            <a:r>
              <a:rPr lang="zh-CN" altLang="en-US" dirty="0"/>
              <a:t>软件的功能以及相关的模型属性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05A9-821B-4F0B-AADB-D7CA61D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相关零件制作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94B1A-DB91-4D04-92DC-3FC39B8C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9B5B7-DB77-4BCA-93E4-BCBE7F1D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8" y="1476117"/>
            <a:ext cx="4470630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9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05A9-821B-4F0B-AADB-D7CA61D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相关零件制作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94B1A-DB91-4D04-92DC-3FC39B8C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A8CAD-3B9D-4138-88BE-E01DE4DA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9" y="1342760"/>
            <a:ext cx="5264421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05A9-821B-4F0B-AADB-D7CA61D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相关零件制作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94B1A-DB91-4D04-92DC-3FC39B8C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E45DF0-9E92-4DA2-9D86-5A9A3FE7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6" y="1690688"/>
            <a:ext cx="4476980" cy="4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05A9-821B-4F0B-AADB-D7CA61D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相关零件制作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94B1A-DB91-4D04-92DC-3FC39B8C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CE4179-841C-4D3F-A8F6-68E73E64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6" y="1364968"/>
            <a:ext cx="5277121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0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505A9-821B-4F0B-AADB-D7CA61D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相关零件制作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94B1A-DB91-4D04-92DC-3FC39B8C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60148-0FEB-49F6-BDB6-FBF8322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6" y="1416711"/>
            <a:ext cx="6464632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60382-B204-49AB-8407-3888F1D5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A000C-ADF5-40B7-8C98-010D52BA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下载并配置相关平台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https://github.com/twpride/three.cad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https://github.com/TheGerd1/WebCAD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4"/>
              </a:rPr>
              <a:t>https://github.com/xibyte/jsketcher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Web-cad.org</a:t>
            </a:r>
          </a:p>
          <a:p>
            <a:r>
              <a:rPr lang="zh-CN" altLang="en-US" dirty="0"/>
              <a:t>修改相关界面，实现自己的</a:t>
            </a:r>
            <a:r>
              <a:rPr lang="en-US" altLang="zh-CN" dirty="0"/>
              <a:t>CAD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zh-CN" altLang="en-US" dirty="0"/>
              <a:t>选择一个零件进行设计（尽量涉及多个工具）</a:t>
            </a:r>
            <a:endParaRPr lang="en-US" altLang="zh-CN" dirty="0"/>
          </a:p>
          <a:p>
            <a:r>
              <a:rPr lang="zh-CN" altLang="en-US" dirty="0"/>
              <a:t>详细了解每个设计功能</a:t>
            </a:r>
            <a:endParaRPr lang="en-US" altLang="zh-CN" dirty="0"/>
          </a:p>
          <a:p>
            <a:r>
              <a:rPr lang="zh-CN" altLang="en-US" dirty="0"/>
              <a:t>保存相应的数据并提供信息展示</a:t>
            </a:r>
          </a:p>
        </p:txBody>
      </p:sp>
    </p:spTree>
    <p:extLst>
      <p:ext uri="{BB962C8B-B14F-4D97-AF65-F5344CB8AC3E}">
        <p14:creationId xmlns:p14="http://schemas.microsoft.com/office/powerpoint/2010/main" val="226279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7A855-0E4C-4F15-BC05-BC026BBE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相关的</a:t>
            </a:r>
            <a:r>
              <a:rPr lang="en-US" altLang="zh-CN" dirty="0"/>
              <a:t>CAD</a:t>
            </a:r>
            <a:r>
              <a:rPr lang="zh-CN" altLang="en-US" dirty="0"/>
              <a:t>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1C197-C7D9-44DE-82AF-7F8A35D9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52447"/>
            <a:ext cx="4035973" cy="432451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AutoCAD"/>
              </a:rPr>
              <a:t>AutoCAD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Autodesk Inventor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Autodesk Fusion 360"/>
              </a:rPr>
              <a:t>Autodesk Fusion 360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BRL-CAD"/>
              </a:rPr>
              <a:t>BRL-CAD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ATIA"/>
              </a:rPr>
              <a:t>CATIA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FreeCAD"/>
              </a:rPr>
              <a:t>FreeCAD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Siemens NX"/>
              </a:rPr>
              <a:t>NX CAD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SolveSpace"/>
              </a:rPr>
              <a:t>SolveSpace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Onshape"/>
              </a:rPr>
              <a:t>Onshape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9C268F-1A3C-40AC-9300-F5FD89C66564}"/>
              </a:ext>
            </a:extLst>
          </p:cNvPr>
          <p:cNvSpPr txBox="1">
            <a:spLocks/>
          </p:cNvSpPr>
          <p:nvPr/>
        </p:nvSpPr>
        <p:spPr>
          <a:xfrm>
            <a:off x="5628289" y="1852446"/>
            <a:ext cx="4035973" cy="4324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OpenSCAD"/>
              </a:rPr>
              <a:t>OpenSCAD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PTC Creo"/>
              </a:rPr>
              <a:t>PTC Creo Parametric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(formerly known as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Pro/Engineer"/>
              </a:rPr>
              <a:t>Pro/Engineer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Realsoft 3D"/>
              </a:rPr>
              <a:t>Realsoft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Realsoft 3D"/>
              </a:rPr>
              <a:t> 3D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5" tooltip="Rhino3D"/>
              </a:rPr>
              <a:t>Rhino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6" tooltip="SelfCAD"/>
              </a:rPr>
              <a:t>SelfCAD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7" tooltip="Solid Edge"/>
              </a:rPr>
              <a:t>Solid Edge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8" tooltip="SolidWorks"/>
              </a:rPr>
              <a:t>SolidWorks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9" tooltip="Tinkercad"/>
              </a:rPr>
              <a:t>Tinkercad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0" tooltip="Vectorworks"/>
              </a:rPr>
              <a:t>Vectorworks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3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B9A1E-F8F2-4408-9E6F-127AB4C4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C8D7D-C257-4171-9B17-00270689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http://webpack.p2hp.com/</a:t>
            </a:r>
            <a:r>
              <a:rPr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1712A4-AC6D-4532-8BB4-8A57AD0D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5" y="2435246"/>
            <a:ext cx="10116070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125B1-3D4A-42EB-ACB0-1F28CEB2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建模方法与操作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F932ED-A67A-4E12-AD33-CEF3E984B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348" y="1690687"/>
            <a:ext cx="6310822" cy="3306981"/>
          </a:xfrm>
        </p:spPr>
      </p:pic>
    </p:spTree>
    <p:extLst>
      <p:ext uri="{BB962C8B-B14F-4D97-AF65-F5344CB8AC3E}">
        <p14:creationId xmlns:p14="http://schemas.microsoft.com/office/powerpoint/2010/main" val="406337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125B1-3D4A-42EB-ACB0-1F28CEB2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建模方法与操作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F932ED-A67A-4E12-AD33-CEF3E984B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348" y="1690688"/>
            <a:ext cx="2908449" cy="152407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DCB220-0008-4057-BB70-096A15FC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04" y="1455017"/>
            <a:ext cx="6693244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A343-F170-4ADE-817F-90583C2C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44025-CD44-4D4C-BDDF-EC917EC2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0CE9E6-32AA-47EE-AF72-F6DA0332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2" y="38311"/>
            <a:ext cx="8358840" cy="67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8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D4EB-5AB2-4BC3-8B75-51783586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78163-FF88-46F9-8FF9-59F4AF6F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7CA81B-F760-4214-9055-2D5C5FFA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79" y="298126"/>
            <a:ext cx="9156770" cy="60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648</Words>
  <Application>Microsoft Office PowerPoint</Application>
  <PresentationFormat>宽屏</PresentationFormat>
  <Paragraphs>81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Linux Libertine</vt:lpstr>
      <vt:lpstr>Arial</vt:lpstr>
      <vt:lpstr>Calibri</vt:lpstr>
      <vt:lpstr>Office 主题</vt:lpstr>
      <vt:lpstr>实验三，基于web的CAD</vt:lpstr>
      <vt:lpstr>实验目的</vt:lpstr>
      <vt:lpstr>实验内容</vt:lpstr>
      <vt:lpstr>相关的CAD软件</vt:lpstr>
      <vt:lpstr>webPack</vt:lpstr>
      <vt:lpstr>建模方法与操作</vt:lpstr>
      <vt:lpstr>建模方法与操作</vt:lpstr>
      <vt:lpstr>PowerPoint 演示文稿</vt:lpstr>
      <vt:lpstr>PowerPoint 演示文稿</vt:lpstr>
      <vt:lpstr>PowerPoint 演示文稿</vt:lpstr>
      <vt:lpstr>Constructive solid geometry（CSG）</vt:lpstr>
      <vt:lpstr>平台介绍</vt:lpstr>
      <vt:lpstr>平台介绍</vt:lpstr>
      <vt:lpstr>平台介绍</vt:lpstr>
      <vt:lpstr>平台介绍</vt:lpstr>
      <vt:lpstr>平台介绍</vt:lpstr>
      <vt:lpstr>平台介绍</vt:lpstr>
      <vt:lpstr>相关零件制作</vt:lpstr>
      <vt:lpstr>相关零件制作</vt:lpstr>
      <vt:lpstr>相关零件制作</vt:lpstr>
      <vt:lpstr>相关零件制作</vt:lpstr>
      <vt:lpstr>相关零件制作</vt:lpstr>
      <vt:lpstr>相关零件制作</vt:lpstr>
      <vt:lpstr>相关零件制作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实验一，医学模型构建与交互体验教学系统实现</dc:title>
  <dc:creator/>
  <cp:lastModifiedBy>ma yu</cp:lastModifiedBy>
  <cp:revision>50</cp:revision>
  <dcterms:created xsi:type="dcterms:W3CDTF">2021-10-27T00:16:00Z</dcterms:created>
  <dcterms:modified xsi:type="dcterms:W3CDTF">2023-11-26T14:10:12Z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3F0299383F9F49B6881CB2C8A3D40993</vt:lpwstr>
  </property>
  <property fmtid="{D5CDD505-2E9C-101B-9397-08002B2CF9AE}" pid="3" name="KSOProductBuildVer">
    <vt:lpwstr>2052-11.1.0.10938</vt:lpwstr>
  </property>
</Properties>
</file>