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466" r:id="rId4"/>
    <p:sldId id="467" r:id="rId5"/>
    <p:sldId id="468" r:id="rId6"/>
    <p:sldId id="469" r:id="rId7"/>
    <p:sldId id="470" r:id="rId8"/>
    <p:sldId id="471" r:id="rId9"/>
    <p:sldId id="472" r:id="rId10"/>
    <p:sldId id="473" r:id="rId11"/>
    <p:sldId id="474" r:id="rId12"/>
    <p:sldId id="475" r:id="rId13"/>
    <p:sldId id="476" r:id="rId14"/>
    <p:sldId id="477"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84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C6905A-84E7-082A-E063-6BDE1416E94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FC7578B-18E3-320A-38BF-1879767D19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285C79F-42DA-4737-C3E1-4585DCC22B37}"/>
              </a:ext>
            </a:extLst>
          </p:cNvPr>
          <p:cNvSpPr>
            <a:spLocks noGrp="1"/>
          </p:cNvSpPr>
          <p:nvPr>
            <p:ph type="dt" sz="half" idx="10"/>
          </p:nvPr>
        </p:nvSpPr>
        <p:spPr/>
        <p:txBody>
          <a:bodyPr/>
          <a:lstStyle/>
          <a:p>
            <a:fld id="{A6BD067A-ECDE-44E4-8EB9-5AA778F3F2C7}" type="datetimeFigureOut">
              <a:rPr lang="zh-CN" altLang="en-US" smtClean="0"/>
              <a:t>2024/6/6</a:t>
            </a:fld>
            <a:endParaRPr lang="zh-CN" altLang="en-US"/>
          </a:p>
        </p:txBody>
      </p:sp>
      <p:sp>
        <p:nvSpPr>
          <p:cNvPr id="5" name="页脚占位符 4">
            <a:extLst>
              <a:ext uri="{FF2B5EF4-FFF2-40B4-BE49-F238E27FC236}">
                <a16:creationId xmlns:a16="http://schemas.microsoft.com/office/drawing/2014/main" id="{3DF5D7BB-D915-0D88-DBFC-16957B9C8B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8D9B90-37B2-7E69-EC51-4EDB1809549E}"/>
              </a:ext>
            </a:extLst>
          </p:cNvPr>
          <p:cNvSpPr>
            <a:spLocks noGrp="1"/>
          </p:cNvSpPr>
          <p:nvPr>
            <p:ph type="sldNum" sz="quarter" idx="12"/>
          </p:nvPr>
        </p:nvSpPr>
        <p:spPr/>
        <p:txBody>
          <a:bodyPr/>
          <a:lstStyle/>
          <a:p>
            <a:fld id="{B67FEF6E-D01D-41F1-AA1D-150680241592}" type="slidenum">
              <a:rPr lang="zh-CN" altLang="en-US" smtClean="0"/>
              <a:t>‹#›</a:t>
            </a:fld>
            <a:endParaRPr lang="zh-CN" altLang="en-US"/>
          </a:p>
        </p:txBody>
      </p:sp>
    </p:spTree>
    <p:extLst>
      <p:ext uri="{BB962C8B-B14F-4D97-AF65-F5344CB8AC3E}">
        <p14:creationId xmlns:p14="http://schemas.microsoft.com/office/powerpoint/2010/main" val="2826572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403EE7-E383-A16E-096A-6F11772DADF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A0920D2-263F-36EB-0470-98610E0E106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C797327-3CD2-02A1-C863-F42CF9F1B136}"/>
              </a:ext>
            </a:extLst>
          </p:cNvPr>
          <p:cNvSpPr>
            <a:spLocks noGrp="1"/>
          </p:cNvSpPr>
          <p:nvPr>
            <p:ph type="dt" sz="half" idx="10"/>
          </p:nvPr>
        </p:nvSpPr>
        <p:spPr/>
        <p:txBody>
          <a:bodyPr/>
          <a:lstStyle/>
          <a:p>
            <a:fld id="{A6BD067A-ECDE-44E4-8EB9-5AA778F3F2C7}" type="datetimeFigureOut">
              <a:rPr lang="zh-CN" altLang="en-US" smtClean="0"/>
              <a:t>2024/6/6</a:t>
            </a:fld>
            <a:endParaRPr lang="zh-CN" altLang="en-US"/>
          </a:p>
        </p:txBody>
      </p:sp>
      <p:sp>
        <p:nvSpPr>
          <p:cNvPr id="5" name="页脚占位符 4">
            <a:extLst>
              <a:ext uri="{FF2B5EF4-FFF2-40B4-BE49-F238E27FC236}">
                <a16:creationId xmlns:a16="http://schemas.microsoft.com/office/drawing/2014/main" id="{4F3CDB50-79A4-90F1-5775-4439D257D6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DD8B7E-8F1F-D207-87AF-E552702FCEE6}"/>
              </a:ext>
            </a:extLst>
          </p:cNvPr>
          <p:cNvSpPr>
            <a:spLocks noGrp="1"/>
          </p:cNvSpPr>
          <p:nvPr>
            <p:ph type="sldNum" sz="quarter" idx="12"/>
          </p:nvPr>
        </p:nvSpPr>
        <p:spPr/>
        <p:txBody>
          <a:bodyPr/>
          <a:lstStyle/>
          <a:p>
            <a:fld id="{B67FEF6E-D01D-41F1-AA1D-150680241592}" type="slidenum">
              <a:rPr lang="zh-CN" altLang="en-US" smtClean="0"/>
              <a:t>‹#›</a:t>
            </a:fld>
            <a:endParaRPr lang="zh-CN" altLang="en-US"/>
          </a:p>
        </p:txBody>
      </p:sp>
    </p:spTree>
    <p:extLst>
      <p:ext uri="{BB962C8B-B14F-4D97-AF65-F5344CB8AC3E}">
        <p14:creationId xmlns:p14="http://schemas.microsoft.com/office/powerpoint/2010/main" val="1433039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02FF8E7-CD5A-584B-09FB-6F807EC5CAF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D896435-274C-E2C4-1350-84407062D01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5E43193-2827-D93E-E63C-2A234475DEF4}"/>
              </a:ext>
            </a:extLst>
          </p:cNvPr>
          <p:cNvSpPr>
            <a:spLocks noGrp="1"/>
          </p:cNvSpPr>
          <p:nvPr>
            <p:ph type="dt" sz="half" idx="10"/>
          </p:nvPr>
        </p:nvSpPr>
        <p:spPr/>
        <p:txBody>
          <a:bodyPr/>
          <a:lstStyle/>
          <a:p>
            <a:fld id="{A6BD067A-ECDE-44E4-8EB9-5AA778F3F2C7}" type="datetimeFigureOut">
              <a:rPr lang="zh-CN" altLang="en-US" smtClean="0"/>
              <a:t>2024/6/6</a:t>
            </a:fld>
            <a:endParaRPr lang="zh-CN" altLang="en-US"/>
          </a:p>
        </p:txBody>
      </p:sp>
      <p:sp>
        <p:nvSpPr>
          <p:cNvPr id="5" name="页脚占位符 4">
            <a:extLst>
              <a:ext uri="{FF2B5EF4-FFF2-40B4-BE49-F238E27FC236}">
                <a16:creationId xmlns:a16="http://schemas.microsoft.com/office/drawing/2014/main" id="{20D14EB5-C329-E836-D318-8118543712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DFCB68-DE5B-AD6E-BBE8-50D14B1730DC}"/>
              </a:ext>
            </a:extLst>
          </p:cNvPr>
          <p:cNvSpPr>
            <a:spLocks noGrp="1"/>
          </p:cNvSpPr>
          <p:nvPr>
            <p:ph type="sldNum" sz="quarter" idx="12"/>
          </p:nvPr>
        </p:nvSpPr>
        <p:spPr/>
        <p:txBody>
          <a:bodyPr/>
          <a:lstStyle/>
          <a:p>
            <a:fld id="{B67FEF6E-D01D-41F1-AA1D-150680241592}" type="slidenum">
              <a:rPr lang="zh-CN" altLang="en-US" smtClean="0"/>
              <a:t>‹#›</a:t>
            </a:fld>
            <a:endParaRPr lang="zh-CN" altLang="en-US"/>
          </a:p>
        </p:txBody>
      </p:sp>
    </p:spTree>
    <p:extLst>
      <p:ext uri="{BB962C8B-B14F-4D97-AF65-F5344CB8AC3E}">
        <p14:creationId xmlns:p14="http://schemas.microsoft.com/office/powerpoint/2010/main" val="591723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297BC5D-B935-49BB-AA2D-E09D131BFE47}" type="datetimeFigureOut">
              <a:rPr lang="zh-CN" altLang="en-US" smtClean="0"/>
              <a:pPr/>
              <a:t>2024/6/6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32DEBC-FD50-465C-904C-1E4818E1873F}" type="slidenum">
              <a:rPr lang="zh-CN" altLang="en-US" smtClean="0"/>
              <a:pPr/>
              <a:t>‹#›</a:t>
            </a:fld>
            <a:endParaRPr lang="zh-CN" altLang="en-US"/>
          </a:p>
        </p:txBody>
      </p:sp>
    </p:spTree>
    <p:extLst>
      <p:ext uri="{BB962C8B-B14F-4D97-AF65-F5344CB8AC3E}">
        <p14:creationId xmlns:p14="http://schemas.microsoft.com/office/powerpoint/2010/main" val="1154071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297BC5D-B935-49BB-AA2D-E09D131BFE47}" type="datetimeFigureOut">
              <a:rPr lang="zh-CN" altLang="en-US" smtClean="0"/>
              <a:pPr/>
              <a:t>2024/6/6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32DEBC-FD50-465C-904C-1E4818E1873F}" type="slidenum">
              <a:rPr lang="zh-CN" altLang="en-US" smtClean="0"/>
              <a:pPr/>
              <a:t>‹#›</a:t>
            </a:fld>
            <a:endParaRPr lang="zh-CN" altLang="en-US"/>
          </a:p>
        </p:txBody>
      </p:sp>
    </p:spTree>
    <p:extLst>
      <p:ext uri="{BB962C8B-B14F-4D97-AF65-F5344CB8AC3E}">
        <p14:creationId xmlns:p14="http://schemas.microsoft.com/office/powerpoint/2010/main" val="1756067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297BC5D-B935-49BB-AA2D-E09D131BFE47}" type="datetimeFigureOut">
              <a:rPr lang="zh-CN" altLang="en-US" smtClean="0"/>
              <a:pPr/>
              <a:t>2024/6/6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32DEBC-FD50-465C-904C-1E4818E1873F}" type="slidenum">
              <a:rPr lang="zh-CN" altLang="en-US" smtClean="0"/>
              <a:pPr/>
              <a:t>‹#›</a:t>
            </a:fld>
            <a:endParaRPr lang="zh-CN" altLang="en-US"/>
          </a:p>
        </p:txBody>
      </p:sp>
    </p:spTree>
    <p:extLst>
      <p:ext uri="{BB962C8B-B14F-4D97-AF65-F5344CB8AC3E}">
        <p14:creationId xmlns:p14="http://schemas.microsoft.com/office/powerpoint/2010/main" val="3031534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297BC5D-B935-49BB-AA2D-E09D131BFE47}" type="datetimeFigureOut">
              <a:rPr lang="zh-CN" altLang="en-US" smtClean="0"/>
              <a:pPr/>
              <a:t>2024/6/6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32DEBC-FD50-465C-904C-1E4818E1873F}" type="slidenum">
              <a:rPr lang="zh-CN" altLang="en-US" smtClean="0"/>
              <a:pPr/>
              <a:t>‹#›</a:t>
            </a:fld>
            <a:endParaRPr lang="zh-CN" altLang="en-US"/>
          </a:p>
        </p:txBody>
      </p:sp>
    </p:spTree>
    <p:extLst>
      <p:ext uri="{BB962C8B-B14F-4D97-AF65-F5344CB8AC3E}">
        <p14:creationId xmlns:p14="http://schemas.microsoft.com/office/powerpoint/2010/main" val="60884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297BC5D-B935-49BB-AA2D-E09D131BFE47}" type="datetimeFigureOut">
              <a:rPr lang="zh-CN" altLang="en-US" smtClean="0"/>
              <a:pPr/>
              <a:t>2024/6/6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B32DEBC-FD50-465C-904C-1E4818E1873F}" type="slidenum">
              <a:rPr lang="zh-CN" altLang="en-US" smtClean="0"/>
              <a:pPr/>
              <a:t>‹#›</a:t>
            </a:fld>
            <a:endParaRPr lang="zh-CN" altLang="en-US"/>
          </a:p>
        </p:txBody>
      </p:sp>
    </p:spTree>
    <p:extLst>
      <p:ext uri="{BB962C8B-B14F-4D97-AF65-F5344CB8AC3E}">
        <p14:creationId xmlns:p14="http://schemas.microsoft.com/office/powerpoint/2010/main" val="29161042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297BC5D-B935-49BB-AA2D-E09D131BFE47}" type="datetimeFigureOut">
              <a:rPr lang="zh-CN" altLang="en-US" smtClean="0"/>
              <a:pPr/>
              <a:t>2024/6/6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B32DEBC-FD50-465C-904C-1E4818E1873F}" type="slidenum">
              <a:rPr lang="zh-CN" altLang="en-US" smtClean="0"/>
              <a:pPr/>
              <a:t>‹#›</a:t>
            </a:fld>
            <a:endParaRPr lang="zh-CN" altLang="en-US"/>
          </a:p>
        </p:txBody>
      </p:sp>
    </p:spTree>
    <p:extLst>
      <p:ext uri="{BB962C8B-B14F-4D97-AF65-F5344CB8AC3E}">
        <p14:creationId xmlns:p14="http://schemas.microsoft.com/office/powerpoint/2010/main" val="7112563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297BC5D-B935-49BB-AA2D-E09D131BFE47}" type="datetimeFigureOut">
              <a:rPr lang="zh-CN" altLang="en-US" smtClean="0"/>
              <a:pPr/>
              <a:t>2024/6/6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B32DEBC-FD50-465C-904C-1E4818E1873F}" type="slidenum">
              <a:rPr lang="zh-CN" altLang="en-US" smtClean="0"/>
              <a:pPr/>
              <a:t>‹#›</a:t>
            </a:fld>
            <a:endParaRPr lang="zh-CN" altLang="en-US"/>
          </a:p>
        </p:txBody>
      </p:sp>
    </p:spTree>
    <p:extLst>
      <p:ext uri="{BB962C8B-B14F-4D97-AF65-F5344CB8AC3E}">
        <p14:creationId xmlns:p14="http://schemas.microsoft.com/office/powerpoint/2010/main" val="29022788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297BC5D-B935-49BB-AA2D-E09D131BFE47}" type="datetimeFigureOut">
              <a:rPr lang="zh-CN" altLang="en-US" smtClean="0"/>
              <a:pPr/>
              <a:t>2024/6/6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32DEBC-FD50-465C-904C-1E4818E1873F}" type="slidenum">
              <a:rPr lang="zh-CN" altLang="en-US" smtClean="0"/>
              <a:pPr/>
              <a:t>‹#›</a:t>
            </a:fld>
            <a:endParaRPr lang="zh-CN" altLang="en-US"/>
          </a:p>
        </p:txBody>
      </p:sp>
    </p:spTree>
    <p:extLst>
      <p:ext uri="{BB962C8B-B14F-4D97-AF65-F5344CB8AC3E}">
        <p14:creationId xmlns:p14="http://schemas.microsoft.com/office/powerpoint/2010/main" val="2791401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D57E0F-9D0A-1BCE-E747-3262491D2C7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9242F6E-C8B0-3229-2AF0-33B7E4AD4DE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77DBC87-3CD8-74F3-0FF9-CBEE54215D04}"/>
              </a:ext>
            </a:extLst>
          </p:cNvPr>
          <p:cNvSpPr>
            <a:spLocks noGrp="1"/>
          </p:cNvSpPr>
          <p:nvPr>
            <p:ph type="dt" sz="half" idx="10"/>
          </p:nvPr>
        </p:nvSpPr>
        <p:spPr/>
        <p:txBody>
          <a:bodyPr/>
          <a:lstStyle/>
          <a:p>
            <a:fld id="{A6BD067A-ECDE-44E4-8EB9-5AA778F3F2C7}" type="datetimeFigureOut">
              <a:rPr lang="zh-CN" altLang="en-US" smtClean="0"/>
              <a:t>2024/6/6</a:t>
            </a:fld>
            <a:endParaRPr lang="zh-CN" altLang="en-US"/>
          </a:p>
        </p:txBody>
      </p:sp>
      <p:sp>
        <p:nvSpPr>
          <p:cNvPr id="5" name="页脚占位符 4">
            <a:extLst>
              <a:ext uri="{FF2B5EF4-FFF2-40B4-BE49-F238E27FC236}">
                <a16:creationId xmlns:a16="http://schemas.microsoft.com/office/drawing/2014/main" id="{CE80EA94-A7D3-3AA1-6AAE-B2FADB6D93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0AA5DB-3975-2F88-2AC3-57C421E7126B}"/>
              </a:ext>
            </a:extLst>
          </p:cNvPr>
          <p:cNvSpPr>
            <a:spLocks noGrp="1"/>
          </p:cNvSpPr>
          <p:nvPr>
            <p:ph type="sldNum" sz="quarter" idx="12"/>
          </p:nvPr>
        </p:nvSpPr>
        <p:spPr/>
        <p:txBody>
          <a:bodyPr/>
          <a:lstStyle/>
          <a:p>
            <a:fld id="{B67FEF6E-D01D-41F1-AA1D-150680241592}" type="slidenum">
              <a:rPr lang="zh-CN" altLang="en-US" smtClean="0"/>
              <a:t>‹#›</a:t>
            </a:fld>
            <a:endParaRPr lang="zh-CN" altLang="en-US"/>
          </a:p>
        </p:txBody>
      </p:sp>
    </p:spTree>
    <p:extLst>
      <p:ext uri="{BB962C8B-B14F-4D97-AF65-F5344CB8AC3E}">
        <p14:creationId xmlns:p14="http://schemas.microsoft.com/office/powerpoint/2010/main" val="6755104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297BC5D-B935-49BB-AA2D-E09D131BFE47}" type="datetimeFigureOut">
              <a:rPr lang="zh-CN" altLang="en-US" smtClean="0"/>
              <a:pPr/>
              <a:t>2024/6/6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32DEBC-FD50-465C-904C-1E4818E1873F}" type="slidenum">
              <a:rPr lang="zh-CN" altLang="en-US" smtClean="0"/>
              <a:pPr/>
              <a:t>‹#›</a:t>
            </a:fld>
            <a:endParaRPr lang="zh-CN" altLang="en-US"/>
          </a:p>
        </p:txBody>
      </p:sp>
    </p:spTree>
    <p:extLst>
      <p:ext uri="{BB962C8B-B14F-4D97-AF65-F5344CB8AC3E}">
        <p14:creationId xmlns:p14="http://schemas.microsoft.com/office/powerpoint/2010/main" val="5810120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297BC5D-B935-49BB-AA2D-E09D131BFE47}" type="datetimeFigureOut">
              <a:rPr lang="zh-CN" altLang="en-US" smtClean="0"/>
              <a:pPr/>
              <a:t>2024/6/6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32DEBC-FD50-465C-904C-1E4818E1873F}" type="slidenum">
              <a:rPr lang="zh-CN" altLang="en-US" smtClean="0"/>
              <a:pPr/>
              <a:t>‹#›</a:t>
            </a:fld>
            <a:endParaRPr lang="zh-CN" altLang="en-US"/>
          </a:p>
        </p:txBody>
      </p:sp>
    </p:spTree>
    <p:extLst>
      <p:ext uri="{BB962C8B-B14F-4D97-AF65-F5344CB8AC3E}">
        <p14:creationId xmlns:p14="http://schemas.microsoft.com/office/powerpoint/2010/main" val="39619822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297BC5D-B935-49BB-AA2D-E09D131BFE47}" type="datetimeFigureOut">
              <a:rPr lang="zh-CN" altLang="en-US" smtClean="0"/>
              <a:pPr/>
              <a:t>2024/6/6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32DEBC-FD50-465C-904C-1E4818E1873F}" type="slidenum">
              <a:rPr lang="zh-CN" altLang="en-US" smtClean="0"/>
              <a:pPr/>
              <a:t>‹#›</a:t>
            </a:fld>
            <a:endParaRPr lang="zh-CN" altLang="en-US"/>
          </a:p>
        </p:txBody>
      </p:sp>
    </p:spTree>
    <p:extLst>
      <p:ext uri="{BB962C8B-B14F-4D97-AF65-F5344CB8AC3E}">
        <p14:creationId xmlns:p14="http://schemas.microsoft.com/office/powerpoint/2010/main" val="1202637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EC110-0991-C7D1-0BC5-E32AD928ACF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65F2BD0-D171-4051-4589-C70EAC317E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A44AE6B-1D9D-1CB9-45A7-5863D90BDBC6}"/>
              </a:ext>
            </a:extLst>
          </p:cNvPr>
          <p:cNvSpPr>
            <a:spLocks noGrp="1"/>
          </p:cNvSpPr>
          <p:nvPr>
            <p:ph type="dt" sz="half" idx="10"/>
          </p:nvPr>
        </p:nvSpPr>
        <p:spPr/>
        <p:txBody>
          <a:bodyPr/>
          <a:lstStyle/>
          <a:p>
            <a:fld id="{A6BD067A-ECDE-44E4-8EB9-5AA778F3F2C7}" type="datetimeFigureOut">
              <a:rPr lang="zh-CN" altLang="en-US" smtClean="0"/>
              <a:t>2024/6/6</a:t>
            </a:fld>
            <a:endParaRPr lang="zh-CN" altLang="en-US"/>
          </a:p>
        </p:txBody>
      </p:sp>
      <p:sp>
        <p:nvSpPr>
          <p:cNvPr id="5" name="页脚占位符 4">
            <a:extLst>
              <a:ext uri="{FF2B5EF4-FFF2-40B4-BE49-F238E27FC236}">
                <a16:creationId xmlns:a16="http://schemas.microsoft.com/office/drawing/2014/main" id="{A044665C-EEEE-5A2C-5261-BCFF54FBA8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320D835-C8A2-CF2E-848C-3CA3FEEFBA09}"/>
              </a:ext>
            </a:extLst>
          </p:cNvPr>
          <p:cNvSpPr>
            <a:spLocks noGrp="1"/>
          </p:cNvSpPr>
          <p:nvPr>
            <p:ph type="sldNum" sz="quarter" idx="12"/>
          </p:nvPr>
        </p:nvSpPr>
        <p:spPr/>
        <p:txBody>
          <a:bodyPr/>
          <a:lstStyle/>
          <a:p>
            <a:fld id="{B67FEF6E-D01D-41F1-AA1D-150680241592}" type="slidenum">
              <a:rPr lang="zh-CN" altLang="en-US" smtClean="0"/>
              <a:t>‹#›</a:t>
            </a:fld>
            <a:endParaRPr lang="zh-CN" altLang="en-US"/>
          </a:p>
        </p:txBody>
      </p:sp>
    </p:spTree>
    <p:extLst>
      <p:ext uri="{BB962C8B-B14F-4D97-AF65-F5344CB8AC3E}">
        <p14:creationId xmlns:p14="http://schemas.microsoft.com/office/powerpoint/2010/main" val="2321544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069BD1-0A0C-1055-36B8-1EA84C31C7B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73E659E-496F-DC6C-75E8-90B4AECB5F0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759B3F3-17C2-E9EF-490E-7BB269C7CD9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70B22A1-4647-A7A6-204C-B07E0E45CF40}"/>
              </a:ext>
            </a:extLst>
          </p:cNvPr>
          <p:cNvSpPr>
            <a:spLocks noGrp="1"/>
          </p:cNvSpPr>
          <p:nvPr>
            <p:ph type="dt" sz="half" idx="10"/>
          </p:nvPr>
        </p:nvSpPr>
        <p:spPr/>
        <p:txBody>
          <a:bodyPr/>
          <a:lstStyle/>
          <a:p>
            <a:fld id="{A6BD067A-ECDE-44E4-8EB9-5AA778F3F2C7}" type="datetimeFigureOut">
              <a:rPr lang="zh-CN" altLang="en-US" smtClean="0"/>
              <a:t>2024/6/6</a:t>
            </a:fld>
            <a:endParaRPr lang="zh-CN" altLang="en-US"/>
          </a:p>
        </p:txBody>
      </p:sp>
      <p:sp>
        <p:nvSpPr>
          <p:cNvPr id="6" name="页脚占位符 5">
            <a:extLst>
              <a:ext uri="{FF2B5EF4-FFF2-40B4-BE49-F238E27FC236}">
                <a16:creationId xmlns:a16="http://schemas.microsoft.com/office/drawing/2014/main" id="{9DC90B9A-0633-812D-C54E-4543C75085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C0BCF9-5FC9-B430-3823-81FF5E3B1F81}"/>
              </a:ext>
            </a:extLst>
          </p:cNvPr>
          <p:cNvSpPr>
            <a:spLocks noGrp="1"/>
          </p:cNvSpPr>
          <p:nvPr>
            <p:ph type="sldNum" sz="quarter" idx="12"/>
          </p:nvPr>
        </p:nvSpPr>
        <p:spPr/>
        <p:txBody>
          <a:bodyPr/>
          <a:lstStyle/>
          <a:p>
            <a:fld id="{B67FEF6E-D01D-41F1-AA1D-150680241592}" type="slidenum">
              <a:rPr lang="zh-CN" altLang="en-US" smtClean="0"/>
              <a:t>‹#›</a:t>
            </a:fld>
            <a:endParaRPr lang="zh-CN" altLang="en-US"/>
          </a:p>
        </p:txBody>
      </p:sp>
    </p:spTree>
    <p:extLst>
      <p:ext uri="{BB962C8B-B14F-4D97-AF65-F5344CB8AC3E}">
        <p14:creationId xmlns:p14="http://schemas.microsoft.com/office/powerpoint/2010/main" val="1423783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09553A-C1BD-EE3B-7F4B-62A5E118E71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2D49EA2-2851-01CF-0500-74AD916B2B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2E30491-7852-A167-89E7-B2E553991F7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4532F98-7F31-C3AB-B296-A66D0C57A5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F8EA3C5-9775-240D-5B4E-7382DA7A4C7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69B7D77-6351-10AA-9D48-6FCD05350C29}"/>
              </a:ext>
            </a:extLst>
          </p:cNvPr>
          <p:cNvSpPr>
            <a:spLocks noGrp="1"/>
          </p:cNvSpPr>
          <p:nvPr>
            <p:ph type="dt" sz="half" idx="10"/>
          </p:nvPr>
        </p:nvSpPr>
        <p:spPr/>
        <p:txBody>
          <a:bodyPr/>
          <a:lstStyle/>
          <a:p>
            <a:fld id="{A6BD067A-ECDE-44E4-8EB9-5AA778F3F2C7}" type="datetimeFigureOut">
              <a:rPr lang="zh-CN" altLang="en-US" smtClean="0"/>
              <a:t>2024/6/6</a:t>
            </a:fld>
            <a:endParaRPr lang="zh-CN" altLang="en-US"/>
          </a:p>
        </p:txBody>
      </p:sp>
      <p:sp>
        <p:nvSpPr>
          <p:cNvPr id="8" name="页脚占位符 7">
            <a:extLst>
              <a:ext uri="{FF2B5EF4-FFF2-40B4-BE49-F238E27FC236}">
                <a16:creationId xmlns:a16="http://schemas.microsoft.com/office/drawing/2014/main" id="{25BD359A-8A81-EBF6-6423-0A6DE5B9220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582E259-FF61-D127-C913-AB84DBEC3FA1}"/>
              </a:ext>
            </a:extLst>
          </p:cNvPr>
          <p:cNvSpPr>
            <a:spLocks noGrp="1"/>
          </p:cNvSpPr>
          <p:nvPr>
            <p:ph type="sldNum" sz="quarter" idx="12"/>
          </p:nvPr>
        </p:nvSpPr>
        <p:spPr/>
        <p:txBody>
          <a:bodyPr/>
          <a:lstStyle/>
          <a:p>
            <a:fld id="{B67FEF6E-D01D-41F1-AA1D-150680241592}" type="slidenum">
              <a:rPr lang="zh-CN" altLang="en-US" smtClean="0"/>
              <a:t>‹#›</a:t>
            </a:fld>
            <a:endParaRPr lang="zh-CN" altLang="en-US"/>
          </a:p>
        </p:txBody>
      </p:sp>
    </p:spTree>
    <p:extLst>
      <p:ext uri="{BB962C8B-B14F-4D97-AF65-F5344CB8AC3E}">
        <p14:creationId xmlns:p14="http://schemas.microsoft.com/office/powerpoint/2010/main" val="3063995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1B2A77-0D8E-7764-3686-680846A053F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1DC5F71-38B9-5218-59C5-3C11D2CC433F}"/>
              </a:ext>
            </a:extLst>
          </p:cNvPr>
          <p:cNvSpPr>
            <a:spLocks noGrp="1"/>
          </p:cNvSpPr>
          <p:nvPr>
            <p:ph type="dt" sz="half" idx="10"/>
          </p:nvPr>
        </p:nvSpPr>
        <p:spPr/>
        <p:txBody>
          <a:bodyPr/>
          <a:lstStyle/>
          <a:p>
            <a:fld id="{A6BD067A-ECDE-44E4-8EB9-5AA778F3F2C7}" type="datetimeFigureOut">
              <a:rPr lang="zh-CN" altLang="en-US" smtClean="0"/>
              <a:t>2024/6/6</a:t>
            </a:fld>
            <a:endParaRPr lang="zh-CN" altLang="en-US"/>
          </a:p>
        </p:txBody>
      </p:sp>
      <p:sp>
        <p:nvSpPr>
          <p:cNvPr id="4" name="页脚占位符 3">
            <a:extLst>
              <a:ext uri="{FF2B5EF4-FFF2-40B4-BE49-F238E27FC236}">
                <a16:creationId xmlns:a16="http://schemas.microsoft.com/office/drawing/2014/main" id="{6DB619AC-8734-57AC-98F1-DC3C5DEF305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783B02A-D911-4166-0ABC-F12B41CB7B06}"/>
              </a:ext>
            </a:extLst>
          </p:cNvPr>
          <p:cNvSpPr>
            <a:spLocks noGrp="1"/>
          </p:cNvSpPr>
          <p:nvPr>
            <p:ph type="sldNum" sz="quarter" idx="12"/>
          </p:nvPr>
        </p:nvSpPr>
        <p:spPr/>
        <p:txBody>
          <a:bodyPr/>
          <a:lstStyle/>
          <a:p>
            <a:fld id="{B67FEF6E-D01D-41F1-AA1D-150680241592}" type="slidenum">
              <a:rPr lang="zh-CN" altLang="en-US" smtClean="0"/>
              <a:t>‹#›</a:t>
            </a:fld>
            <a:endParaRPr lang="zh-CN" altLang="en-US"/>
          </a:p>
        </p:txBody>
      </p:sp>
    </p:spTree>
    <p:extLst>
      <p:ext uri="{BB962C8B-B14F-4D97-AF65-F5344CB8AC3E}">
        <p14:creationId xmlns:p14="http://schemas.microsoft.com/office/powerpoint/2010/main" val="2809431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72C3E23-6EDE-572A-B750-DCD7C7254462}"/>
              </a:ext>
            </a:extLst>
          </p:cNvPr>
          <p:cNvSpPr>
            <a:spLocks noGrp="1"/>
          </p:cNvSpPr>
          <p:nvPr>
            <p:ph type="dt" sz="half" idx="10"/>
          </p:nvPr>
        </p:nvSpPr>
        <p:spPr/>
        <p:txBody>
          <a:bodyPr/>
          <a:lstStyle/>
          <a:p>
            <a:fld id="{A6BD067A-ECDE-44E4-8EB9-5AA778F3F2C7}" type="datetimeFigureOut">
              <a:rPr lang="zh-CN" altLang="en-US" smtClean="0"/>
              <a:t>2024/6/6</a:t>
            </a:fld>
            <a:endParaRPr lang="zh-CN" altLang="en-US"/>
          </a:p>
        </p:txBody>
      </p:sp>
      <p:sp>
        <p:nvSpPr>
          <p:cNvPr id="3" name="页脚占位符 2">
            <a:extLst>
              <a:ext uri="{FF2B5EF4-FFF2-40B4-BE49-F238E27FC236}">
                <a16:creationId xmlns:a16="http://schemas.microsoft.com/office/drawing/2014/main" id="{99E2C755-A1CD-902A-9B76-C02496EB5CA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61F48BB-3727-5F0E-8063-122FDAEF8310}"/>
              </a:ext>
            </a:extLst>
          </p:cNvPr>
          <p:cNvSpPr>
            <a:spLocks noGrp="1"/>
          </p:cNvSpPr>
          <p:nvPr>
            <p:ph type="sldNum" sz="quarter" idx="12"/>
          </p:nvPr>
        </p:nvSpPr>
        <p:spPr/>
        <p:txBody>
          <a:bodyPr/>
          <a:lstStyle/>
          <a:p>
            <a:fld id="{B67FEF6E-D01D-41F1-AA1D-150680241592}" type="slidenum">
              <a:rPr lang="zh-CN" altLang="en-US" smtClean="0"/>
              <a:t>‹#›</a:t>
            </a:fld>
            <a:endParaRPr lang="zh-CN" altLang="en-US"/>
          </a:p>
        </p:txBody>
      </p:sp>
    </p:spTree>
    <p:extLst>
      <p:ext uri="{BB962C8B-B14F-4D97-AF65-F5344CB8AC3E}">
        <p14:creationId xmlns:p14="http://schemas.microsoft.com/office/powerpoint/2010/main" val="203579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A3CC64-4496-48B3-B5B8-69AD9024944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139ABEC-039C-A1FE-BB2F-3F6392A0B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55A428B-579D-686D-82BA-F7DDAC481E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8FC29A3-7E63-F3C6-814C-37310299299F}"/>
              </a:ext>
            </a:extLst>
          </p:cNvPr>
          <p:cNvSpPr>
            <a:spLocks noGrp="1"/>
          </p:cNvSpPr>
          <p:nvPr>
            <p:ph type="dt" sz="half" idx="10"/>
          </p:nvPr>
        </p:nvSpPr>
        <p:spPr/>
        <p:txBody>
          <a:bodyPr/>
          <a:lstStyle/>
          <a:p>
            <a:fld id="{A6BD067A-ECDE-44E4-8EB9-5AA778F3F2C7}" type="datetimeFigureOut">
              <a:rPr lang="zh-CN" altLang="en-US" smtClean="0"/>
              <a:t>2024/6/6</a:t>
            </a:fld>
            <a:endParaRPr lang="zh-CN" altLang="en-US"/>
          </a:p>
        </p:txBody>
      </p:sp>
      <p:sp>
        <p:nvSpPr>
          <p:cNvPr id="6" name="页脚占位符 5">
            <a:extLst>
              <a:ext uri="{FF2B5EF4-FFF2-40B4-BE49-F238E27FC236}">
                <a16:creationId xmlns:a16="http://schemas.microsoft.com/office/drawing/2014/main" id="{8F9F42E3-645D-78EC-CDB7-8334F9719D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6F3BE8B-EEFF-DA28-01FA-F5C3CECFBB61}"/>
              </a:ext>
            </a:extLst>
          </p:cNvPr>
          <p:cNvSpPr>
            <a:spLocks noGrp="1"/>
          </p:cNvSpPr>
          <p:nvPr>
            <p:ph type="sldNum" sz="quarter" idx="12"/>
          </p:nvPr>
        </p:nvSpPr>
        <p:spPr/>
        <p:txBody>
          <a:bodyPr/>
          <a:lstStyle/>
          <a:p>
            <a:fld id="{B67FEF6E-D01D-41F1-AA1D-150680241592}" type="slidenum">
              <a:rPr lang="zh-CN" altLang="en-US" smtClean="0"/>
              <a:t>‹#›</a:t>
            </a:fld>
            <a:endParaRPr lang="zh-CN" altLang="en-US"/>
          </a:p>
        </p:txBody>
      </p:sp>
    </p:spTree>
    <p:extLst>
      <p:ext uri="{BB962C8B-B14F-4D97-AF65-F5344CB8AC3E}">
        <p14:creationId xmlns:p14="http://schemas.microsoft.com/office/powerpoint/2010/main" val="539718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EDC903-1774-63AD-CF5D-345CDCD5873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6F9D8C9-1A87-4FD3-C79D-55EBE35C2D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C507E50-6288-BD38-8D6C-94E338E2C2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2910692-771C-4151-6C1F-8DFFEA3A6CEB}"/>
              </a:ext>
            </a:extLst>
          </p:cNvPr>
          <p:cNvSpPr>
            <a:spLocks noGrp="1"/>
          </p:cNvSpPr>
          <p:nvPr>
            <p:ph type="dt" sz="half" idx="10"/>
          </p:nvPr>
        </p:nvSpPr>
        <p:spPr/>
        <p:txBody>
          <a:bodyPr/>
          <a:lstStyle/>
          <a:p>
            <a:fld id="{A6BD067A-ECDE-44E4-8EB9-5AA778F3F2C7}" type="datetimeFigureOut">
              <a:rPr lang="zh-CN" altLang="en-US" smtClean="0"/>
              <a:t>2024/6/6</a:t>
            </a:fld>
            <a:endParaRPr lang="zh-CN" altLang="en-US"/>
          </a:p>
        </p:txBody>
      </p:sp>
      <p:sp>
        <p:nvSpPr>
          <p:cNvPr id="6" name="页脚占位符 5">
            <a:extLst>
              <a:ext uri="{FF2B5EF4-FFF2-40B4-BE49-F238E27FC236}">
                <a16:creationId xmlns:a16="http://schemas.microsoft.com/office/drawing/2014/main" id="{24C6A596-1A83-D2CE-F6C4-CAE546009B1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CD7C7EC-72FC-B566-8F5A-557FD24D8A53}"/>
              </a:ext>
            </a:extLst>
          </p:cNvPr>
          <p:cNvSpPr>
            <a:spLocks noGrp="1"/>
          </p:cNvSpPr>
          <p:nvPr>
            <p:ph type="sldNum" sz="quarter" idx="12"/>
          </p:nvPr>
        </p:nvSpPr>
        <p:spPr/>
        <p:txBody>
          <a:bodyPr/>
          <a:lstStyle/>
          <a:p>
            <a:fld id="{B67FEF6E-D01D-41F1-AA1D-150680241592}" type="slidenum">
              <a:rPr lang="zh-CN" altLang="en-US" smtClean="0"/>
              <a:t>‹#›</a:t>
            </a:fld>
            <a:endParaRPr lang="zh-CN" altLang="en-US"/>
          </a:p>
        </p:txBody>
      </p:sp>
    </p:spTree>
    <p:extLst>
      <p:ext uri="{BB962C8B-B14F-4D97-AF65-F5344CB8AC3E}">
        <p14:creationId xmlns:p14="http://schemas.microsoft.com/office/powerpoint/2010/main" val="2896631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F64CCD5-2927-CA26-DF01-838F91131B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77A7B72-3F0C-A145-3B1D-88734D6995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5D9B723-71DF-7B3A-ABD2-F40F440E3C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BD067A-ECDE-44E4-8EB9-5AA778F3F2C7}" type="datetimeFigureOut">
              <a:rPr lang="zh-CN" altLang="en-US" smtClean="0"/>
              <a:t>2024/6/6</a:t>
            </a:fld>
            <a:endParaRPr lang="zh-CN" altLang="en-US"/>
          </a:p>
        </p:txBody>
      </p:sp>
      <p:sp>
        <p:nvSpPr>
          <p:cNvPr id="5" name="页脚占位符 4">
            <a:extLst>
              <a:ext uri="{FF2B5EF4-FFF2-40B4-BE49-F238E27FC236}">
                <a16:creationId xmlns:a16="http://schemas.microsoft.com/office/drawing/2014/main" id="{58856276-D2D7-35DE-7ADD-7BE0C9BAAF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FA0BFEA-DC0B-51CB-91B3-0E115B7AB5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7FEF6E-D01D-41F1-AA1D-150680241592}" type="slidenum">
              <a:rPr lang="zh-CN" altLang="en-US" smtClean="0"/>
              <a:t>‹#›</a:t>
            </a:fld>
            <a:endParaRPr lang="zh-CN" altLang="en-US"/>
          </a:p>
        </p:txBody>
      </p:sp>
    </p:spTree>
    <p:extLst>
      <p:ext uri="{BB962C8B-B14F-4D97-AF65-F5344CB8AC3E}">
        <p14:creationId xmlns:p14="http://schemas.microsoft.com/office/powerpoint/2010/main" val="4262660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97BC5D-B935-49BB-AA2D-E09D131BFE47}" type="datetimeFigureOut">
              <a:rPr lang="zh-CN" altLang="en-US" smtClean="0"/>
              <a:pPr/>
              <a:t>2024/6/6</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2DEBC-FD50-465C-904C-1E4818E1873F}" type="slidenum">
              <a:rPr lang="zh-CN" altLang="en-US" smtClean="0"/>
              <a:pPr/>
              <a:t>‹#›</a:t>
            </a:fld>
            <a:endParaRPr lang="zh-CN" altLang="en-US"/>
          </a:p>
        </p:txBody>
      </p:sp>
    </p:spTree>
    <p:extLst>
      <p:ext uri="{BB962C8B-B14F-4D97-AF65-F5344CB8AC3E}">
        <p14:creationId xmlns:p14="http://schemas.microsoft.com/office/powerpoint/2010/main" val="14915833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01C45-F8D1-ED5F-37A3-28720D393E84}"/>
              </a:ext>
            </a:extLst>
          </p:cNvPr>
          <p:cNvSpPr>
            <a:spLocks noGrp="1"/>
          </p:cNvSpPr>
          <p:nvPr>
            <p:ph type="ctrTitle"/>
          </p:nvPr>
        </p:nvSpPr>
        <p:spPr/>
        <p:txBody>
          <a:bodyPr/>
          <a:lstStyle/>
          <a:p>
            <a:r>
              <a:rPr lang="en-US" altLang="zh-CN" dirty="0"/>
              <a:t>2</a:t>
            </a:r>
            <a:r>
              <a:rPr lang="en-US" altLang="zh-CN" baseline="30000" dirty="0"/>
              <a:t>nd</a:t>
            </a:r>
            <a:r>
              <a:rPr lang="en-US" altLang="zh-CN" dirty="0"/>
              <a:t> homework</a:t>
            </a:r>
            <a:endParaRPr lang="zh-CN" altLang="en-US" dirty="0"/>
          </a:p>
        </p:txBody>
      </p:sp>
      <p:sp>
        <p:nvSpPr>
          <p:cNvPr id="3" name="副标题 2">
            <a:extLst>
              <a:ext uri="{FF2B5EF4-FFF2-40B4-BE49-F238E27FC236}">
                <a16:creationId xmlns:a16="http://schemas.microsoft.com/office/drawing/2014/main" id="{0972E33E-A8BF-5E78-E038-2F3FC086C9F4}"/>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223046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dirty="0"/>
              <a:t>Section  D	Exercises</a:t>
            </a:r>
            <a:endParaRPr lang="zh-CN" altLang="zh-CN" sz="4000" b="1" i="1" dirty="0">
              <a:solidFill>
                <a:srgbClr val="C00000"/>
              </a:solidFill>
            </a:endParaRPr>
          </a:p>
        </p:txBody>
      </p:sp>
      <p:sp>
        <p:nvSpPr>
          <p:cNvPr id="3" name="内容占位符 2"/>
          <p:cNvSpPr>
            <a:spLocks noGrp="1"/>
          </p:cNvSpPr>
          <p:nvPr>
            <p:ph idx="1"/>
          </p:nvPr>
        </p:nvSpPr>
        <p:spPr/>
        <p:txBody>
          <a:bodyPr>
            <a:normAutofit fontScale="92500" lnSpcReduction="10000"/>
          </a:bodyPr>
          <a:lstStyle/>
          <a:p>
            <a:pPr marL="0" indent="0" algn="just">
              <a:buNone/>
            </a:pPr>
            <a:r>
              <a:rPr lang="en-US" altLang="zh-CN" dirty="0"/>
              <a:t>    It is obvious to see that prominently used tenses in both are similar for each section because the content and function in each section is well-defined. However, there is a large proportional difference between present simple and past in the sections, </a:t>
            </a:r>
            <a:r>
              <a:rPr lang="en-US" altLang="zh-CN" dirty="0" err="1"/>
              <a:t>eg.</a:t>
            </a:r>
            <a:r>
              <a:rPr lang="en-US" altLang="zh-CN" dirty="0"/>
              <a:t> Introduction—67: 43 in Ta but 81: 12 in Ea. The difference definitely indicates that Chinese writers are not thoroughly aware of the subtle meaning of tenses and the functions they play although the writers understand some grammatical rules. The differences in using other tenses further confirm the point. The fact that their mother tongue, Chinese, is meaning-centered rather than </a:t>
            </a:r>
            <a:r>
              <a:rPr lang="en-US" altLang="zh-CN" dirty="0" err="1"/>
              <a:t>formcentered</a:t>
            </a:r>
            <a:r>
              <a:rPr lang="en-US" altLang="zh-CN" dirty="0"/>
              <a:t>, is certainly a factor.</a:t>
            </a:r>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7810512" y="214290"/>
            <a:ext cx="2285986" cy="1143008"/>
          </a:xfrm>
          <a:prstGeom prst="rect">
            <a:avLst/>
          </a:prstGeom>
          <a:noFill/>
          <a:ln w="9525">
            <a:noFill/>
            <a:miter lim="800000"/>
            <a:headEnd/>
            <a:tailEnd/>
          </a:ln>
        </p:spPr>
      </p:pic>
    </p:spTree>
    <p:extLst>
      <p:ext uri="{BB962C8B-B14F-4D97-AF65-F5344CB8AC3E}">
        <p14:creationId xmlns:p14="http://schemas.microsoft.com/office/powerpoint/2010/main" val="385735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dirty="0"/>
              <a:t>Section  D	Exercises</a:t>
            </a:r>
            <a:endParaRPr lang="zh-CN" altLang="zh-CN" sz="4000" b="1" i="1" dirty="0">
              <a:solidFill>
                <a:srgbClr val="C00000"/>
              </a:solidFill>
            </a:endParaRPr>
          </a:p>
        </p:txBody>
      </p:sp>
      <p:sp>
        <p:nvSpPr>
          <p:cNvPr id="3" name="内容占位符 2"/>
          <p:cNvSpPr>
            <a:spLocks noGrp="1"/>
          </p:cNvSpPr>
          <p:nvPr>
            <p:ph idx="1"/>
          </p:nvPr>
        </p:nvSpPr>
        <p:spPr/>
        <p:txBody>
          <a:bodyPr>
            <a:normAutofit/>
          </a:bodyPr>
          <a:lstStyle/>
          <a:p>
            <a:pPr marL="0" indent="0">
              <a:buNone/>
            </a:pPr>
            <a:r>
              <a:rPr lang="en-US" altLang="zh-CN" b="1" dirty="0"/>
              <a:t>3.2.2 Passive Voice </a:t>
            </a:r>
          </a:p>
          <a:p>
            <a:pPr marL="0" indent="0">
              <a:buNone/>
            </a:pPr>
            <a:r>
              <a:rPr lang="en-US" altLang="zh-CN" dirty="0"/>
              <a:t>    The frequency of passive verbs was also examined respectively. </a:t>
            </a:r>
          </a:p>
          <a:p>
            <a:pPr marL="0" indent="0" algn="ctr">
              <a:buNone/>
            </a:pPr>
            <a:r>
              <a:rPr lang="en-US" altLang="zh-CN" dirty="0"/>
              <a:t>Table 4 Frequency of passive verbs </a:t>
            </a:r>
          </a:p>
          <a:p>
            <a:pPr marL="0" indent="0" algn="ctr">
              <a:buNone/>
            </a:pPr>
            <a:endParaRPr lang="en-US" altLang="zh-CN" dirty="0"/>
          </a:p>
          <a:p>
            <a:pPr marL="0" indent="0" algn="ctr">
              <a:buNone/>
            </a:pPr>
            <a:endParaRPr lang="en-US" altLang="zh-CN" dirty="0"/>
          </a:p>
          <a:p>
            <a:pPr marL="0" indent="0" algn="ctr">
              <a:buNone/>
            </a:pPr>
            <a:endParaRPr lang="en-US" altLang="zh-CN" dirty="0"/>
          </a:p>
          <a:p>
            <a:pPr marL="0" indent="0" algn="ctr">
              <a:buNone/>
            </a:pPr>
            <a:endParaRPr lang="en-US" altLang="zh-CN" dirty="0"/>
          </a:p>
          <a:p>
            <a:pPr marL="0" indent="0" algn="ctr">
              <a:buNone/>
            </a:pPr>
            <a:endParaRPr lang="en-US" altLang="zh-CN" dirty="0"/>
          </a:p>
        </p:txBody>
      </p:sp>
      <p:pic>
        <p:nvPicPr>
          <p:cNvPr id="6146" name="Picture 2"/>
          <p:cNvPicPr>
            <a:picLocks noChangeAspect="1" noChangeArrowheads="1"/>
          </p:cNvPicPr>
          <p:nvPr/>
        </p:nvPicPr>
        <p:blipFill>
          <a:blip r:embed="rId2" cstate="print"/>
          <a:srcRect/>
          <a:stretch>
            <a:fillRect/>
          </a:stretch>
        </p:blipFill>
        <p:spPr bwMode="auto">
          <a:xfrm>
            <a:off x="7810512" y="214290"/>
            <a:ext cx="2285986" cy="1143008"/>
          </a:xfrm>
          <a:prstGeom prst="rect">
            <a:avLst/>
          </a:prstGeom>
          <a:noFill/>
          <a:ln w="9525">
            <a:noFill/>
            <a:miter lim="800000"/>
            <a:headEnd/>
            <a:tailEnd/>
          </a:ln>
        </p:spPr>
      </p:pic>
      <p:graphicFrame>
        <p:nvGraphicFramePr>
          <p:cNvPr id="4" name="表格 4">
            <a:extLst>
              <a:ext uri="{FF2B5EF4-FFF2-40B4-BE49-F238E27FC236}">
                <a16:creationId xmlns:a16="http://schemas.microsoft.com/office/drawing/2014/main" id="{6D47F11E-4CF6-4CBD-99F0-E8948A6A8527}"/>
              </a:ext>
            </a:extLst>
          </p:cNvPr>
          <p:cNvGraphicFramePr>
            <a:graphicFrameLocks noGrp="1"/>
          </p:cNvGraphicFramePr>
          <p:nvPr/>
        </p:nvGraphicFramePr>
        <p:xfrm>
          <a:off x="2351584" y="4149080"/>
          <a:ext cx="7272806" cy="1483360"/>
        </p:xfrm>
        <a:graphic>
          <a:graphicData uri="http://schemas.openxmlformats.org/drawingml/2006/table">
            <a:tbl>
              <a:tblPr firstRow="1" bandRow="1">
                <a:tableStyleId>{5C22544A-7EE6-4342-B048-85BDC9FD1C3A}</a:tableStyleId>
              </a:tblPr>
              <a:tblGrid>
                <a:gridCol w="790522">
                  <a:extLst>
                    <a:ext uri="{9D8B030D-6E8A-4147-A177-3AD203B41FA5}">
                      <a16:colId xmlns:a16="http://schemas.microsoft.com/office/drawing/2014/main" val="2744186377"/>
                    </a:ext>
                  </a:extLst>
                </a:gridCol>
                <a:gridCol w="1501992">
                  <a:extLst>
                    <a:ext uri="{9D8B030D-6E8A-4147-A177-3AD203B41FA5}">
                      <a16:colId xmlns:a16="http://schemas.microsoft.com/office/drawing/2014/main" val="2377524452"/>
                    </a:ext>
                  </a:extLst>
                </a:gridCol>
                <a:gridCol w="1106732">
                  <a:extLst>
                    <a:ext uri="{9D8B030D-6E8A-4147-A177-3AD203B41FA5}">
                      <a16:colId xmlns:a16="http://schemas.microsoft.com/office/drawing/2014/main" val="1259522414"/>
                    </a:ext>
                  </a:extLst>
                </a:gridCol>
                <a:gridCol w="1027679">
                  <a:extLst>
                    <a:ext uri="{9D8B030D-6E8A-4147-A177-3AD203B41FA5}">
                      <a16:colId xmlns:a16="http://schemas.microsoft.com/office/drawing/2014/main" val="75649814"/>
                    </a:ext>
                  </a:extLst>
                </a:gridCol>
                <a:gridCol w="1422940">
                  <a:extLst>
                    <a:ext uri="{9D8B030D-6E8A-4147-A177-3AD203B41FA5}">
                      <a16:colId xmlns:a16="http://schemas.microsoft.com/office/drawing/2014/main" val="3211001941"/>
                    </a:ext>
                  </a:extLst>
                </a:gridCol>
                <a:gridCol w="1422941">
                  <a:extLst>
                    <a:ext uri="{9D8B030D-6E8A-4147-A177-3AD203B41FA5}">
                      <a16:colId xmlns:a16="http://schemas.microsoft.com/office/drawing/2014/main" val="1092307421"/>
                    </a:ext>
                  </a:extLst>
                </a:gridCol>
              </a:tblGrid>
              <a:tr h="370840">
                <a:tc>
                  <a:txBody>
                    <a:bodyPr/>
                    <a:lstStyle/>
                    <a:p>
                      <a:endParaRPr lang="zh-CN" altLang="en-US" dirty="0"/>
                    </a:p>
                  </a:txBody>
                  <a:tcPr/>
                </a:tc>
                <a:tc>
                  <a:txBody>
                    <a:bodyPr/>
                    <a:lstStyle/>
                    <a:p>
                      <a:pPr algn="ctr"/>
                      <a:r>
                        <a:rPr lang="en-US" altLang="zh-CN" dirty="0"/>
                        <a:t>Introduction</a:t>
                      </a:r>
                      <a:endParaRPr lang="zh-CN" altLang="en-US" dirty="0"/>
                    </a:p>
                  </a:txBody>
                  <a:tcPr/>
                </a:tc>
                <a:tc>
                  <a:txBody>
                    <a:bodyPr/>
                    <a:lstStyle/>
                    <a:p>
                      <a:pPr algn="ctr"/>
                      <a:r>
                        <a:rPr lang="en-US" altLang="zh-CN" dirty="0"/>
                        <a:t>Method</a:t>
                      </a:r>
                      <a:endParaRPr lang="zh-CN" altLang="en-US" dirty="0"/>
                    </a:p>
                  </a:txBody>
                  <a:tcPr/>
                </a:tc>
                <a:tc>
                  <a:txBody>
                    <a:bodyPr/>
                    <a:lstStyle/>
                    <a:p>
                      <a:pPr algn="ctr"/>
                      <a:r>
                        <a:rPr lang="en-US" altLang="zh-CN" dirty="0"/>
                        <a:t>Result</a:t>
                      </a:r>
                      <a:endParaRPr lang="zh-CN" altLang="en-US" dirty="0"/>
                    </a:p>
                  </a:txBody>
                  <a:tcPr/>
                </a:tc>
                <a:tc>
                  <a:txBody>
                    <a:bodyPr/>
                    <a:lstStyle/>
                    <a:p>
                      <a:pPr algn="ctr"/>
                      <a:r>
                        <a:rPr lang="en-US" altLang="zh-CN" dirty="0"/>
                        <a:t>Conclusion</a:t>
                      </a:r>
                      <a:endParaRPr lang="zh-CN" altLang="en-US" dirty="0"/>
                    </a:p>
                  </a:txBody>
                  <a:tcPr/>
                </a:tc>
                <a:tc>
                  <a:txBody>
                    <a:bodyPr/>
                    <a:lstStyle/>
                    <a:p>
                      <a:pPr algn="ctr"/>
                      <a:r>
                        <a:rPr lang="en-US" altLang="zh-CN" dirty="0"/>
                        <a:t>Total </a:t>
                      </a:r>
                      <a:endParaRPr lang="zh-CN" altLang="en-US" dirty="0"/>
                    </a:p>
                  </a:txBody>
                  <a:tcPr/>
                </a:tc>
                <a:extLst>
                  <a:ext uri="{0D108BD9-81ED-4DB2-BD59-A6C34878D82A}">
                    <a16:rowId xmlns:a16="http://schemas.microsoft.com/office/drawing/2014/main" val="2257677500"/>
                  </a:ext>
                </a:extLst>
              </a:tr>
              <a:tr h="370840">
                <a:tc>
                  <a:txBody>
                    <a:bodyPr/>
                    <a:lstStyle/>
                    <a:p>
                      <a:r>
                        <a:rPr lang="en-US" altLang="zh-CN" dirty="0"/>
                        <a:t>Ta</a:t>
                      </a:r>
                      <a:endParaRPr lang="zh-CN" altLang="en-US" dirty="0"/>
                    </a:p>
                  </a:txBody>
                  <a:tcPr/>
                </a:tc>
                <a:tc>
                  <a:txBody>
                    <a:bodyPr/>
                    <a:lstStyle/>
                    <a:p>
                      <a:pPr algn="ctr"/>
                      <a:r>
                        <a:rPr lang="en-US" altLang="zh-CN" dirty="0"/>
                        <a:t>39</a:t>
                      </a:r>
                      <a:endParaRPr lang="zh-CN" altLang="en-US" dirty="0"/>
                    </a:p>
                  </a:txBody>
                  <a:tcPr/>
                </a:tc>
                <a:tc>
                  <a:txBody>
                    <a:bodyPr/>
                    <a:lstStyle/>
                    <a:p>
                      <a:pPr algn="ctr"/>
                      <a:r>
                        <a:rPr lang="en-US" altLang="zh-CN" dirty="0"/>
                        <a:t>11</a:t>
                      </a:r>
                      <a:endParaRPr lang="zh-CN" altLang="en-US" dirty="0"/>
                    </a:p>
                  </a:txBody>
                  <a:tcPr/>
                </a:tc>
                <a:tc>
                  <a:txBody>
                    <a:bodyPr/>
                    <a:lstStyle/>
                    <a:p>
                      <a:pPr algn="ctr"/>
                      <a:r>
                        <a:rPr lang="en-US" altLang="zh-CN" dirty="0"/>
                        <a:t>13</a:t>
                      </a:r>
                      <a:endParaRPr lang="zh-CN" altLang="en-US" dirty="0"/>
                    </a:p>
                  </a:txBody>
                  <a:tcPr/>
                </a:tc>
                <a:tc>
                  <a:txBody>
                    <a:bodyPr/>
                    <a:lstStyle/>
                    <a:p>
                      <a:pPr algn="ctr"/>
                      <a:r>
                        <a:rPr lang="en-US" altLang="zh-CN" dirty="0"/>
                        <a:t>13</a:t>
                      </a:r>
                      <a:endParaRPr lang="zh-CN" altLang="en-US" dirty="0"/>
                    </a:p>
                  </a:txBody>
                  <a:tcPr/>
                </a:tc>
                <a:tc>
                  <a:txBody>
                    <a:bodyPr/>
                    <a:lstStyle/>
                    <a:p>
                      <a:pPr algn="ctr"/>
                      <a:r>
                        <a:rPr lang="en-US" altLang="zh-CN" dirty="0"/>
                        <a:t>76</a:t>
                      </a:r>
                      <a:endParaRPr lang="zh-CN" altLang="en-US" dirty="0"/>
                    </a:p>
                  </a:txBody>
                  <a:tcPr/>
                </a:tc>
                <a:extLst>
                  <a:ext uri="{0D108BD9-81ED-4DB2-BD59-A6C34878D82A}">
                    <a16:rowId xmlns:a16="http://schemas.microsoft.com/office/drawing/2014/main" val="1014951609"/>
                  </a:ext>
                </a:extLst>
              </a:tr>
              <a:tr h="370840">
                <a:tc>
                  <a:txBody>
                    <a:bodyPr/>
                    <a:lstStyle/>
                    <a:p>
                      <a:r>
                        <a:rPr lang="en-US" altLang="zh-CN" dirty="0" err="1"/>
                        <a:t>Ea</a:t>
                      </a:r>
                      <a:endParaRPr lang="zh-CN" altLang="en-US" dirty="0"/>
                    </a:p>
                  </a:txBody>
                  <a:tcPr/>
                </a:tc>
                <a:tc>
                  <a:txBody>
                    <a:bodyPr/>
                    <a:lstStyle/>
                    <a:p>
                      <a:pPr algn="ctr"/>
                      <a:r>
                        <a:rPr lang="en-US" altLang="zh-CN" dirty="0"/>
                        <a:t>25</a:t>
                      </a:r>
                      <a:endParaRPr lang="zh-CN" altLang="en-US" dirty="0"/>
                    </a:p>
                  </a:txBody>
                  <a:tcPr/>
                </a:tc>
                <a:tc>
                  <a:txBody>
                    <a:bodyPr/>
                    <a:lstStyle/>
                    <a:p>
                      <a:pPr algn="ctr"/>
                      <a:r>
                        <a:rPr lang="en-US" altLang="zh-CN" dirty="0"/>
                        <a:t>34</a:t>
                      </a:r>
                      <a:endParaRPr lang="zh-CN" altLang="en-US" dirty="0"/>
                    </a:p>
                  </a:txBody>
                  <a:tcPr/>
                </a:tc>
                <a:tc>
                  <a:txBody>
                    <a:bodyPr/>
                    <a:lstStyle/>
                    <a:p>
                      <a:pPr algn="ctr"/>
                      <a:r>
                        <a:rPr lang="en-US" altLang="zh-CN" dirty="0"/>
                        <a:t>13</a:t>
                      </a:r>
                      <a:endParaRPr lang="zh-CN" altLang="en-US" dirty="0"/>
                    </a:p>
                  </a:txBody>
                  <a:tcPr/>
                </a:tc>
                <a:tc>
                  <a:txBody>
                    <a:bodyPr/>
                    <a:lstStyle/>
                    <a:p>
                      <a:pPr algn="ctr"/>
                      <a:r>
                        <a:rPr lang="en-US" altLang="zh-CN" dirty="0"/>
                        <a:t>31</a:t>
                      </a:r>
                      <a:endParaRPr lang="zh-CN" altLang="en-US" dirty="0"/>
                    </a:p>
                  </a:txBody>
                  <a:tcPr/>
                </a:tc>
                <a:tc>
                  <a:txBody>
                    <a:bodyPr/>
                    <a:lstStyle/>
                    <a:p>
                      <a:pPr algn="ctr"/>
                      <a:r>
                        <a:rPr lang="en-US" altLang="zh-CN" dirty="0"/>
                        <a:t>103</a:t>
                      </a:r>
                      <a:endParaRPr lang="zh-CN" altLang="en-US" dirty="0"/>
                    </a:p>
                  </a:txBody>
                  <a:tcPr/>
                </a:tc>
                <a:extLst>
                  <a:ext uri="{0D108BD9-81ED-4DB2-BD59-A6C34878D82A}">
                    <a16:rowId xmlns:a16="http://schemas.microsoft.com/office/drawing/2014/main" val="3551148271"/>
                  </a:ext>
                </a:extLst>
              </a:tr>
              <a:tr h="370840">
                <a:tc>
                  <a:txBody>
                    <a:bodyPr/>
                    <a:lstStyle/>
                    <a:p>
                      <a:r>
                        <a:rPr lang="en-US" altLang="zh-CN" dirty="0"/>
                        <a:t>Total</a:t>
                      </a:r>
                      <a:endParaRPr lang="zh-CN" altLang="en-US" dirty="0"/>
                    </a:p>
                  </a:txBody>
                  <a:tcPr/>
                </a:tc>
                <a:tc>
                  <a:txBody>
                    <a:bodyPr/>
                    <a:lstStyle/>
                    <a:p>
                      <a:pPr algn="ctr"/>
                      <a:r>
                        <a:rPr lang="en-US" altLang="zh-CN" dirty="0"/>
                        <a:t>64</a:t>
                      </a:r>
                      <a:endParaRPr lang="zh-CN" altLang="en-US" dirty="0"/>
                    </a:p>
                  </a:txBody>
                  <a:tcPr/>
                </a:tc>
                <a:tc>
                  <a:txBody>
                    <a:bodyPr/>
                    <a:lstStyle/>
                    <a:p>
                      <a:pPr algn="ctr"/>
                      <a:r>
                        <a:rPr lang="en-US" altLang="zh-CN" dirty="0"/>
                        <a:t>45</a:t>
                      </a:r>
                      <a:endParaRPr lang="zh-CN" altLang="en-US" dirty="0"/>
                    </a:p>
                  </a:txBody>
                  <a:tcPr/>
                </a:tc>
                <a:tc>
                  <a:txBody>
                    <a:bodyPr/>
                    <a:lstStyle/>
                    <a:p>
                      <a:pPr algn="ctr"/>
                      <a:r>
                        <a:rPr lang="en-US" altLang="zh-CN" dirty="0"/>
                        <a:t>26</a:t>
                      </a:r>
                      <a:endParaRPr lang="zh-CN" altLang="en-US" dirty="0"/>
                    </a:p>
                  </a:txBody>
                  <a:tcPr/>
                </a:tc>
                <a:tc>
                  <a:txBody>
                    <a:bodyPr/>
                    <a:lstStyle/>
                    <a:p>
                      <a:pPr algn="ctr"/>
                      <a:r>
                        <a:rPr lang="en-US" altLang="zh-CN" dirty="0"/>
                        <a:t>44</a:t>
                      </a:r>
                      <a:endParaRPr lang="zh-CN" altLang="en-US" dirty="0"/>
                    </a:p>
                  </a:txBody>
                  <a:tcPr/>
                </a:tc>
                <a:tc>
                  <a:txBody>
                    <a:bodyPr/>
                    <a:lstStyle/>
                    <a:p>
                      <a:pPr algn="ctr"/>
                      <a:r>
                        <a:rPr lang="en-US" altLang="zh-CN" dirty="0"/>
                        <a:t>179</a:t>
                      </a:r>
                      <a:endParaRPr lang="zh-CN" altLang="en-US" dirty="0"/>
                    </a:p>
                  </a:txBody>
                  <a:tcPr/>
                </a:tc>
                <a:extLst>
                  <a:ext uri="{0D108BD9-81ED-4DB2-BD59-A6C34878D82A}">
                    <a16:rowId xmlns:a16="http://schemas.microsoft.com/office/drawing/2014/main" val="1183270053"/>
                  </a:ext>
                </a:extLst>
              </a:tr>
            </a:tbl>
          </a:graphicData>
        </a:graphic>
      </p:graphicFrame>
    </p:spTree>
    <p:extLst>
      <p:ext uri="{BB962C8B-B14F-4D97-AF65-F5344CB8AC3E}">
        <p14:creationId xmlns:p14="http://schemas.microsoft.com/office/powerpoint/2010/main" val="1944137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dirty="0"/>
              <a:t>Section  D	Exercises</a:t>
            </a:r>
            <a:endParaRPr lang="zh-CN" altLang="zh-CN" sz="4000" b="1" i="1" dirty="0">
              <a:solidFill>
                <a:srgbClr val="C00000"/>
              </a:solidFill>
            </a:endParaRPr>
          </a:p>
        </p:txBody>
      </p:sp>
      <p:sp>
        <p:nvSpPr>
          <p:cNvPr id="3" name="内容占位符 2"/>
          <p:cNvSpPr>
            <a:spLocks noGrp="1"/>
          </p:cNvSpPr>
          <p:nvPr>
            <p:ph idx="1"/>
          </p:nvPr>
        </p:nvSpPr>
        <p:spPr/>
        <p:txBody>
          <a:bodyPr>
            <a:normAutofit/>
          </a:bodyPr>
          <a:lstStyle/>
          <a:p>
            <a:pPr marL="0" indent="0" algn="just">
              <a:buNone/>
            </a:pPr>
            <a:r>
              <a:rPr lang="en-US" altLang="zh-CN" dirty="0"/>
              <a:t>    Table 4 indicates that considerably more passive verbs were used in </a:t>
            </a:r>
            <a:r>
              <a:rPr lang="en-US" altLang="zh-CN" dirty="0" err="1"/>
              <a:t>Ea</a:t>
            </a:r>
            <a:r>
              <a:rPr lang="en-US" altLang="zh-CN" dirty="0"/>
              <a:t> than in Ta. One reason is negative transfer, which behavioral psychologists define as “the process of automatic, uncontrolled, and subconscious use of past learned behavior in the attempt to produce new responses”. This could be because Chinese writers Unit 3 Abstract 71 have less experience using the passive voice in Chinese when writing method sections. Another possible reason may be the different concepts about the doer of an event.</a:t>
            </a:r>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7810512" y="214290"/>
            <a:ext cx="2285986" cy="1143008"/>
          </a:xfrm>
          <a:prstGeom prst="rect">
            <a:avLst/>
          </a:prstGeom>
          <a:noFill/>
          <a:ln w="9525">
            <a:noFill/>
            <a:miter lim="800000"/>
            <a:headEnd/>
            <a:tailEnd/>
          </a:ln>
        </p:spPr>
      </p:pic>
    </p:spTree>
    <p:extLst>
      <p:ext uri="{BB962C8B-B14F-4D97-AF65-F5344CB8AC3E}">
        <p14:creationId xmlns:p14="http://schemas.microsoft.com/office/powerpoint/2010/main" val="79777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dirty="0"/>
              <a:t>Section  D	Exercises</a:t>
            </a:r>
            <a:endParaRPr lang="zh-CN" altLang="zh-CN" sz="4000" b="1" i="1" dirty="0">
              <a:solidFill>
                <a:srgbClr val="C00000"/>
              </a:solidFill>
            </a:endParaRPr>
          </a:p>
        </p:txBody>
      </p:sp>
      <p:sp>
        <p:nvSpPr>
          <p:cNvPr id="3" name="内容占位符 2"/>
          <p:cNvSpPr>
            <a:spLocks noGrp="1"/>
          </p:cNvSpPr>
          <p:nvPr>
            <p:ph idx="1"/>
          </p:nvPr>
        </p:nvSpPr>
        <p:spPr/>
        <p:txBody>
          <a:bodyPr>
            <a:normAutofit/>
          </a:bodyPr>
          <a:lstStyle/>
          <a:p>
            <a:pPr marL="0" indent="0">
              <a:buNone/>
            </a:pPr>
            <a:r>
              <a:rPr lang="en-US" altLang="zh-CN" b="1" dirty="0"/>
              <a:t>4. Conclusion </a:t>
            </a:r>
          </a:p>
          <a:p>
            <a:pPr marL="0" indent="0" algn="just">
              <a:buNone/>
            </a:pPr>
            <a:r>
              <a:rPr lang="en-US" altLang="zh-CN" dirty="0"/>
              <a:t>    Carefully prepared course material with sufficiently concrete data is necessary for graduate students to understand the differences between the two languages in academic writing. It will also be helpful for them to have a deeper insight into the subtle meaning that the English texts reveal. The possible reasons explaining the results remain to be further studied specifically so as to be convincing.</a:t>
            </a:r>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7810512" y="214290"/>
            <a:ext cx="2285986" cy="1143008"/>
          </a:xfrm>
          <a:prstGeom prst="rect">
            <a:avLst/>
          </a:prstGeom>
          <a:noFill/>
          <a:ln w="9525">
            <a:noFill/>
            <a:miter lim="800000"/>
            <a:headEnd/>
            <a:tailEnd/>
          </a:ln>
        </p:spPr>
      </p:pic>
    </p:spTree>
    <p:extLst>
      <p:ext uri="{BB962C8B-B14F-4D97-AF65-F5344CB8AC3E}">
        <p14:creationId xmlns:p14="http://schemas.microsoft.com/office/powerpoint/2010/main" val="2401451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dirty="0"/>
              <a:t>Section  D	Exercises</a:t>
            </a:r>
            <a:endParaRPr lang="zh-CN" altLang="zh-CN" sz="4000" b="1" i="1" dirty="0">
              <a:solidFill>
                <a:srgbClr val="C00000"/>
              </a:solidFill>
            </a:endParaRPr>
          </a:p>
        </p:txBody>
      </p:sp>
      <p:sp>
        <p:nvSpPr>
          <p:cNvPr id="3" name="内容占位符 2"/>
          <p:cNvSpPr>
            <a:spLocks noGrp="1"/>
          </p:cNvSpPr>
          <p:nvPr>
            <p:ph idx="1"/>
          </p:nvPr>
        </p:nvSpPr>
        <p:spPr/>
        <p:txBody>
          <a:bodyPr>
            <a:normAutofit/>
          </a:bodyPr>
          <a:lstStyle/>
          <a:p>
            <a:pPr marL="0" indent="0">
              <a:buNone/>
            </a:pPr>
            <a:r>
              <a:rPr lang="en-US" altLang="zh-CN" sz="2000" b="1" dirty="0"/>
              <a:t>2. Write an abstract of 100-150 words and decide the key words for the simplified paper below. </a:t>
            </a:r>
          </a:p>
          <a:p>
            <a:pPr marL="0" indent="0">
              <a:buNone/>
            </a:pPr>
            <a:endParaRPr lang="en-US" altLang="zh-CN" dirty="0"/>
          </a:p>
          <a:p>
            <a:pPr marL="0" indent="0">
              <a:buNone/>
            </a:pPr>
            <a:r>
              <a:rPr lang="en-US" altLang="zh-CN" b="1" dirty="0">
                <a:solidFill>
                  <a:schemeClr val="accent6">
                    <a:lumMod val="75000"/>
                  </a:schemeClr>
                </a:solidFill>
              </a:rPr>
              <a:t>Title: </a:t>
            </a:r>
          </a:p>
          <a:p>
            <a:pPr marL="0" indent="0" algn="ctr">
              <a:buNone/>
            </a:pPr>
            <a:r>
              <a:rPr lang="en-US" altLang="zh-CN" b="1" dirty="0">
                <a:solidFill>
                  <a:srgbClr val="0070C0"/>
                </a:solidFill>
              </a:rPr>
              <a:t>A Contrastive Analysis on Abstracts of Research Papers in Chinese and English Journals</a:t>
            </a:r>
            <a:endParaRPr lang="zh-CN" altLang="en-US" b="1" dirty="0">
              <a:solidFill>
                <a:srgbClr val="0070C0"/>
              </a:solidFill>
            </a:endParaRPr>
          </a:p>
        </p:txBody>
      </p:sp>
      <p:pic>
        <p:nvPicPr>
          <p:cNvPr id="6146" name="Picture 2"/>
          <p:cNvPicPr>
            <a:picLocks noChangeAspect="1" noChangeArrowheads="1"/>
          </p:cNvPicPr>
          <p:nvPr/>
        </p:nvPicPr>
        <p:blipFill>
          <a:blip r:embed="rId2" cstate="print"/>
          <a:srcRect/>
          <a:stretch>
            <a:fillRect/>
          </a:stretch>
        </p:blipFill>
        <p:spPr bwMode="auto">
          <a:xfrm>
            <a:off x="7810512" y="214290"/>
            <a:ext cx="2285986" cy="1143008"/>
          </a:xfrm>
          <a:prstGeom prst="rect">
            <a:avLst/>
          </a:prstGeom>
          <a:noFill/>
          <a:ln w="9525">
            <a:noFill/>
            <a:miter lim="800000"/>
            <a:headEnd/>
            <a:tailEnd/>
          </a:ln>
        </p:spPr>
      </p:pic>
    </p:spTree>
    <p:extLst>
      <p:ext uri="{BB962C8B-B14F-4D97-AF65-F5344CB8AC3E}">
        <p14:creationId xmlns:p14="http://schemas.microsoft.com/office/powerpoint/2010/main" val="3873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dirty="0"/>
              <a:t>Section  D	Exercises</a:t>
            </a:r>
            <a:endParaRPr lang="zh-CN" altLang="zh-CN" sz="4000" b="1" i="1" dirty="0">
              <a:solidFill>
                <a:srgbClr val="C00000"/>
              </a:solidFill>
            </a:endParaRPr>
          </a:p>
        </p:txBody>
      </p:sp>
      <p:sp>
        <p:nvSpPr>
          <p:cNvPr id="3" name="内容占位符 2"/>
          <p:cNvSpPr>
            <a:spLocks noGrp="1"/>
          </p:cNvSpPr>
          <p:nvPr>
            <p:ph idx="1"/>
          </p:nvPr>
        </p:nvSpPr>
        <p:spPr/>
        <p:txBody>
          <a:bodyPr>
            <a:noAutofit/>
          </a:bodyPr>
          <a:lstStyle/>
          <a:p>
            <a:pPr marL="514350" indent="-514350" algn="just">
              <a:buAutoNum type="arabicPeriod"/>
            </a:pPr>
            <a:r>
              <a:rPr lang="en-US" altLang="zh-CN" sz="1600" b="1" dirty="0"/>
              <a:t>Introduction </a:t>
            </a:r>
          </a:p>
          <a:p>
            <a:pPr marL="0" indent="0" algn="just">
              <a:buNone/>
            </a:pPr>
            <a:r>
              <a:rPr lang="en-US" altLang="zh-CN" sz="1600" dirty="0"/>
              <a:t>    English abstracts are vitally useful for scholars in their academic endeavors. To help Chinese graduate students in their English academic writing courses, it is necessary to understand the current linguistic differences which often occur in abstracts written by native English scientists and Chinese scientists. </a:t>
            </a:r>
          </a:p>
          <a:p>
            <a:pPr marL="0" indent="0" algn="just">
              <a:buNone/>
            </a:pPr>
            <a:r>
              <a:rPr lang="en-US" altLang="zh-CN" sz="1600" dirty="0"/>
              <a:t>    Abstracts are generally used in four occasions: 1) journal articles/theses; 2) academic conferences/workshops; 3) dissertations; 4) collections of theses. The abstracts analyzed in this study focused on the first category. The term “abstract” is defined as “an abbreviated, accurate representation of the contents of a document, preferably prepared by its authors for publication with it” (ANSI). It is stated that of titles and abstracts that, for “those who read the title, only some will read the abstract, and those who read the abstract only some will read the article itself” (Snows, 2004:179). For this reason, Deidre (2010) describes abstracts in the following manner: “an abstract should be viewed as a mini-version of the paper. An abstract should provide a brief summary of each of the main sections of the paper.” Therefore, a well-prepared abstract enables us to identify basic linguistic features of an academic paper. </a:t>
            </a:r>
          </a:p>
          <a:p>
            <a:pPr marL="0" indent="0" algn="just">
              <a:buNone/>
            </a:pPr>
            <a:r>
              <a:rPr lang="en-US" altLang="zh-CN" sz="1600" dirty="0"/>
              <a:t>    Green (2011) asserts that the most common structure for an abstract is a </a:t>
            </a:r>
            <a:r>
              <a:rPr lang="en-US" altLang="zh-CN" sz="1600" dirty="0" err="1"/>
              <a:t>fourpart</a:t>
            </a:r>
            <a:r>
              <a:rPr lang="en-US" altLang="zh-CN" sz="1600" dirty="0"/>
              <a:t> arrangement consisting of Problem-Method-Results-Conclusion although Snows (2004), </a:t>
            </a:r>
            <a:r>
              <a:rPr lang="en-US" altLang="zh-CN" sz="1600" dirty="0" err="1"/>
              <a:t>Sanitoes</a:t>
            </a:r>
            <a:r>
              <a:rPr lang="en-US" altLang="zh-CN" sz="1600" dirty="0"/>
              <a:t> (2006) and </a:t>
            </a:r>
            <a:r>
              <a:rPr lang="en-US" altLang="zh-CN" sz="1600" dirty="0" err="1"/>
              <a:t>Teapett</a:t>
            </a:r>
            <a:r>
              <a:rPr lang="en-US" altLang="zh-CN" sz="1600" dirty="0"/>
              <a:t> (2009) have slightly changed or expanded upon these categories. </a:t>
            </a:r>
            <a:endParaRPr lang="zh-CN" altLang="en-US" sz="1600" dirty="0"/>
          </a:p>
        </p:txBody>
      </p:sp>
      <p:pic>
        <p:nvPicPr>
          <p:cNvPr id="6146" name="Picture 2"/>
          <p:cNvPicPr>
            <a:picLocks noChangeAspect="1" noChangeArrowheads="1"/>
          </p:cNvPicPr>
          <p:nvPr/>
        </p:nvPicPr>
        <p:blipFill>
          <a:blip r:embed="rId2" cstate="print"/>
          <a:srcRect/>
          <a:stretch>
            <a:fillRect/>
          </a:stretch>
        </p:blipFill>
        <p:spPr bwMode="auto">
          <a:xfrm>
            <a:off x="7810512" y="214290"/>
            <a:ext cx="2285986" cy="1143008"/>
          </a:xfrm>
          <a:prstGeom prst="rect">
            <a:avLst/>
          </a:prstGeom>
          <a:noFill/>
          <a:ln w="9525">
            <a:noFill/>
            <a:miter lim="800000"/>
            <a:headEnd/>
            <a:tailEnd/>
          </a:ln>
        </p:spPr>
      </p:pic>
    </p:spTree>
    <p:extLst>
      <p:ext uri="{BB962C8B-B14F-4D97-AF65-F5344CB8AC3E}">
        <p14:creationId xmlns:p14="http://schemas.microsoft.com/office/powerpoint/2010/main" val="19930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dirty="0"/>
              <a:t>Section  D	Exercises</a:t>
            </a:r>
            <a:endParaRPr lang="zh-CN" altLang="zh-CN" sz="4000" b="1" i="1" dirty="0">
              <a:solidFill>
                <a:srgbClr val="C00000"/>
              </a:solidFill>
            </a:endParaRPr>
          </a:p>
        </p:txBody>
      </p:sp>
      <p:sp>
        <p:nvSpPr>
          <p:cNvPr id="3" name="内容占位符 2"/>
          <p:cNvSpPr>
            <a:spLocks noGrp="1"/>
          </p:cNvSpPr>
          <p:nvPr>
            <p:ph idx="1"/>
          </p:nvPr>
        </p:nvSpPr>
        <p:spPr/>
        <p:txBody>
          <a:bodyPr>
            <a:normAutofit fontScale="62500" lnSpcReduction="20000"/>
          </a:bodyPr>
          <a:lstStyle/>
          <a:p>
            <a:pPr marL="0" indent="0" algn="just">
              <a:buNone/>
            </a:pPr>
            <a:r>
              <a:rPr lang="en-US" altLang="zh-CN" b="1" dirty="0"/>
              <a:t>2. Methods </a:t>
            </a:r>
          </a:p>
          <a:p>
            <a:pPr marL="0" indent="0" algn="just">
              <a:buNone/>
            </a:pPr>
            <a:r>
              <a:rPr lang="en-US" altLang="zh-CN" b="1" dirty="0"/>
              <a:t>2.1 Sample Collection </a:t>
            </a:r>
          </a:p>
          <a:p>
            <a:pPr marL="0" indent="0" algn="just">
              <a:buNone/>
            </a:pPr>
            <a:r>
              <a:rPr lang="en-US" altLang="zh-CN" dirty="0"/>
              <a:t>    Sample abstracts were first randomly selected from 20 different fields in theoretical and applied natural sciences, social sciences, medical science, and economy. For each field two English abstracts by native speakers, (hereafter referred to as authentic English abstracts </a:t>
            </a:r>
            <a:r>
              <a:rPr lang="en-US" altLang="zh-CN" dirty="0" err="1"/>
              <a:t>Ea</a:t>
            </a:r>
            <a:r>
              <a:rPr lang="en-US" altLang="zh-CN" dirty="0"/>
              <a:t>*1), and two of similar theme or topic translated from Chinese to English were chosen (Ta’s *2), along with the original Chinese abstracts (Ca*3 ). In total, 80 authentic English abstracts were selected, providing sufficient data for a contrastive analysis. </a:t>
            </a:r>
          </a:p>
          <a:p>
            <a:pPr marL="0" indent="0" algn="just">
              <a:buNone/>
            </a:pPr>
            <a:r>
              <a:rPr lang="en-US" altLang="zh-CN" b="1" dirty="0"/>
              <a:t>2.2 Data Collection </a:t>
            </a:r>
          </a:p>
          <a:p>
            <a:pPr marL="0" indent="0" algn="just">
              <a:buNone/>
            </a:pPr>
            <a:r>
              <a:rPr lang="en-US" altLang="zh-CN" b="1" dirty="0"/>
              <a:t>    </a:t>
            </a:r>
            <a:r>
              <a:rPr lang="en-US" altLang="zh-CN" dirty="0"/>
              <a:t>Each abstract was divided into four sections following Bhatia’s (1993) model. A different color was used to distinguish the different sections: red for introductions, black for methods, green for results, and blue for conclusions. </a:t>
            </a:r>
          </a:p>
          <a:p>
            <a:pPr marL="0" indent="0" algn="just">
              <a:buNone/>
            </a:pPr>
            <a:r>
              <a:rPr lang="en-US" altLang="zh-CN" dirty="0"/>
              <a:t>    The linguistic features which characterize the nature of each section were identified. For the comparison between Ta and </a:t>
            </a:r>
            <a:r>
              <a:rPr lang="en-US" altLang="zh-CN" dirty="0" err="1"/>
              <a:t>Ea</a:t>
            </a:r>
            <a:r>
              <a:rPr lang="en-US" altLang="zh-CN" dirty="0"/>
              <a:t>, the verb tense, passive voice, modal verbs, first person pronoun and length of section were discussed. For the comparison between Ca and Ta, the translation of scientific terms, numeric figures and units, and the syntactic divisions were examined.</a:t>
            </a:r>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7810512" y="214290"/>
            <a:ext cx="2285986" cy="1143008"/>
          </a:xfrm>
          <a:prstGeom prst="rect">
            <a:avLst/>
          </a:prstGeom>
          <a:noFill/>
          <a:ln w="9525">
            <a:noFill/>
            <a:miter lim="800000"/>
            <a:headEnd/>
            <a:tailEnd/>
          </a:ln>
        </p:spPr>
      </p:pic>
    </p:spTree>
    <p:extLst>
      <p:ext uri="{BB962C8B-B14F-4D97-AF65-F5344CB8AC3E}">
        <p14:creationId xmlns:p14="http://schemas.microsoft.com/office/powerpoint/2010/main" val="415374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dirty="0"/>
              <a:t>Section  D	Exercises</a:t>
            </a:r>
            <a:endParaRPr lang="zh-CN" altLang="zh-CN" sz="4000" b="1" i="1" dirty="0">
              <a:solidFill>
                <a:srgbClr val="C00000"/>
              </a:solidFill>
            </a:endParaRPr>
          </a:p>
        </p:txBody>
      </p:sp>
      <p:sp>
        <p:nvSpPr>
          <p:cNvPr id="3" name="内容占位符 2"/>
          <p:cNvSpPr>
            <a:spLocks noGrp="1"/>
          </p:cNvSpPr>
          <p:nvPr>
            <p:ph idx="1"/>
          </p:nvPr>
        </p:nvSpPr>
        <p:spPr/>
        <p:txBody>
          <a:bodyPr>
            <a:normAutofit/>
          </a:bodyPr>
          <a:lstStyle/>
          <a:p>
            <a:pPr marL="0" indent="0">
              <a:buNone/>
            </a:pPr>
            <a:r>
              <a:rPr lang="en-US" altLang="zh-CN" b="1" dirty="0"/>
              <a:t>2.3 Data Processing </a:t>
            </a:r>
          </a:p>
          <a:p>
            <a:pPr marL="0" indent="0" algn="just">
              <a:buNone/>
            </a:pPr>
            <a:r>
              <a:rPr lang="en-US" altLang="zh-CN" dirty="0"/>
              <a:t>    SPSS (Statistical Package for the Social Sciences) was applied when conducting the statistical analysis. Frequencies were calculated and used to generate bar charts and pie charts (omitted in this simplified paper). The </a:t>
            </a:r>
            <a:r>
              <a:rPr lang="en-US" altLang="zh-CN" dirty="0" err="1"/>
              <a:t>Chisquare</a:t>
            </a:r>
            <a:r>
              <a:rPr lang="en-US" altLang="zh-CN" dirty="0"/>
              <a:t> test was sometimes used to reinforce the research results. </a:t>
            </a:r>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7810512" y="214290"/>
            <a:ext cx="2285986" cy="1143008"/>
          </a:xfrm>
          <a:prstGeom prst="rect">
            <a:avLst/>
          </a:prstGeom>
          <a:noFill/>
          <a:ln w="9525">
            <a:noFill/>
            <a:miter lim="800000"/>
            <a:headEnd/>
            <a:tailEnd/>
          </a:ln>
        </p:spPr>
      </p:pic>
    </p:spTree>
    <p:extLst>
      <p:ext uri="{BB962C8B-B14F-4D97-AF65-F5344CB8AC3E}">
        <p14:creationId xmlns:p14="http://schemas.microsoft.com/office/powerpoint/2010/main" val="423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dirty="0"/>
              <a:t>Section  D	Exercises</a:t>
            </a:r>
            <a:endParaRPr lang="zh-CN" altLang="zh-CN" sz="4000" b="1" i="1" dirty="0">
              <a:solidFill>
                <a:srgbClr val="C00000"/>
              </a:solidFill>
            </a:endParaRPr>
          </a:p>
        </p:txBody>
      </p:sp>
      <p:sp>
        <p:nvSpPr>
          <p:cNvPr id="3" name="内容占位符 2"/>
          <p:cNvSpPr>
            <a:spLocks noGrp="1"/>
          </p:cNvSpPr>
          <p:nvPr>
            <p:ph idx="1"/>
          </p:nvPr>
        </p:nvSpPr>
        <p:spPr>
          <a:xfrm>
            <a:off x="2207568" y="1477986"/>
            <a:ext cx="7967373" cy="4975350"/>
          </a:xfrm>
        </p:spPr>
        <p:txBody>
          <a:bodyPr>
            <a:normAutofit fontScale="25000" lnSpcReduction="20000"/>
          </a:bodyPr>
          <a:lstStyle/>
          <a:p>
            <a:pPr marL="0" indent="0" algn="just">
              <a:buNone/>
            </a:pPr>
            <a:r>
              <a:rPr lang="en-US" altLang="zh-CN" sz="7200" b="1" dirty="0"/>
              <a:t>3. Contrastive Analysis between Ta and </a:t>
            </a:r>
            <a:r>
              <a:rPr lang="en-US" altLang="zh-CN" sz="7200" b="1" dirty="0" err="1"/>
              <a:t>Ea</a:t>
            </a:r>
            <a:r>
              <a:rPr lang="en-US" altLang="zh-CN" sz="7200" b="1" dirty="0"/>
              <a:t> </a:t>
            </a:r>
          </a:p>
          <a:p>
            <a:pPr marL="0" indent="0" algn="just">
              <a:buNone/>
            </a:pPr>
            <a:r>
              <a:rPr lang="en-US" altLang="zh-CN" sz="7200" b="1" dirty="0"/>
              <a:t>3.1 Frequency of Sections </a:t>
            </a:r>
          </a:p>
          <a:p>
            <a:pPr marL="0" indent="0" algn="just">
              <a:buNone/>
            </a:pPr>
            <a:r>
              <a:rPr lang="en-US" altLang="zh-CN" sz="7200" dirty="0"/>
              <a:t>    The total number of moves in each section of the </a:t>
            </a:r>
            <a:r>
              <a:rPr lang="en-US" altLang="zh-CN" sz="7200" dirty="0" err="1"/>
              <a:t>Ea’s</a:t>
            </a:r>
            <a:r>
              <a:rPr lang="en-US" altLang="zh-CN" sz="7200" dirty="0"/>
              <a:t> and Ta’s were calculated respectively, and a contrastive analysis was made between the 40 Ta’s and 40 </a:t>
            </a:r>
            <a:r>
              <a:rPr lang="en-US" altLang="zh-CN" sz="7200" dirty="0" err="1"/>
              <a:t>Ea’s</a:t>
            </a:r>
            <a:r>
              <a:rPr lang="en-US" altLang="zh-CN" sz="7200" dirty="0"/>
              <a:t>. </a:t>
            </a:r>
          </a:p>
          <a:p>
            <a:pPr marL="0" indent="0" algn="ctr">
              <a:buNone/>
            </a:pPr>
            <a:endParaRPr lang="en-US" altLang="zh-CN" dirty="0"/>
          </a:p>
          <a:p>
            <a:pPr marL="0" indent="0" algn="ctr">
              <a:buNone/>
            </a:pPr>
            <a:r>
              <a:rPr lang="en-US" altLang="zh-CN" sz="6400" dirty="0"/>
              <a:t>Table 1 Moves of each section in Ta and </a:t>
            </a:r>
            <a:r>
              <a:rPr lang="en-US" altLang="zh-CN" sz="6400" dirty="0" err="1"/>
              <a:t>Ea</a:t>
            </a:r>
            <a:endParaRPr lang="en-US" altLang="zh-CN" sz="6400" dirty="0"/>
          </a:p>
          <a:p>
            <a:pPr marL="0" indent="0" algn="ctr">
              <a:buNone/>
            </a:pPr>
            <a:endParaRPr lang="en-US" altLang="zh-CN" sz="6400" dirty="0"/>
          </a:p>
          <a:p>
            <a:pPr marL="0" indent="0">
              <a:buNone/>
            </a:pPr>
            <a:r>
              <a:rPr lang="en-US" altLang="zh-CN" dirty="0"/>
              <a:t>    </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lgn="just">
              <a:buNone/>
            </a:pPr>
            <a:r>
              <a:rPr lang="en-US" altLang="zh-CN" sz="7200" dirty="0"/>
              <a:t>    The data show that Chinese writers tend to express more in the introduction section than their own M, R, and C moves and, more than those in the introduction written by their foreign colleagues. The fact that some journals in China do not have standardized requirements on the abstracts may cause neglected or missed out sections by Chinese authors. The data also show that some points should be expressed in the conclusion section instead of in the introduction section.</a:t>
            </a:r>
            <a:endParaRPr lang="zh-CN" altLang="en-US" sz="7200" dirty="0"/>
          </a:p>
          <a:p>
            <a:pPr marL="0" indent="0">
              <a:buNone/>
            </a:pPr>
            <a:endParaRPr lang="en-US" altLang="zh-CN" dirty="0"/>
          </a:p>
        </p:txBody>
      </p:sp>
      <p:pic>
        <p:nvPicPr>
          <p:cNvPr id="6146" name="Picture 2"/>
          <p:cNvPicPr>
            <a:picLocks noChangeAspect="1" noChangeArrowheads="1"/>
          </p:cNvPicPr>
          <p:nvPr/>
        </p:nvPicPr>
        <p:blipFill>
          <a:blip r:embed="rId2" cstate="print"/>
          <a:srcRect/>
          <a:stretch>
            <a:fillRect/>
          </a:stretch>
        </p:blipFill>
        <p:spPr bwMode="auto">
          <a:xfrm>
            <a:off x="7810512" y="214290"/>
            <a:ext cx="2285986" cy="1143008"/>
          </a:xfrm>
          <a:prstGeom prst="rect">
            <a:avLst/>
          </a:prstGeom>
          <a:noFill/>
          <a:ln w="9525">
            <a:noFill/>
            <a:miter lim="800000"/>
            <a:headEnd/>
            <a:tailEnd/>
          </a:ln>
        </p:spPr>
      </p:pic>
      <p:graphicFrame>
        <p:nvGraphicFramePr>
          <p:cNvPr id="4" name="表格 4">
            <a:extLst>
              <a:ext uri="{FF2B5EF4-FFF2-40B4-BE49-F238E27FC236}">
                <a16:creationId xmlns:a16="http://schemas.microsoft.com/office/drawing/2014/main" id="{5EDD0B0D-07DF-45FE-AC60-3D38F0260BD1}"/>
              </a:ext>
            </a:extLst>
          </p:cNvPr>
          <p:cNvGraphicFramePr>
            <a:graphicFrameLocks noGrp="1"/>
          </p:cNvGraphicFramePr>
          <p:nvPr/>
        </p:nvGraphicFramePr>
        <p:xfrm>
          <a:off x="2423593" y="3060132"/>
          <a:ext cx="7452827" cy="1769916"/>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1240219650"/>
                    </a:ext>
                  </a:extLst>
                </a:gridCol>
                <a:gridCol w="1692187">
                  <a:extLst>
                    <a:ext uri="{9D8B030D-6E8A-4147-A177-3AD203B41FA5}">
                      <a16:colId xmlns:a16="http://schemas.microsoft.com/office/drawing/2014/main" val="1743245595"/>
                    </a:ext>
                  </a:extLst>
                </a:gridCol>
                <a:gridCol w="1260140">
                  <a:extLst>
                    <a:ext uri="{9D8B030D-6E8A-4147-A177-3AD203B41FA5}">
                      <a16:colId xmlns:a16="http://schemas.microsoft.com/office/drawing/2014/main" val="3671530688"/>
                    </a:ext>
                  </a:extLst>
                </a:gridCol>
                <a:gridCol w="1260140">
                  <a:extLst>
                    <a:ext uri="{9D8B030D-6E8A-4147-A177-3AD203B41FA5}">
                      <a16:colId xmlns:a16="http://schemas.microsoft.com/office/drawing/2014/main" val="1388565592"/>
                    </a:ext>
                  </a:extLst>
                </a:gridCol>
                <a:gridCol w="1260140">
                  <a:extLst>
                    <a:ext uri="{9D8B030D-6E8A-4147-A177-3AD203B41FA5}">
                      <a16:colId xmlns:a16="http://schemas.microsoft.com/office/drawing/2014/main" val="2002163786"/>
                    </a:ext>
                  </a:extLst>
                </a:gridCol>
                <a:gridCol w="1260140">
                  <a:extLst>
                    <a:ext uri="{9D8B030D-6E8A-4147-A177-3AD203B41FA5}">
                      <a16:colId xmlns:a16="http://schemas.microsoft.com/office/drawing/2014/main" val="597912994"/>
                    </a:ext>
                  </a:extLst>
                </a:gridCol>
              </a:tblGrid>
              <a:tr h="0">
                <a:tc>
                  <a:txBody>
                    <a:bodyPr/>
                    <a:lstStyle/>
                    <a:p>
                      <a:endParaRPr lang="zh-CN" altLang="en-US" dirty="0"/>
                    </a:p>
                  </a:txBody>
                  <a:tcPr/>
                </a:tc>
                <a:tc>
                  <a:txBody>
                    <a:bodyPr/>
                    <a:lstStyle/>
                    <a:p>
                      <a:pPr algn="ctr"/>
                      <a:r>
                        <a:rPr lang="en-US" altLang="zh-CN" dirty="0"/>
                        <a:t> Introduction </a:t>
                      </a:r>
                      <a:endParaRPr lang="zh-CN" altLang="en-US" dirty="0"/>
                    </a:p>
                  </a:txBody>
                  <a:tcPr/>
                </a:tc>
                <a:tc>
                  <a:txBody>
                    <a:bodyPr/>
                    <a:lstStyle/>
                    <a:p>
                      <a:pPr algn="ctr"/>
                      <a:r>
                        <a:rPr lang="en-US" altLang="zh-CN" dirty="0"/>
                        <a:t>Method</a:t>
                      </a:r>
                      <a:endParaRPr lang="zh-CN" altLang="en-US" dirty="0"/>
                    </a:p>
                  </a:txBody>
                  <a:tcPr/>
                </a:tc>
                <a:tc>
                  <a:txBody>
                    <a:bodyPr/>
                    <a:lstStyle/>
                    <a:p>
                      <a:pPr algn="ctr"/>
                      <a:r>
                        <a:rPr lang="en-US" altLang="zh-CN" dirty="0"/>
                        <a:t>Result</a:t>
                      </a:r>
                      <a:endParaRPr lang="zh-CN" altLang="en-US" dirty="0"/>
                    </a:p>
                  </a:txBody>
                  <a:tcPr/>
                </a:tc>
                <a:tc>
                  <a:txBody>
                    <a:bodyPr/>
                    <a:lstStyle/>
                    <a:p>
                      <a:pPr algn="ctr"/>
                      <a:r>
                        <a:rPr lang="en-US" altLang="zh-CN" dirty="0"/>
                        <a:t>Conclusion</a:t>
                      </a:r>
                      <a:endParaRPr lang="zh-CN" altLang="en-US" dirty="0"/>
                    </a:p>
                  </a:txBody>
                  <a:tcPr/>
                </a:tc>
                <a:tc>
                  <a:txBody>
                    <a:bodyPr/>
                    <a:lstStyle/>
                    <a:p>
                      <a:pPr algn="ctr"/>
                      <a:r>
                        <a:rPr lang="en-US" altLang="zh-CN" dirty="0"/>
                        <a:t>Total</a:t>
                      </a:r>
                      <a:endParaRPr lang="zh-CN" altLang="en-US" dirty="0"/>
                    </a:p>
                  </a:txBody>
                  <a:tcPr/>
                </a:tc>
                <a:extLst>
                  <a:ext uri="{0D108BD9-81ED-4DB2-BD59-A6C34878D82A}">
                    <a16:rowId xmlns:a16="http://schemas.microsoft.com/office/drawing/2014/main" val="4262461720"/>
                  </a:ext>
                </a:extLst>
              </a:tr>
              <a:tr h="468052">
                <a:tc>
                  <a:txBody>
                    <a:bodyPr/>
                    <a:lstStyle/>
                    <a:p>
                      <a:pPr algn="ctr"/>
                      <a:r>
                        <a:rPr lang="en-US" altLang="zh-CN" dirty="0"/>
                        <a:t>Ta</a:t>
                      </a:r>
                      <a:endParaRPr lang="zh-CN" altLang="en-US" dirty="0"/>
                    </a:p>
                  </a:txBody>
                  <a:tcPr/>
                </a:tc>
                <a:tc>
                  <a:txBody>
                    <a:bodyPr/>
                    <a:lstStyle/>
                    <a:p>
                      <a:pPr algn="ctr"/>
                      <a:r>
                        <a:rPr lang="en-US" altLang="zh-CN" dirty="0"/>
                        <a:t>40</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14</a:t>
                      </a:r>
                      <a:endParaRPr lang="zh-CN" altLang="en-US" dirty="0"/>
                    </a:p>
                  </a:txBody>
                  <a:tcPr/>
                </a:tc>
                <a:tc>
                  <a:txBody>
                    <a:bodyPr/>
                    <a:lstStyle/>
                    <a:p>
                      <a:pPr algn="ctr"/>
                      <a:r>
                        <a:rPr lang="en-US" altLang="zh-CN" dirty="0"/>
                        <a:t>67</a:t>
                      </a:r>
                      <a:endParaRPr lang="zh-CN" altLang="en-US" dirty="0"/>
                    </a:p>
                  </a:txBody>
                  <a:tcPr/>
                </a:tc>
                <a:extLst>
                  <a:ext uri="{0D108BD9-81ED-4DB2-BD59-A6C34878D82A}">
                    <a16:rowId xmlns:a16="http://schemas.microsoft.com/office/drawing/2014/main" val="3191263943"/>
                  </a:ext>
                </a:extLst>
              </a:tr>
              <a:tr h="468052">
                <a:tc>
                  <a:txBody>
                    <a:bodyPr/>
                    <a:lstStyle/>
                    <a:p>
                      <a:pPr algn="ctr"/>
                      <a:r>
                        <a:rPr lang="en-US" altLang="zh-CN" dirty="0" err="1"/>
                        <a:t>Ea</a:t>
                      </a:r>
                      <a:r>
                        <a:rPr lang="en-US" altLang="zh-CN" dirty="0"/>
                        <a:t> </a:t>
                      </a:r>
                      <a:endParaRPr lang="zh-CN" altLang="en-US" dirty="0"/>
                    </a:p>
                  </a:txBody>
                  <a:tcPr/>
                </a:tc>
                <a:tc>
                  <a:txBody>
                    <a:bodyPr/>
                    <a:lstStyle/>
                    <a:p>
                      <a:pPr algn="ctr"/>
                      <a:r>
                        <a:rPr lang="en-US" altLang="zh-CN" dirty="0"/>
                        <a:t>37</a:t>
                      </a:r>
                      <a:endParaRPr lang="zh-CN" altLang="en-US" dirty="0"/>
                    </a:p>
                  </a:txBody>
                  <a:tcPr/>
                </a:tc>
                <a:tc>
                  <a:txBody>
                    <a:bodyPr/>
                    <a:lstStyle/>
                    <a:p>
                      <a:pPr algn="ctr"/>
                      <a:r>
                        <a:rPr lang="en-US" altLang="zh-CN" dirty="0"/>
                        <a:t>19</a:t>
                      </a:r>
                      <a:endParaRPr lang="zh-CN" altLang="en-US" dirty="0"/>
                    </a:p>
                  </a:txBody>
                  <a:tcPr/>
                </a:tc>
                <a:tc>
                  <a:txBody>
                    <a:bodyPr/>
                    <a:lstStyle/>
                    <a:p>
                      <a:pPr algn="ctr"/>
                      <a:r>
                        <a:rPr lang="en-US" altLang="zh-CN" dirty="0"/>
                        <a:t>13</a:t>
                      </a:r>
                      <a:endParaRPr lang="zh-CN" altLang="en-US" dirty="0"/>
                    </a:p>
                  </a:txBody>
                  <a:tcPr/>
                </a:tc>
                <a:tc>
                  <a:txBody>
                    <a:bodyPr/>
                    <a:lstStyle/>
                    <a:p>
                      <a:pPr algn="ctr"/>
                      <a:r>
                        <a:rPr lang="en-US" altLang="zh-CN" dirty="0"/>
                        <a:t>33</a:t>
                      </a:r>
                      <a:endParaRPr lang="zh-CN" altLang="en-US" dirty="0"/>
                    </a:p>
                  </a:txBody>
                  <a:tcPr/>
                </a:tc>
                <a:tc>
                  <a:txBody>
                    <a:bodyPr/>
                    <a:lstStyle/>
                    <a:p>
                      <a:pPr algn="ctr"/>
                      <a:r>
                        <a:rPr lang="en-US" altLang="zh-CN" dirty="0"/>
                        <a:t>102</a:t>
                      </a:r>
                      <a:endParaRPr lang="zh-CN" altLang="en-US" dirty="0"/>
                    </a:p>
                  </a:txBody>
                  <a:tcPr/>
                </a:tc>
                <a:extLst>
                  <a:ext uri="{0D108BD9-81ED-4DB2-BD59-A6C34878D82A}">
                    <a16:rowId xmlns:a16="http://schemas.microsoft.com/office/drawing/2014/main" val="1134939632"/>
                  </a:ext>
                </a:extLst>
              </a:tr>
              <a:tr h="468052">
                <a:tc>
                  <a:txBody>
                    <a:bodyPr/>
                    <a:lstStyle/>
                    <a:p>
                      <a:pPr algn="ctr"/>
                      <a:r>
                        <a:rPr lang="en-US" altLang="zh-CN" dirty="0"/>
                        <a:t>Total</a:t>
                      </a:r>
                      <a:endParaRPr lang="zh-CN" altLang="en-US" dirty="0"/>
                    </a:p>
                  </a:txBody>
                  <a:tcPr/>
                </a:tc>
                <a:tc>
                  <a:txBody>
                    <a:bodyPr/>
                    <a:lstStyle/>
                    <a:p>
                      <a:pPr algn="ctr"/>
                      <a:r>
                        <a:rPr lang="en-US" altLang="zh-CN" dirty="0"/>
                        <a:t>77</a:t>
                      </a:r>
                      <a:endParaRPr lang="zh-CN" altLang="en-US" dirty="0"/>
                    </a:p>
                  </a:txBody>
                  <a:tcPr/>
                </a:tc>
                <a:tc>
                  <a:txBody>
                    <a:bodyPr/>
                    <a:lstStyle/>
                    <a:p>
                      <a:pPr algn="ctr"/>
                      <a:r>
                        <a:rPr lang="en-US" altLang="zh-CN" dirty="0"/>
                        <a:t>25</a:t>
                      </a:r>
                      <a:endParaRPr lang="zh-CN" altLang="en-US" dirty="0"/>
                    </a:p>
                  </a:txBody>
                  <a:tcPr/>
                </a:tc>
                <a:tc>
                  <a:txBody>
                    <a:bodyPr/>
                    <a:lstStyle/>
                    <a:p>
                      <a:pPr algn="ctr"/>
                      <a:r>
                        <a:rPr lang="en-US" altLang="zh-CN" dirty="0"/>
                        <a:t>20</a:t>
                      </a:r>
                      <a:endParaRPr lang="zh-CN" altLang="en-US" dirty="0"/>
                    </a:p>
                  </a:txBody>
                  <a:tcPr/>
                </a:tc>
                <a:tc>
                  <a:txBody>
                    <a:bodyPr/>
                    <a:lstStyle/>
                    <a:p>
                      <a:pPr algn="ctr"/>
                      <a:r>
                        <a:rPr lang="en-US" altLang="zh-CN" dirty="0"/>
                        <a:t>46</a:t>
                      </a:r>
                      <a:endParaRPr lang="zh-CN" altLang="en-US" dirty="0"/>
                    </a:p>
                  </a:txBody>
                  <a:tcPr/>
                </a:tc>
                <a:tc>
                  <a:txBody>
                    <a:bodyPr/>
                    <a:lstStyle/>
                    <a:p>
                      <a:pPr algn="ctr"/>
                      <a:r>
                        <a:rPr lang="en-US" altLang="zh-CN" dirty="0"/>
                        <a:t>169</a:t>
                      </a:r>
                      <a:endParaRPr lang="zh-CN" altLang="en-US" dirty="0"/>
                    </a:p>
                  </a:txBody>
                  <a:tcPr/>
                </a:tc>
                <a:extLst>
                  <a:ext uri="{0D108BD9-81ED-4DB2-BD59-A6C34878D82A}">
                    <a16:rowId xmlns:a16="http://schemas.microsoft.com/office/drawing/2014/main" val="1443334219"/>
                  </a:ext>
                </a:extLst>
              </a:tr>
            </a:tbl>
          </a:graphicData>
        </a:graphic>
      </p:graphicFrame>
    </p:spTree>
    <p:extLst>
      <p:ext uri="{BB962C8B-B14F-4D97-AF65-F5344CB8AC3E}">
        <p14:creationId xmlns:p14="http://schemas.microsoft.com/office/powerpoint/2010/main" val="2554181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22" end="22"/>
                                            </p:txEl>
                                          </p:spTgt>
                                        </p:tgtEl>
                                        <p:attrNameLst>
                                          <p:attrName>style.visibility</p:attrName>
                                        </p:attrNameLst>
                                      </p:cBhvr>
                                      <p:to>
                                        <p:strVal val="visible"/>
                                      </p:to>
                                    </p:set>
                                    <p:anim calcmode="lin" valueType="num">
                                      <p:cBhvr additive="base">
                                        <p:cTn id="37" dur="500" fill="hold"/>
                                        <p:tgtEl>
                                          <p:spTgt spid="3">
                                            <p:txEl>
                                              <p:pRg st="22" end="2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2" end="2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dirty="0"/>
              <a:t>Section  D	Exercises</a:t>
            </a:r>
            <a:endParaRPr lang="zh-CN" altLang="zh-CN" sz="4000" b="1" i="1" dirty="0">
              <a:solidFill>
                <a:srgbClr val="C00000"/>
              </a:solidFill>
            </a:endParaRPr>
          </a:p>
        </p:txBody>
      </p:sp>
      <p:sp>
        <p:nvSpPr>
          <p:cNvPr id="3" name="内容占位符 2"/>
          <p:cNvSpPr>
            <a:spLocks noGrp="1"/>
          </p:cNvSpPr>
          <p:nvPr>
            <p:ph idx="1"/>
          </p:nvPr>
        </p:nvSpPr>
        <p:spPr/>
        <p:txBody>
          <a:bodyPr>
            <a:normAutofit/>
          </a:bodyPr>
          <a:lstStyle/>
          <a:p>
            <a:pPr marL="0" indent="0">
              <a:buNone/>
            </a:pPr>
            <a:r>
              <a:rPr lang="en-US" altLang="zh-CN" b="1" dirty="0"/>
              <a:t>3.2 Linguistic Features </a:t>
            </a:r>
          </a:p>
          <a:p>
            <a:pPr marL="0" indent="0">
              <a:buNone/>
            </a:pPr>
            <a:r>
              <a:rPr lang="en-US" altLang="zh-CN" b="1" dirty="0"/>
              <a:t>3.2.1 Tenses </a:t>
            </a:r>
          </a:p>
          <a:p>
            <a:pPr marL="0" indent="0">
              <a:buNone/>
            </a:pPr>
            <a:r>
              <a:rPr lang="en-US" altLang="zh-CN" dirty="0"/>
              <a:t>    Seven verb tenses were identified throughout all of the abstracts. The distribution of verb tenses (including model verbs) in the abstracts of Ta and </a:t>
            </a:r>
            <a:r>
              <a:rPr lang="en-US" altLang="zh-CN" dirty="0" err="1"/>
              <a:t>Ea</a:t>
            </a:r>
            <a:r>
              <a:rPr lang="en-US" altLang="zh-CN" dirty="0"/>
              <a:t> are listed in the following two tables: </a:t>
            </a:r>
          </a:p>
          <a:p>
            <a:pPr marL="0" indent="0" algn="ctr">
              <a:buNone/>
            </a:pPr>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7810512" y="214290"/>
            <a:ext cx="2285986" cy="1143008"/>
          </a:xfrm>
          <a:prstGeom prst="rect">
            <a:avLst/>
          </a:prstGeom>
          <a:noFill/>
          <a:ln w="9525">
            <a:noFill/>
            <a:miter lim="800000"/>
            <a:headEnd/>
            <a:tailEnd/>
          </a:ln>
        </p:spPr>
      </p:pic>
    </p:spTree>
    <p:extLst>
      <p:ext uri="{BB962C8B-B14F-4D97-AF65-F5344CB8AC3E}">
        <p14:creationId xmlns:p14="http://schemas.microsoft.com/office/powerpoint/2010/main" val="468924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dirty="0"/>
              <a:t>Section  D	Exercises</a:t>
            </a:r>
            <a:endParaRPr lang="zh-CN" altLang="zh-CN" sz="4000" b="1" i="1" dirty="0">
              <a:solidFill>
                <a:srgbClr val="C00000"/>
              </a:solidFill>
            </a:endParaRPr>
          </a:p>
        </p:txBody>
      </p:sp>
      <p:sp>
        <p:nvSpPr>
          <p:cNvPr id="3" name="内容占位符 2"/>
          <p:cNvSpPr>
            <a:spLocks noGrp="1"/>
          </p:cNvSpPr>
          <p:nvPr>
            <p:ph idx="1"/>
          </p:nvPr>
        </p:nvSpPr>
        <p:spPr/>
        <p:txBody>
          <a:bodyPr>
            <a:normAutofit/>
          </a:bodyPr>
          <a:lstStyle/>
          <a:p>
            <a:pPr marL="0" indent="0" algn="ctr">
              <a:buNone/>
            </a:pPr>
            <a:r>
              <a:rPr lang="en-US" altLang="zh-CN" sz="2400" dirty="0"/>
              <a:t>Table 2 Distribution of verb tenses in abstracts of Ta</a:t>
            </a:r>
          </a:p>
          <a:p>
            <a:pPr marL="0" indent="0" algn="ctr">
              <a:buNone/>
            </a:pPr>
            <a:endParaRPr lang="en-US" altLang="zh-CN" sz="2400" dirty="0"/>
          </a:p>
          <a:p>
            <a:pPr marL="514350" indent="-514350">
              <a:buAutoNum type="arabicPeriod"/>
            </a:pPr>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7810512" y="214290"/>
            <a:ext cx="2285986" cy="1143008"/>
          </a:xfrm>
          <a:prstGeom prst="rect">
            <a:avLst/>
          </a:prstGeom>
          <a:noFill/>
          <a:ln w="9525">
            <a:noFill/>
            <a:miter lim="800000"/>
            <a:headEnd/>
            <a:tailEnd/>
          </a:ln>
        </p:spPr>
      </p:pic>
      <p:graphicFrame>
        <p:nvGraphicFramePr>
          <p:cNvPr id="4" name="表格 4">
            <a:extLst>
              <a:ext uri="{FF2B5EF4-FFF2-40B4-BE49-F238E27FC236}">
                <a16:creationId xmlns:a16="http://schemas.microsoft.com/office/drawing/2014/main" id="{88A3874D-B481-4453-9672-0263CBA1AA14}"/>
              </a:ext>
            </a:extLst>
          </p:cNvPr>
          <p:cNvGraphicFramePr>
            <a:graphicFrameLocks noGrp="1"/>
          </p:cNvGraphicFramePr>
          <p:nvPr/>
        </p:nvGraphicFramePr>
        <p:xfrm>
          <a:off x="2207568" y="2276872"/>
          <a:ext cx="7776864" cy="389045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2068255255"/>
                    </a:ext>
                  </a:extLst>
                </a:gridCol>
                <a:gridCol w="1584176">
                  <a:extLst>
                    <a:ext uri="{9D8B030D-6E8A-4147-A177-3AD203B41FA5}">
                      <a16:colId xmlns:a16="http://schemas.microsoft.com/office/drawing/2014/main" val="3720012248"/>
                    </a:ext>
                  </a:extLst>
                </a:gridCol>
                <a:gridCol w="1296144">
                  <a:extLst>
                    <a:ext uri="{9D8B030D-6E8A-4147-A177-3AD203B41FA5}">
                      <a16:colId xmlns:a16="http://schemas.microsoft.com/office/drawing/2014/main" val="1208229687"/>
                    </a:ext>
                  </a:extLst>
                </a:gridCol>
                <a:gridCol w="1080120">
                  <a:extLst>
                    <a:ext uri="{9D8B030D-6E8A-4147-A177-3AD203B41FA5}">
                      <a16:colId xmlns:a16="http://schemas.microsoft.com/office/drawing/2014/main" val="4078490554"/>
                    </a:ext>
                  </a:extLst>
                </a:gridCol>
                <a:gridCol w="1224136">
                  <a:extLst>
                    <a:ext uri="{9D8B030D-6E8A-4147-A177-3AD203B41FA5}">
                      <a16:colId xmlns:a16="http://schemas.microsoft.com/office/drawing/2014/main" val="2739192811"/>
                    </a:ext>
                  </a:extLst>
                </a:gridCol>
                <a:gridCol w="936104">
                  <a:extLst>
                    <a:ext uri="{9D8B030D-6E8A-4147-A177-3AD203B41FA5}">
                      <a16:colId xmlns:a16="http://schemas.microsoft.com/office/drawing/2014/main" val="3877909398"/>
                    </a:ext>
                  </a:extLst>
                </a:gridCol>
              </a:tblGrid>
              <a:tr h="522058">
                <a:tc>
                  <a:txBody>
                    <a:bodyPr/>
                    <a:lstStyle/>
                    <a:p>
                      <a:pPr algn="ctr"/>
                      <a:endParaRPr lang="zh-CN" altLang="en-US" dirty="0"/>
                    </a:p>
                  </a:txBody>
                  <a:tcPr/>
                </a:tc>
                <a:tc>
                  <a:txBody>
                    <a:bodyPr/>
                    <a:lstStyle/>
                    <a:p>
                      <a:pPr algn="ctr"/>
                      <a:r>
                        <a:rPr lang="en-US" altLang="zh-CN" dirty="0"/>
                        <a:t>Introduction</a:t>
                      </a:r>
                      <a:endParaRPr lang="zh-CN" altLang="en-US" dirty="0"/>
                    </a:p>
                  </a:txBody>
                  <a:tcPr/>
                </a:tc>
                <a:tc>
                  <a:txBody>
                    <a:bodyPr/>
                    <a:lstStyle/>
                    <a:p>
                      <a:pPr algn="ctr"/>
                      <a:r>
                        <a:rPr lang="en-US" altLang="zh-CN" dirty="0"/>
                        <a:t>Method</a:t>
                      </a:r>
                      <a:endParaRPr lang="zh-CN" altLang="en-US" dirty="0"/>
                    </a:p>
                  </a:txBody>
                  <a:tcPr/>
                </a:tc>
                <a:tc>
                  <a:txBody>
                    <a:bodyPr/>
                    <a:lstStyle/>
                    <a:p>
                      <a:pPr algn="ctr"/>
                      <a:r>
                        <a:rPr lang="en-US" altLang="zh-CN" dirty="0"/>
                        <a:t>Result</a:t>
                      </a:r>
                      <a:endParaRPr lang="zh-CN" altLang="en-US" dirty="0"/>
                    </a:p>
                  </a:txBody>
                  <a:tcPr/>
                </a:tc>
                <a:tc>
                  <a:txBody>
                    <a:bodyPr/>
                    <a:lstStyle/>
                    <a:p>
                      <a:pPr algn="ctr"/>
                      <a:r>
                        <a:rPr lang="en-US" altLang="zh-CN" dirty="0"/>
                        <a:t>Conclusion</a:t>
                      </a:r>
                      <a:endParaRPr lang="zh-CN" altLang="en-US" dirty="0"/>
                    </a:p>
                  </a:txBody>
                  <a:tcPr/>
                </a:tc>
                <a:tc>
                  <a:txBody>
                    <a:bodyPr/>
                    <a:lstStyle/>
                    <a:p>
                      <a:pPr algn="ctr"/>
                      <a:r>
                        <a:rPr lang="en-US" altLang="zh-CN" dirty="0"/>
                        <a:t>Total</a:t>
                      </a:r>
                      <a:endParaRPr lang="zh-CN" altLang="en-US" dirty="0"/>
                    </a:p>
                  </a:txBody>
                  <a:tcPr/>
                </a:tc>
                <a:extLst>
                  <a:ext uri="{0D108BD9-81ED-4DB2-BD59-A6C34878D82A}">
                    <a16:rowId xmlns:a16="http://schemas.microsoft.com/office/drawing/2014/main" val="3791801291"/>
                  </a:ext>
                </a:extLst>
              </a:tr>
              <a:tr h="522058">
                <a:tc>
                  <a:txBody>
                    <a:bodyPr/>
                    <a:lstStyle/>
                    <a:p>
                      <a:pPr algn="ctr"/>
                      <a:r>
                        <a:rPr lang="en-US" altLang="zh-CN" dirty="0"/>
                        <a:t>Present simple</a:t>
                      </a:r>
                      <a:endParaRPr lang="zh-CN" altLang="en-US" dirty="0"/>
                    </a:p>
                  </a:txBody>
                  <a:tcPr/>
                </a:tc>
                <a:tc>
                  <a:txBody>
                    <a:bodyPr/>
                    <a:lstStyle/>
                    <a:p>
                      <a:pPr algn="ctr"/>
                      <a:r>
                        <a:rPr lang="en-US" altLang="zh-CN" dirty="0"/>
                        <a:t>67(56.8%)</a:t>
                      </a:r>
                      <a:endParaRPr lang="zh-CN" altLang="en-US" dirty="0"/>
                    </a:p>
                  </a:txBody>
                  <a:tcPr/>
                </a:tc>
                <a:tc>
                  <a:txBody>
                    <a:bodyPr/>
                    <a:lstStyle/>
                    <a:p>
                      <a:pPr algn="ctr"/>
                      <a:r>
                        <a:rPr lang="en-US" altLang="zh-CN" dirty="0"/>
                        <a:t>2(18.2%)</a:t>
                      </a:r>
                      <a:endParaRPr lang="zh-CN" altLang="en-US" dirty="0"/>
                    </a:p>
                  </a:txBody>
                  <a:tcPr/>
                </a:tc>
                <a:tc>
                  <a:txBody>
                    <a:bodyPr/>
                    <a:lstStyle/>
                    <a:p>
                      <a:pPr algn="ctr"/>
                      <a:r>
                        <a:rPr lang="en-US" altLang="zh-CN" dirty="0"/>
                        <a:t>7(30.4%)</a:t>
                      </a:r>
                      <a:endParaRPr lang="zh-CN" altLang="en-US" dirty="0"/>
                    </a:p>
                  </a:txBody>
                  <a:tcPr/>
                </a:tc>
                <a:tc>
                  <a:txBody>
                    <a:bodyPr/>
                    <a:lstStyle/>
                    <a:p>
                      <a:pPr algn="ctr"/>
                      <a:r>
                        <a:rPr lang="en-US" altLang="zh-CN" dirty="0"/>
                        <a:t>25(62.5%)</a:t>
                      </a:r>
                      <a:endParaRPr lang="zh-CN" altLang="en-US" dirty="0"/>
                    </a:p>
                  </a:txBody>
                  <a:tcPr/>
                </a:tc>
                <a:tc>
                  <a:txBody>
                    <a:bodyPr/>
                    <a:lstStyle/>
                    <a:p>
                      <a:pPr algn="ctr"/>
                      <a:r>
                        <a:rPr lang="en-US" altLang="zh-CN" dirty="0"/>
                        <a:t>101</a:t>
                      </a:r>
                      <a:endParaRPr lang="zh-CN" altLang="en-US" dirty="0"/>
                    </a:p>
                  </a:txBody>
                  <a:tcPr/>
                </a:tc>
                <a:extLst>
                  <a:ext uri="{0D108BD9-81ED-4DB2-BD59-A6C34878D82A}">
                    <a16:rowId xmlns:a16="http://schemas.microsoft.com/office/drawing/2014/main" val="302603639"/>
                  </a:ext>
                </a:extLst>
              </a:tr>
              <a:tr h="522058">
                <a:tc>
                  <a:txBody>
                    <a:bodyPr/>
                    <a:lstStyle/>
                    <a:p>
                      <a:pPr algn="ctr"/>
                      <a:r>
                        <a:rPr lang="en-US" altLang="zh-CN" dirty="0"/>
                        <a:t>Past</a:t>
                      </a:r>
                      <a:endParaRPr lang="zh-CN" altLang="en-US" dirty="0"/>
                    </a:p>
                  </a:txBody>
                  <a:tcPr/>
                </a:tc>
                <a:tc>
                  <a:txBody>
                    <a:bodyPr/>
                    <a:lstStyle/>
                    <a:p>
                      <a:pPr algn="ctr"/>
                      <a:r>
                        <a:rPr lang="en-US" altLang="zh-CN" dirty="0"/>
                        <a:t>43(36.4%)</a:t>
                      </a:r>
                      <a:endParaRPr lang="zh-CN" altLang="en-US" dirty="0"/>
                    </a:p>
                  </a:txBody>
                  <a:tcPr/>
                </a:tc>
                <a:tc>
                  <a:txBody>
                    <a:bodyPr/>
                    <a:lstStyle/>
                    <a:p>
                      <a:pPr algn="ctr"/>
                      <a:r>
                        <a:rPr lang="en-US" altLang="zh-CN" dirty="0"/>
                        <a:t>9(81.8%)</a:t>
                      </a:r>
                      <a:endParaRPr lang="zh-CN" altLang="en-US" dirty="0"/>
                    </a:p>
                  </a:txBody>
                  <a:tcPr/>
                </a:tc>
                <a:tc>
                  <a:txBody>
                    <a:bodyPr/>
                    <a:lstStyle/>
                    <a:p>
                      <a:pPr algn="ctr"/>
                      <a:r>
                        <a:rPr lang="en-US" altLang="zh-CN" dirty="0"/>
                        <a:t>14(60.9%)</a:t>
                      </a:r>
                      <a:endParaRPr lang="zh-CN" altLang="en-US" dirty="0"/>
                    </a:p>
                  </a:txBody>
                  <a:tcPr/>
                </a:tc>
                <a:tc>
                  <a:txBody>
                    <a:bodyPr/>
                    <a:lstStyle/>
                    <a:p>
                      <a:pPr algn="ctr"/>
                      <a:r>
                        <a:rPr lang="en-US" altLang="zh-CN" dirty="0"/>
                        <a:t>14(35.0%)</a:t>
                      </a:r>
                      <a:endParaRPr lang="zh-CN" altLang="en-US" dirty="0"/>
                    </a:p>
                  </a:txBody>
                  <a:tcPr/>
                </a:tc>
                <a:tc>
                  <a:txBody>
                    <a:bodyPr/>
                    <a:lstStyle/>
                    <a:p>
                      <a:pPr algn="ctr"/>
                      <a:r>
                        <a:rPr lang="en-US" altLang="zh-CN" dirty="0"/>
                        <a:t>81</a:t>
                      </a:r>
                      <a:endParaRPr lang="zh-CN" altLang="en-US" dirty="0"/>
                    </a:p>
                  </a:txBody>
                  <a:tcPr/>
                </a:tc>
                <a:extLst>
                  <a:ext uri="{0D108BD9-81ED-4DB2-BD59-A6C34878D82A}">
                    <a16:rowId xmlns:a16="http://schemas.microsoft.com/office/drawing/2014/main" val="952213590"/>
                  </a:ext>
                </a:extLst>
              </a:tr>
              <a:tr h="522058">
                <a:tc>
                  <a:txBody>
                    <a:bodyPr/>
                    <a:lstStyle/>
                    <a:p>
                      <a:pPr algn="ctr"/>
                      <a:r>
                        <a:rPr lang="en-US" altLang="zh-CN" dirty="0"/>
                        <a:t>Present perfect</a:t>
                      </a:r>
                      <a:endParaRPr lang="zh-CN" altLang="en-US" dirty="0"/>
                    </a:p>
                  </a:txBody>
                  <a:tcPr/>
                </a:tc>
                <a:tc>
                  <a:txBody>
                    <a:bodyPr/>
                    <a:lstStyle/>
                    <a:p>
                      <a:pPr algn="ctr"/>
                      <a:r>
                        <a:rPr lang="en-US" altLang="zh-CN" dirty="0"/>
                        <a:t>4(3.4%)</a:t>
                      </a:r>
                      <a:endParaRPr lang="zh-CN" altLang="en-US" dirty="0"/>
                    </a:p>
                  </a:txBody>
                  <a:tcPr/>
                </a:tc>
                <a:tc>
                  <a:txBody>
                    <a:bodyPr/>
                    <a:lstStyle/>
                    <a:p>
                      <a:pPr algn="ctr"/>
                      <a:endParaRPr lang="zh-CN" altLang="en-US"/>
                    </a:p>
                  </a:txBody>
                  <a:tcPr/>
                </a:tc>
                <a:tc>
                  <a:txBody>
                    <a:bodyPr/>
                    <a:lstStyle/>
                    <a:p>
                      <a:pPr algn="ctr"/>
                      <a:r>
                        <a:rPr lang="en-US" altLang="zh-CN" dirty="0"/>
                        <a:t>2(8.7%)</a:t>
                      </a:r>
                      <a:endParaRPr lang="zh-CN" altLang="en-US" dirty="0"/>
                    </a:p>
                  </a:txBody>
                  <a:tcPr/>
                </a:tc>
                <a:tc>
                  <a:txBody>
                    <a:bodyPr/>
                    <a:lstStyle/>
                    <a:p>
                      <a:pPr algn="ctr"/>
                      <a:r>
                        <a:rPr lang="en-US" altLang="zh-CN" dirty="0"/>
                        <a:t>1(2.5%)</a:t>
                      </a:r>
                      <a:endParaRPr lang="zh-CN" altLang="en-US" dirty="0"/>
                    </a:p>
                  </a:txBody>
                  <a:tcPr/>
                </a:tc>
                <a:tc>
                  <a:txBody>
                    <a:bodyPr/>
                    <a:lstStyle/>
                    <a:p>
                      <a:pPr algn="ctr"/>
                      <a:r>
                        <a:rPr lang="en-US" altLang="zh-CN" dirty="0"/>
                        <a:t>7</a:t>
                      </a:r>
                      <a:endParaRPr lang="zh-CN" altLang="en-US" dirty="0"/>
                    </a:p>
                  </a:txBody>
                  <a:tcPr/>
                </a:tc>
                <a:extLst>
                  <a:ext uri="{0D108BD9-81ED-4DB2-BD59-A6C34878D82A}">
                    <a16:rowId xmlns:a16="http://schemas.microsoft.com/office/drawing/2014/main" val="3599840833"/>
                  </a:ext>
                </a:extLst>
              </a:tr>
              <a:tr h="522058">
                <a:tc>
                  <a:txBody>
                    <a:bodyPr/>
                    <a:lstStyle/>
                    <a:p>
                      <a:pPr algn="ctr"/>
                      <a:r>
                        <a:rPr lang="en-US" altLang="zh-CN" dirty="0"/>
                        <a:t>Simple future</a:t>
                      </a:r>
                      <a:endParaRPr lang="zh-CN" altLang="en-US" dirty="0"/>
                    </a:p>
                  </a:txBody>
                  <a:tcPr/>
                </a:tc>
                <a:tc>
                  <a:txBody>
                    <a:bodyPr/>
                    <a:lstStyle/>
                    <a:p>
                      <a:pPr algn="ctr"/>
                      <a:r>
                        <a:rPr lang="en-US" altLang="zh-CN" dirty="0"/>
                        <a:t>1(0.8%)</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430456154"/>
                  </a:ext>
                </a:extLst>
              </a:tr>
              <a:tr h="522058">
                <a:tc>
                  <a:txBody>
                    <a:bodyPr/>
                    <a:lstStyle/>
                    <a:p>
                      <a:pPr algn="ctr"/>
                      <a:r>
                        <a:rPr lang="en-US" altLang="zh-CN" dirty="0"/>
                        <a:t>Present continuous</a:t>
                      </a:r>
                      <a:endParaRPr lang="zh-CN" altLang="en-US" dirty="0"/>
                    </a:p>
                  </a:txBody>
                  <a:tcPr/>
                </a:tc>
                <a:tc>
                  <a:txBody>
                    <a:bodyPr/>
                    <a:lstStyle/>
                    <a:p>
                      <a:pPr algn="ctr"/>
                      <a:r>
                        <a:rPr lang="en-US" altLang="zh-CN" dirty="0"/>
                        <a:t>2(1.7%)</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2079966545"/>
                  </a:ext>
                </a:extLst>
              </a:tr>
              <a:tr h="522058">
                <a:tc>
                  <a:txBody>
                    <a:bodyPr/>
                    <a:lstStyle/>
                    <a:p>
                      <a:pPr algn="ctr"/>
                      <a:r>
                        <a:rPr lang="en-US" altLang="zh-CN" dirty="0"/>
                        <a:t>Present perfect continuous </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1(0.8%)</a:t>
                      </a:r>
                      <a:endParaRPr lang="zh-CN" altLang="en-US" dirty="0"/>
                    </a:p>
                    <a:p>
                      <a:pPr algn="ct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898192392"/>
                  </a:ext>
                </a:extLst>
              </a:tr>
            </a:tbl>
          </a:graphicData>
        </a:graphic>
      </p:graphicFrame>
    </p:spTree>
    <p:extLst>
      <p:ext uri="{BB962C8B-B14F-4D97-AF65-F5344CB8AC3E}">
        <p14:creationId xmlns:p14="http://schemas.microsoft.com/office/powerpoint/2010/main" val="3511454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dirty="0"/>
              <a:t>Section  D	Exercises</a:t>
            </a:r>
            <a:endParaRPr lang="zh-CN" altLang="zh-CN" sz="4000" b="1" i="1" dirty="0">
              <a:solidFill>
                <a:srgbClr val="C00000"/>
              </a:solidFill>
            </a:endParaRPr>
          </a:p>
        </p:txBody>
      </p:sp>
      <p:sp>
        <p:nvSpPr>
          <p:cNvPr id="3" name="内容占位符 2"/>
          <p:cNvSpPr>
            <a:spLocks noGrp="1"/>
          </p:cNvSpPr>
          <p:nvPr>
            <p:ph idx="1"/>
          </p:nvPr>
        </p:nvSpPr>
        <p:spPr>
          <a:xfrm>
            <a:off x="1981200" y="1357299"/>
            <a:ext cx="8229600" cy="4768865"/>
          </a:xfrm>
        </p:spPr>
        <p:txBody>
          <a:bodyPr>
            <a:normAutofit/>
          </a:bodyPr>
          <a:lstStyle/>
          <a:p>
            <a:pPr marL="0" indent="0" algn="ctr">
              <a:buNone/>
            </a:pPr>
            <a:r>
              <a:rPr lang="en-US" altLang="zh-CN" sz="2000" dirty="0"/>
              <a:t>Table 3 Distribution of verb tenses in abstracts of </a:t>
            </a:r>
            <a:r>
              <a:rPr lang="en-US" altLang="zh-CN" sz="2000" dirty="0" err="1"/>
              <a:t>Ea</a:t>
            </a:r>
            <a:endParaRPr lang="en-US" altLang="zh-CN" sz="2000" dirty="0"/>
          </a:p>
          <a:p>
            <a:pPr marL="0" indent="0" algn="ctr">
              <a:buNone/>
            </a:pPr>
            <a:endParaRPr lang="en-US" altLang="zh-CN" sz="2000" dirty="0"/>
          </a:p>
          <a:p>
            <a:pPr marL="0" indent="0" algn="ctr">
              <a:buNone/>
            </a:pPr>
            <a:endParaRPr lang="en-US" altLang="zh-CN" dirty="0"/>
          </a:p>
          <a:p>
            <a:pPr marL="514350" indent="-514350">
              <a:buAutoNum type="arabicPeriod"/>
            </a:pPr>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7810512" y="214290"/>
            <a:ext cx="2285986" cy="1143008"/>
          </a:xfrm>
          <a:prstGeom prst="rect">
            <a:avLst/>
          </a:prstGeom>
          <a:noFill/>
          <a:ln w="9525">
            <a:noFill/>
            <a:miter lim="800000"/>
            <a:headEnd/>
            <a:tailEnd/>
          </a:ln>
        </p:spPr>
      </p:pic>
      <p:graphicFrame>
        <p:nvGraphicFramePr>
          <p:cNvPr id="4" name="表格 4">
            <a:extLst>
              <a:ext uri="{FF2B5EF4-FFF2-40B4-BE49-F238E27FC236}">
                <a16:creationId xmlns:a16="http://schemas.microsoft.com/office/drawing/2014/main" id="{DEF5A6EC-3A38-446C-A81B-1ABD36F0AC2F}"/>
              </a:ext>
            </a:extLst>
          </p:cNvPr>
          <p:cNvGraphicFramePr>
            <a:graphicFrameLocks noGrp="1"/>
          </p:cNvGraphicFramePr>
          <p:nvPr/>
        </p:nvGraphicFramePr>
        <p:xfrm>
          <a:off x="2135560" y="1730753"/>
          <a:ext cx="7416824" cy="4905092"/>
        </p:xfrm>
        <a:graphic>
          <a:graphicData uri="http://schemas.openxmlformats.org/drawingml/2006/table">
            <a:tbl>
              <a:tblPr firstRow="1" bandRow="1">
                <a:tableStyleId>{5C22544A-7EE6-4342-B048-85BDC9FD1C3A}</a:tableStyleId>
              </a:tblPr>
              <a:tblGrid>
                <a:gridCol w="1592560">
                  <a:extLst>
                    <a:ext uri="{9D8B030D-6E8A-4147-A177-3AD203B41FA5}">
                      <a16:colId xmlns:a16="http://schemas.microsoft.com/office/drawing/2014/main" val="2276443482"/>
                    </a:ext>
                  </a:extLst>
                </a:gridCol>
                <a:gridCol w="1440160">
                  <a:extLst>
                    <a:ext uri="{9D8B030D-6E8A-4147-A177-3AD203B41FA5}">
                      <a16:colId xmlns:a16="http://schemas.microsoft.com/office/drawing/2014/main" val="437518949"/>
                    </a:ext>
                  </a:extLst>
                </a:gridCol>
                <a:gridCol w="1071736">
                  <a:extLst>
                    <a:ext uri="{9D8B030D-6E8A-4147-A177-3AD203B41FA5}">
                      <a16:colId xmlns:a16="http://schemas.microsoft.com/office/drawing/2014/main" val="531190084"/>
                    </a:ext>
                  </a:extLst>
                </a:gridCol>
                <a:gridCol w="1162472">
                  <a:extLst>
                    <a:ext uri="{9D8B030D-6E8A-4147-A177-3AD203B41FA5}">
                      <a16:colId xmlns:a16="http://schemas.microsoft.com/office/drawing/2014/main" val="3390103775"/>
                    </a:ext>
                  </a:extLst>
                </a:gridCol>
                <a:gridCol w="1285800">
                  <a:extLst>
                    <a:ext uri="{9D8B030D-6E8A-4147-A177-3AD203B41FA5}">
                      <a16:colId xmlns:a16="http://schemas.microsoft.com/office/drawing/2014/main" val="2986263082"/>
                    </a:ext>
                  </a:extLst>
                </a:gridCol>
                <a:gridCol w="864096">
                  <a:extLst>
                    <a:ext uri="{9D8B030D-6E8A-4147-A177-3AD203B41FA5}">
                      <a16:colId xmlns:a16="http://schemas.microsoft.com/office/drawing/2014/main" val="1594343984"/>
                    </a:ext>
                  </a:extLst>
                </a:gridCol>
              </a:tblGrid>
              <a:tr h="562088">
                <a:tc>
                  <a:txBody>
                    <a:bodyPr/>
                    <a:lstStyle/>
                    <a:p>
                      <a:endParaRPr lang="zh-CN" altLang="en-US" dirty="0"/>
                    </a:p>
                  </a:txBody>
                  <a:tcPr/>
                </a:tc>
                <a:tc>
                  <a:txBody>
                    <a:bodyPr/>
                    <a:lstStyle/>
                    <a:p>
                      <a:pPr algn="ctr"/>
                      <a:r>
                        <a:rPr lang="en-US" altLang="zh-CN" dirty="0"/>
                        <a:t>Introduction</a:t>
                      </a:r>
                      <a:endParaRPr lang="zh-CN" altLang="en-US" dirty="0"/>
                    </a:p>
                  </a:txBody>
                  <a:tcPr/>
                </a:tc>
                <a:tc>
                  <a:txBody>
                    <a:bodyPr/>
                    <a:lstStyle/>
                    <a:p>
                      <a:pPr algn="ctr"/>
                      <a:r>
                        <a:rPr lang="en-US" altLang="zh-CN" dirty="0"/>
                        <a:t>Method </a:t>
                      </a:r>
                      <a:endParaRPr lang="zh-CN" altLang="en-US" dirty="0"/>
                    </a:p>
                  </a:txBody>
                  <a:tcPr/>
                </a:tc>
                <a:tc>
                  <a:txBody>
                    <a:bodyPr/>
                    <a:lstStyle/>
                    <a:p>
                      <a:pPr algn="ctr"/>
                      <a:r>
                        <a:rPr lang="en-US" altLang="zh-CN" dirty="0"/>
                        <a:t>Result</a:t>
                      </a:r>
                      <a:endParaRPr lang="zh-CN" altLang="en-US" dirty="0"/>
                    </a:p>
                  </a:txBody>
                  <a:tcPr/>
                </a:tc>
                <a:tc>
                  <a:txBody>
                    <a:bodyPr/>
                    <a:lstStyle/>
                    <a:p>
                      <a:pPr algn="ctr"/>
                      <a:r>
                        <a:rPr lang="en-US" altLang="zh-CN" dirty="0"/>
                        <a:t>Conclusion</a:t>
                      </a:r>
                      <a:endParaRPr lang="zh-CN" altLang="en-US" dirty="0"/>
                    </a:p>
                  </a:txBody>
                  <a:tcPr/>
                </a:tc>
                <a:tc>
                  <a:txBody>
                    <a:bodyPr/>
                    <a:lstStyle/>
                    <a:p>
                      <a:pPr algn="ctr"/>
                      <a:r>
                        <a:rPr lang="en-US" altLang="zh-CN" dirty="0"/>
                        <a:t>Total </a:t>
                      </a:r>
                      <a:endParaRPr lang="zh-CN" altLang="en-US" dirty="0"/>
                    </a:p>
                  </a:txBody>
                  <a:tcPr/>
                </a:tc>
                <a:extLst>
                  <a:ext uri="{0D108BD9-81ED-4DB2-BD59-A6C34878D82A}">
                    <a16:rowId xmlns:a16="http://schemas.microsoft.com/office/drawing/2014/main" val="3249031094"/>
                  </a:ext>
                </a:extLst>
              </a:tr>
              <a:tr h="451093">
                <a:tc>
                  <a:txBody>
                    <a:bodyPr/>
                    <a:lstStyle/>
                    <a:p>
                      <a:r>
                        <a:rPr lang="en-US" altLang="zh-CN" dirty="0"/>
                        <a:t>Simple present</a:t>
                      </a:r>
                      <a:endParaRPr lang="zh-CN" altLang="en-US" dirty="0"/>
                    </a:p>
                  </a:txBody>
                  <a:tcPr/>
                </a:tc>
                <a:tc>
                  <a:txBody>
                    <a:bodyPr/>
                    <a:lstStyle/>
                    <a:p>
                      <a:pPr algn="ctr"/>
                      <a:r>
                        <a:rPr lang="en-US" altLang="zh-CN" dirty="0"/>
                        <a:t>81(73.6%)</a:t>
                      </a:r>
                      <a:endParaRPr lang="zh-CN" altLang="en-US" dirty="0"/>
                    </a:p>
                  </a:txBody>
                  <a:tcPr/>
                </a:tc>
                <a:tc>
                  <a:txBody>
                    <a:bodyPr/>
                    <a:lstStyle/>
                    <a:p>
                      <a:pPr algn="ctr"/>
                      <a:r>
                        <a:rPr lang="en-US" altLang="zh-CN" dirty="0"/>
                        <a:t>6(12.5%)</a:t>
                      </a:r>
                      <a:endParaRPr lang="zh-CN" altLang="en-US" dirty="0"/>
                    </a:p>
                  </a:txBody>
                  <a:tcPr/>
                </a:tc>
                <a:tc>
                  <a:txBody>
                    <a:bodyPr/>
                    <a:lstStyle/>
                    <a:p>
                      <a:pPr algn="ctr"/>
                      <a:r>
                        <a:rPr lang="en-US" altLang="zh-CN" dirty="0"/>
                        <a:t>10(34.5%)</a:t>
                      </a:r>
                      <a:endParaRPr lang="zh-CN" altLang="en-US" dirty="0"/>
                    </a:p>
                  </a:txBody>
                  <a:tcPr/>
                </a:tc>
                <a:tc>
                  <a:txBody>
                    <a:bodyPr/>
                    <a:lstStyle/>
                    <a:p>
                      <a:pPr algn="ctr"/>
                      <a:r>
                        <a:rPr lang="en-US" altLang="zh-CN" dirty="0"/>
                        <a:t>50(64.1%)</a:t>
                      </a:r>
                      <a:endParaRPr lang="zh-CN" altLang="en-US" dirty="0"/>
                    </a:p>
                  </a:txBody>
                  <a:tcPr/>
                </a:tc>
                <a:tc>
                  <a:txBody>
                    <a:bodyPr/>
                    <a:lstStyle/>
                    <a:p>
                      <a:pPr algn="ctr"/>
                      <a:r>
                        <a:rPr lang="en-US" altLang="zh-CN" dirty="0"/>
                        <a:t>147</a:t>
                      </a:r>
                      <a:endParaRPr lang="zh-CN" altLang="en-US" dirty="0"/>
                    </a:p>
                  </a:txBody>
                  <a:tcPr/>
                </a:tc>
                <a:extLst>
                  <a:ext uri="{0D108BD9-81ED-4DB2-BD59-A6C34878D82A}">
                    <a16:rowId xmlns:a16="http://schemas.microsoft.com/office/drawing/2014/main" val="306049939"/>
                  </a:ext>
                </a:extLst>
              </a:tr>
              <a:tr h="417191">
                <a:tc>
                  <a:txBody>
                    <a:bodyPr/>
                    <a:lstStyle/>
                    <a:p>
                      <a:r>
                        <a:rPr lang="en-US" altLang="zh-CN" dirty="0"/>
                        <a:t>Past</a:t>
                      </a:r>
                      <a:endParaRPr lang="zh-CN" altLang="en-US" dirty="0"/>
                    </a:p>
                  </a:txBody>
                  <a:tcPr/>
                </a:tc>
                <a:tc>
                  <a:txBody>
                    <a:bodyPr/>
                    <a:lstStyle/>
                    <a:p>
                      <a:pPr algn="ctr"/>
                      <a:r>
                        <a:rPr lang="en-US" altLang="zh-CN" dirty="0"/>
                        <a:t>12(10.9%)</a:t>
                      </a:r>
                      <a:endParaRPr lang="zh-CN" altLang="en-US" dirty="0"/>
                    </a:p>
                  </a:txBody>
                  <a:tcPr/>
                </a:tc>
                <a:tc>
                  <a:txBody>
                    <a:bodyPr/>
                    <a:lstStyle/>
                    <a:p>
                      <a:pPr algn="ctr"/>
                      <a:r>
                        <a:rPr lang="en-US" altLang="zh-CN" dirty="0"/>
                        <a:t>39(81.3%)</a:t>
                      </a:r>
                      <a:endParaRPr lang="zh-CN" altLang="en-US" dirty="0"/>
                    </a:p>
                  </a:txBody>
                  <a:tcPr/>
                </a:tc>
                <a:tc>
                  <a:txBody>
                    <a:bodyPr/>
                    <a:lstStyle/>
                    <a:p>
                      <a:pPr algn="ctr"/>
                      <a:r>
                        <a:rPr lang="en-US" altLang="zh-CN" dirty="0"/>
                        <a:t>19(65.5%)</a:t>
                      </a:r>
                      <a:endParaRPr lang="zh-CN" altLang="en-US" dirty="0"/>
                    </a:p>
                  </a:txBody>
                  <a:tcPr/>
                </a:tc>
                <a:tc>
                  <a:txBody>
                    <a:bodyPr/>
                    <a:lstStyle/>
                    <a:p>
                      <a:pPr algn="ctr"/>
                      <a:r>
                        <a:rPr lang="en-US" altLang="zh-CN" dirty="0"/>
                        <a:t>18(23.1%)</a:t>
                      </a:r>
                      <a:endParaRPr lang="zh-CN" altLang="en-US" dirty="0"/>
                    </a:p>
                  </a:txBody>
                  <a:tcPr/>
                </a:tc>
                <a:tc>
                  <a:txBody>
                    <a:bodyPr/>
                    <a:lstStyle/>
                    <a:p>
                      <a:pPr algn="ctr"/>
                      <a:r>
                        <a:rPr lang="en-US" altLang="zh-CN" dirty="0"/>
                        <a:t>88</a:t>
                      </a:r>
                      <a:endParaRPr lang="zh-CN" altLang="en-US" dirty="0"/>
                    </a:p>
                  </a:txBody>
                  <a:tcPr/>
                </a:tc>
                <a:extLst>
                  <a:ext uri="{0D108BD9-81ED-4DB2-BD59-A6C34878D82A}">
                    <a16:rowId xmlns:a16="http://schemas.microsoft.com/office/drawing/2014/main" val="385078095"/>
                  </a:ext>
                </a:extLst>
              </a:tr>
              <a:tr h="614985">
                <a:tc>
                  <a:txBody>
                    <a:bodyPr/>
                    <a:lstStyle/>
                    <a:p>
                      <a:r>
                        <a:rPr lang="en-US" altLang="zh-CN" dirty="0"/>
                        <a:t>Present perfect </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16(14.5%)</a:t>
                      </a:r>
                      <a:endParaRPr lang="zh-CN" altLang="en-US" dirty="0"/>
                    </a:p>
                    <a:p>
                      <a:pPr algn="ct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3(6.3%)</a:t>
                      </a:r>
                      <a:endParaRPr lang="zh-CN" altLang="en-US" dirty="0"/>
                    </a:p>
                    <a:p>
                      <a:pPr algn="ctr"/>
                      <a:endParaRPr lang="zh-CN" altLang="en-US" dirty="0"/>
                    </a:p>
                  </a:txBody>
                  <a:tcPr/>
                </a:tc>
                <a:tc>
                  <a:txBody>
                    <a:bodyPr/>
                    <a:lstStyle/>
                    <a:p>
                      <a:pPr algn="ct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5(6.4%)</a:t>
                      </a:r>
                      <a:endParaRPr lang="zh-CN" altLang="en-US" dirty="0"/>
                    </a:p>
                    <a:p>
                      <a:pPr algn="ctr"/>
                      <a:endParaRPr lang="zh-CN" altLang="en-US" dirty="0"/>
                    </a:p>
                  </a:txBody>
                  <a:tcPr/>
                </a:tc>
                <a:tc>
                  <a:txBody>
                    <a:bodyPr/>
                    <a:lstStyle/>
                    <a:p>
                      <a:pPr algn="ctr"/>
                      <a:r>
                        <a:rPr lang="en-US" altLang="zh-CN" dirty="0"/>
                        <a:t>24</a:t>
                      </a:r>
                      <a:endParaRPr lang="zh-CN" altLang="en-US" dirty="0"/>
                    </a:p>
                  </a:txBody>
                  <a:tcPr/>
                </a:tc>
                <a:extLst>
                  <a:ext uri="{0D108BD9-81ED-4DB2-BD59-A6C34878D82A}">
                    <a16:rowId xmlns:a16="http://schemas.microsoft.com/office/drawing/2014/main" val="463626583"/>
                  </a:ext>
                </a:extLst>
              </a:tr>
              <a:tr h="614985">
                <a:tc>
                  <a:txBody>
                    <a:bodyPr/>
                    <a:lstStyle/>
                    <a:p>
                      <a:r>
                        <a:rPr lang="en-US" altLang="zh-CN" dirty="0"/>
                        <a:t>Simple future</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1(0.9%)</a:t>
                      </a:r>
                      <a:endParaRPr lang="zh-CN" altLang="en-US" dirty="0"/>
                    </a:p>
                    <a:p>
                      <a:pPr algn="ctr"/>
                      <a:endParaRPr lang="zh-CN" altLang="en-US" dirty="0"/>
                    </a:p>
                  </a:txBody>
                  <a:tcPr/>
                </a:tc>
                <a:tc>
                  <a:txBody>
                    <a:bodyPr/>
                    <a:lstStyle/>
                    <a:p>
                      <a:pPr algn="ctr"/>
                      <a:endParaRPr lang="zh-CN" altLang="en-US" dirty="0"/>
                    </a:p>
                  </a:txBody>
                  <a:tcPr/>
                </a:tc>
                <a:tc>
                  <a:txBody>
                    <a:bodyPr/>
                    <a:lstStyle/>
                    <a:p>
                      <a:pPr algn="ctr"/>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3(3.8%)</a:t>
                      </a:r>
                      <a:endParaRPr lang="zh-CN" altLang="en-US" dirty="0"/>
                    </a:p>
                    <a:p>
                      <a:pPr algn="ctr"/>
                      <a:endParaRPr lang="zh-CN" altLang="en-US" dirty="0"/>
                    </a:p>
                  </a:txBody>
                  <a:tcPr/>
                </a:tc>
                <a:tc>
                  <a:txBody>
                    <a:bodyPr/>
                    <a:lstStyle/>
                    <a:p>
                      <a:pPr algn="ctr"/>
                      <a:r>
                        <a:rPr lang="en-US" altLang="zh-CN" dirty="0"/>
                        <a:t>4</a:t>
                      </a:r>
                      <a:endParaRPr lang="zh-CN" altLang="en-US" dirty="0"/>
                    </a:p>
                  </a:txBody>
                  <a:tcPr/>
                </a:tc>
                <a:extLst>
                  <a:ext uri="{0D108BD9-81ED-4DB2-BD59-A6C34878D82A}">
                    <a16:rowId xmlns:a16="http://schemas.microsoft.com/office/drawing/2014/main" val="993407189"/>
                  </a:ext>
                </a:extLst>
              </a:tr>
              <a:tr h="614985">
                <a:tc>
                  <a:txBody>
                    <a:bodyPr/>
                    <a:lstStyle/>
                    <a:p>
                      <a:r>
                        <a:rPr lang="en-US" altLang="zh-CN" dirty="0"/>
                        <a:t>Present continuous</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a:p>
                  </a:txBody>
                  <a:tcPr/>
                </a:tc>
                <a:tc>
                  <a:txBody>
                    <a:bodyPr/>
                    <a:lstStyle/>
                    <a:p>
                      <a:pPr algn="ctr"/>
                      <a:endParaRPr lang="zh-CN" altLang="en-US" dirty="0"/>
                    </a:p>
                  </a:txBody>
                  <a:tcPr/>
                </a:tc>
                <a:tc>
                  <a:txBody>
                    <a:bodyPr/>
                    <a:lstStyle/>
                    <a:p>
                      <a:pPr algn="ctr"/>
                      <a:endParaRPr lang="zh-CN" altLang="en-US"/>
                    </a:p>
                  </a:txBody>
                  <a:tcPr/>
                </a:tc>
                <a:extLst>
                  <a:ext uri="{0D108BD9-81ED-4DB2-BD59-A6C34878D82A}">
                    <a16:rowId xmlns:a16="http://schemas.microsoft.com/office/drawing/2014/main" val="2497207727"/>
                  </a:ext>
                </a:extLst>
              </a:tr>
              <a:tr h="878551">
                <a:tc>
                  <a:txBody>
                    <a:bodyPr/>
                    <a:lstStyle/>
                    <a:p>
                      <a:r>
                        <a:rPr lang="en-US" altLang="zh-CN" dirty="0"/>
                        <a:t>Present perfect continuous</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1(1.3%)</a:t>
                      </a:r>
                      <a:endParaRPr lang="zh-CN" altLang="en-US" dirty="0"/>
                    </a:p>
                    <a:p>
                      <a:pPr algn="ct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557059867"/>
                  </a:ext>
                </a:extLst>
              </a:tr>
              <a:tr h="614985">
                <a:tc>
                  <a:txBody>
                    <a:bodyPr/>
                    <a:lstStyle/>
                    <a:p>
                      <a:r>
                        <a:rPr lang="en-US" altLang="zh-CN" dirty="0"/>
                        <a:t>Past perfect </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1(1.3%)</a:t>
                      </a:r>
                      <a:endParaRPr lang="zh-CN" altLang="en-US" dirty="0"/>
                    </a:p>
                    <a:p>
                      <a:pPr algn="ct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394639674"/>
                  </a:ext>
                </a:extLst>
              </a:tr>
            </a:tbl>
          </a:graphicData>
        </a:graphic>
      </p:graphicFrame>
    </p:spTree>
    <p:extLst>
      <p:ext uri="{BB962C8B-B14F-4D97-AF65-F5344CB8AC3E}">
        <p14:creationId xmlns:p14="http://schemas.microsoft.com/office/powerpoint/2010/main" val="2076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1288</Words>
  <Application>Microsoft Office PowerPoint</Application>
  <PresentationFormat>宽屏</PresentationFormat>
  <Paragraphs>178</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13</vt:i4>
      </vt:variant>
    </vt:vector>
  </HeadingPairs>
  <TitlesOfParts>
    <vt:vector size="19" baseType="lpstr">
      <vt:lpstr>等线</vt:lpstr>
      <vt:lpstr>等线 Light</vt:lpstr>
      <vt:lpstr>Arial</vt:lpstr>
      <vt:lpstr>Calibri</vt:lpstr>
      <vt:lpstr>Office 主题​​</vt:lpstr>
      <vt:lpstr>Office 主题</vt:lpstr>
      <vt:lpstr>2nd homework</vt:lpstr>
      <vt:lpstr>Section  D Exercises</vt:lpstr>
      <vt:lpstr>Section  D Exercises</vt:lpstr>
      <vt:lpstr>Section  D Exercises</vt:lpstr>
      <vt:lpstr>Section  D Exercises</vt:lpstr>
      <vt:lpstr>Section  D Exercises</vt:lpstr>
      <vt:lpstr>Section  D Exercises</vt:lpstr>
      <vt:lpstr>Section  D Exercises</vt:lpstr>
      <vt:lpstr>Section  D Exercises</vt:lpstr>
      <vt:lpstr>Section  D Exercises</vt:lpstr>
      <vt:lpstr>Section  D Exercises</vt:lpstr>
      <vt:lpstr>Section  D Exercises</vt:lpstr>
      <vt:lpstr>Section  D 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jxl</dc:creator>
  <cp:lastModifiedBy>jxl</cp:lastModifiedBy>
  <cp:revision>1</cp:revision>
  <dcterms:created xsi:type="dcterms:W3CDTF">2024-06-06T14:37:03Z</dcterms:created>
  <dcterms:modified xsi:type="dcterms:W3CDTF">2024-06-06T14:38:04Z</dcterms:modified>
</cp:coreProperties>
</file>