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
  </p:notesMasterIdLst>
  <p:sldIdLst>
    <p:sldId id="256" r:id="rId2"/>
    <p:sldId id="265" r:id="rId3"/>
    <p:sldId id="257" r:id="rId4"/>
    <p:sldId id="258" r:id="rId5"/>
    <p:sldId id="259" r:id="rId6"/>
    <p:sldId id="260" r:id="rId7"/>
    <p:sldId id="262" r:id="rId8"/>
    <p:sldId id="261" r:id="rId9"/>
    <p:sldId id="264"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81" autoAdjust="0"/>
  </p:normalViewPr>
  <p:slideViewPr>
    <p:cSldViewPr snapToGrid="0">
      <p:cViewPr varScale="1">
        <p:scale>
          <a:sx n="80" d="100"/>
          <a:sy n="80" d="100"/>
        </p:scale>
        <p:origin x="132" y="1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EA53F-8224-48A6-827A-D89EFF091448}"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BA1CB-45DF-44FF-8167-F773EBD746E5}" type="slidenum">
              <a:rPr lang="en-US" smtClean="0"/>
              <a:t>‹#›</a:t>
            </a:fld>
            <a:endParaRPr lang="en-US"/>
          </a:p>
        </p:txBody>
      </p:sp>
    </p:spTree>
    <p:extLst>
      <p:ext uri="{BB962C8B-B14F-4D97-AF65-F5344CB8AC3E}">
        <p14:creationId xmlns:p14="http://schemas.microsoft.com/office/powerpoint/2010/main" val="9464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 joke: I studied quantum computing for a year and started doing research. One day during a facetime my dad started asking me all kinds of questions about where to buy a quantum computer and if I can get a discount. I was genuinely confused as to where that was coming from, and he told me some guy on twitter claims that we’re </a:t>
            </a:r>
            <a:r>
              <a:rPr lang="en-US" dirty="0" err="1"/>
              <a:t>gonna</a:t>
            </a:r>
            <a:r>
              <a:rPr lang="en-US" dirty="0"/>
              <a:t> have a silicon based quantum computing by the end of the year. Jokes on that guy I actually read the Australian paper about this and it’s not even close.</a:t>
            </a:r>
          </a:p>
        </p:txBody>
      </p:sp>
      <p:sp>
        <p:nvSpPr>
          <p:cNvPr id="4" name="Slide Number Placeholder 3"/>
          <p:cNvSpPr>
            <a:spLocks noGrp="1"/>
          </p:cNvSpPr>
          <p:nvPr>
            <p:ph type="sldNum" sz="quarter" idx="5"/>
          </p:nvPr>
        </p:nvSpPr>
        <p:spPr/>
        <p:txBody>
          <a:bodyPr/>
          <a:lstStyle/>
          <a:p>
            <a:fld id="{539BA1CB-45DF-44FF-8167-F773EBD746E5}" type="slidenum">
              <a:rPr lang="en-US" smtClean="0"/>
              <a:t>2</a:t>
            </a:fld>
            <a:endParaRPr lang="en-US"/>
          </a:p>
        </p:txBody>
      </p:sp>
    </p:spTree>
    <p:extLst>
      <p:ext uri="{BB962C8B-B14F-4D97-AF65-F5344CB8AC3E}">
        <p14:creationId xmlns:p14="http://schemas.microsoft.com/office/powerpoint/2010/main" val="185681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qubit leakage</a:t>
            </a:r>
          </a:p>
        </p:txBody>
      </p:sp>
      <p:sp>
        <p:nvSpPr>
          <p:cNvPr id="4" name="Slide Number Placeholder 3"/>
          <p:cNvSpPr>
            <a:spLocks noGrp="1"/>
          </p:cNvSpPr>
          <p:nvPr>
            <p:ph type="sldNum" sz="quarter" idx="5"/>
          </p:nvPr>
        </p:nvSpPr>
        <p:spPr/>
        <p:txBody>
          <a:bodyPr/>
          <a:lstStyle/>
          <a:p>
            <a:fld id="{539BA1CB-45DF-44FF-8167-F773EBD746E5}" type="slidenum">
              <a:rPr lang="en-US" smtClean="0"/>
              <a:t>12</a:t>
            </a:fld>
            <a:endParaRPr lang="en-US"/>
          </a:p>
        </p:txBody>
      </p:sp>
    </p:spTree>
    <p:extLst>
      <p:ext uri="{BB962C8B-B14F-4D97-AF65-F5344CB8AC3E}">
        <p14:creationId xmlns:p14="http://schemas.microsoft.com/office/powerpoint/2010/main" val="1788018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absorption curve. Atoms, ions, and a lot of stuff does this.</a:t>
            </a:r>
          </a:p>
        </p:txBody>
      </p:sp>
      <p:sp>
        <p:nvSpPr>
          <p:cNvPr id="4" name="Slide Number Placeholder 3"/>
          <p:cNvSpPr>
            <a:spLocks noGrp="1"/>
          </p:cNvSpPr>
          <p:nvPr>
            <p:ph type="sldNum" sz="quarter" idx="5"/>
          </p:nvPr>
        </p:nvSpPr>
        <p:spPr/>
        <p:txBody>
          <a:bodyPr/>
          <a:lstStyle/>
          <a:p>
            <a:fld id="{539BA1CB-45DF-44FF-8167-F773EBD746E5}" type="slidenum">
              <a:rPr lang="en-US" smtClean="0"/>
              <a:t>13</a:t>
            </a:fld>
            <a:endParaRPr lang="en-US"/>
          </a:p>
        </p:txBody>
      </p:sp>
    </p:spTree>
    <p:extLst>
      <p:ext uri="{BB962C8B-B14F-4D97-AF65-F5344CB8AC3E}">
        <p14:creationId xmlns:p14="http://schemas.microsoft.com/office/powerpoint/2010/main" val="2930575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Isolating the first two energy levels</a:t>
            </a:r>
          </a:p>
        </p:txBody>
      </p:sp>
      <p:sp>
        <p:nvSpPr>
          <p:cNvPr id="4" name="Slide Number Placeholder 3"/>
          <p:cNvSpPr>
            <a:spLocks noGrp="1"/>
          </p:cNvSpPr>
          <p:nvPr>
            <p:ph type="sldNum" sz="quarter" idx="5"/>
          </p:nvPr>
        </p:nvSpPr>
        <p:spPr/>
        <p:txBody>
          <a:bodyPr/>
          <a:lstStyle/>
          <a:p>
            <a:fld id="{539BA1CB-45DF-44FF-8167-F773EBD746E5}" type="slidenum">
              <a:rPr lang="en-US" smtClean="0"/>
              <a:t>14</a:t>
            </a:fld>
            <a:endParaRPr lang="en-US"/>
          </a:p>
        </p:txBody>
      </p:sp>
    </p:spTree>
    <p:extLst>
      <p:ext uri="{BB962C8B-B14F-4D97-AF65-F5344CB8AC3E}">
        <p14:creationId xmlns:p14="http://schemas.microsoft.com/office/powerpoint/2010/main" val="403453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why we’re using superconducting materials</a:t>
            </a:r>
          </a:p>
          <a:p>
            <a:r>
              <a:rPr lang="en-US" dirty="0"/>
              <a:t>Last line: we have resistance… but what if we don’t?</a:t>
            </a:r>
          </a:p>
        </p:txBody>
      </p:sp>
      <p:sp>
        <p:nvSpPr>
          <p:cNvPr id="4" name="Slide Number Placeholder 3"/>
          <p:cNvSpPr>
            <a:spLocks noGrp="1"/>
          </p:cNvSpPr>
          <p:nvPr>
            <p:ph type="sldNum" sz="quarter" idx="5"/>
          </p:nvPr>
        </p:nvSpPr>
        <p:spPr/>
        <p:txBody>
          <a:bodyPr/>
          <a:lstStyle/>
          <a:p>
            <a:fld id="{539BA1CB-45DF-44FF-8167-F773EBD746E5}" type="slidenum">
              <a:rPr lang="en-US" smtClean="0"/>
              <a:t>15</a:t>
            </a:fld>
            <a:endParaRPr lang="en-US"/>
          </a:p>
        </p:txBody>
      </p:sp>
    </p:spTree>
    <p:extLst>
      <p:ext uri="{BB962C8B-B14F-4D97-AF65-F5344CB8AC3E}">
        <p14:creationId xmlns:p14="http://schemas.microsoft.com/office/powerpoint/2010/main" val="21260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this component function as the non-linearity and anharmonicity part</a:t>
            </a:r>
          </a:p>
        </p:txBody>
      </p:sp>
      <p:sp>
        <p:nvSpPr>
          <p:cNvPr id="4" name="Slide Number Placeholder 3"/>
          <p:cNvSpPr>
            <a:spLocks noGrp="1"/>
          </p:cNvSpPr>
          <p:nvPr>
            <p:ph type="sldNum" sz="quarter" idx="5"/>
          </p:nvPr>
        </p:nvSpPr>
        <p:spPr/>
        <p:txBody>
          <a:bodyPr/>
          <a:lstStyle/>
          <a:p>
            <a:fld id="{539BA1CB-45DF-44FF-8167-F773EBD746E5}" type="slidenum">
              <a:rPr lang="en-US" smtClean="0"/>
              <a:t>16</a:t>
            </a:fld>
            <a:endParaRPr lang="en-US"/>
          </a:p>
        </p:txBody>
      </p:sp>
    </p:spTree>
    <p:extLst>
      <p:ext uri="{BB962C8B-B14F-4D97-AF65-F5344CB8AC3E}">
        <p14:creationId xmlns:p14="http://schemas.microsoft.com/office/powerpoint/2010/main" val="2965492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 for questions before going into real life stuff</a:t>
            </a:r>
          </a:p>
        </p:txBody>
      </p:sp>
      <p:sp>
        <p:nvSpPr>
          <p:cNvPr id="4" name="Slide Number Placeholder 3"/>
          <p:cNvSpPr>
            <a:spLocks noGrp="1"/>
          </p:cNvSpPr>
          <p:nvPr>
            <p:ph type="sldNum" sz="quarter" idx="5"/>
          </p:nvPr>
        </p:nvSpPr>
        <p:spPr/>
        <p:txBody>
          <a:bodyPr/>
          <a:lstStyle/>
          <a:p>
            <a:fld id="{539BA1CB-45DF-44FF-8167-F773EBD746E5}" type="slidenum">
              <a:rPr lang="en-US" smtClean="0"/>
              <a:t>17</a:t>
            </a:fld>
            <a:endParaRPr lang="en-US"/>
          </a:p>
        </p:txBody>
      </p:sp>
    </p:spTree>
    <p:extLst>
      <p:ext uri="{BB962C8B-B14F-4D97-AF65-F5344CB8AC3E}">
        <p14:creationId xmlns:p14="http://schemas.microsoft.com/office/powerpoint/2010/main" val="3088124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a dilution fridge is</a:t>
            </a:r>
          </a:p>
        </p:txBody>
      </p:sp>
      <p:sp>
        <p:nvSpPr>
          <p:cNvPr id="4" name="Slide Number Placeholder 3"/>
          <p:cNvSpPr>
            <a:spLocks noGrp="1"/>
          </p:cNvSpPr>
          <p:nvPr>
            <p:ph type="sldNum" sz="quarter" idx="5"/>
          </p:nvPr>
        </p:nvSpPr>
        <p:spPr/>
        <p:txBody>
          <a:bodyPr/>
          <a:lstStyle/>
          <a:p>
            <a:fld id="{539BA1CB-45DF-44FF-8167-F773EBD746E5}" type="slidenum">
              <a:rPr lang="en-US" smtClean="0"/>
              <a:t>20</a:t>
            </a:fld>
            <a:endParaRPr lang="en-US"/>
          </a:p>
        </p:txBody>
      </p:sp>
    </p:spTree>
    <p:extLst>
      <p:ext uri="{BB962C8B-B14F-4D97-AF65-F5344CB8AC3E}">
        <p14:creationId xmlns:p14="http://schemas.microsoft.com/office/powerpoint/2010/main" val="67939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 implementing qubits</a:t>
            </a:r>
          </a:p>
          <a:p>
            <a:r>
              <a:rPr lang="en-US" dirty="0"/>
              <a:t>What are we looking for? Qubits</a:t>
            </a:r>
          </a:p>
          <a:p>
            <a:r>
              <a:rPr lang="en-US" dirty="0"/>
              <a:t>What are some physical requirements for a qubit? Small, stable, controllable…</a:t>
            </a:r>
          </a:p>
          <a:p>
            <a:r>
              <a:rPr lang="en-US" dirty="0"/>
              <a:t>What are some desirable traits of these qubits? Low noise, low error…</a:t>
            </a:r>
          </a:p>
        </p:txBody>
      </p:sp>
      <p:sp>
        <p:nvSpPr>
          <p:cNvPr id="4" name="Slide Number Placeholder 3"/>
          <p:cNvSpPr>
            <a:spLocks noGrp="1"/>
          </p:cNvSpPr>
          <p:nvPr>
            <p:ph type="sldNum" sz="quarter" idx="5"/>
          </p:nvPr>
        </p:nvSpPr>
        <p:spPr/>
        <p:txBody>
          <a:bodyPr/>
          <a:lstStyle/>
          <a:p>
            <a:fld id="{539BA1CB-45DF-44FF-8167-F773EBD746E5}" type="slidenum">
              <a:rPr lang="en-US" smtClean="0"/>
              <a:t>3</a:t>
            </a:fld>
            <a:endParaRPr lang="en-US"/>
          </a:p>
        </p:txBody>
      </p:sp>
    </p:spTree>
    <p:extLst>
      <p:ext uri="{BB962C8B-B14F-4D97-AF65-F5344CB8AC3E}">
        <p14:creationId xmlns:p14="http://schemas.microsoft.com/office/powerpoint/2010/main" val="3513952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DiVincenzo’s criteria. Explain why each of them is important.</a:t>
            </a:r>
          </a:p>
        </p:txBody>
      </p:sp>
      <p:sp>
        <p:nvSpPr>
          <p:cNvPr id="4" name="Slide Number Placeholder 3"/>
          <p:cNvSpPr>
            <a:spLocks noGrp="1"/>
          </p:cNvSpPr>
          <p:nvPr>
            <p:ph type="sldNum" sz="quarter" idx="5"/>
          </p:nvPr>
        </p:nvSpPr>
        <p:spPr/>
        <p:txBody>
          <a:bodyPr/>
          <a:lstStyle/>
          <a:p>
            <a:fld id="{539BA1CB-45DF-44FF-8167-F773EBD746E5}" type="slidenum">
              <a:rPr lang="en-US" smtClean="0"/>
              <a:t>4</a:t>
            </a:fld>
            <a:endParaRPr lang="en-US"/>
          </a:p>
        </p:txBody>
      </p:sp>
    </p:spTree>
    <p:extLst>
      <p:ext uri="{BB962C8B-B14F-4D97-AF65-F5344CB8AC3E}">
        <p14:creationId xmlns:p14="http://schemas.microsoft.com/office/powerpoint/2010/main" val="152182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 for questions before going into the topic</a:t>
            </a:r>
          </a:p>
        </p:txBody>
      </p:sp>
      <p:sp>
        <p:nvSpPr>
          <p:cNvPr id="4" name="Slide Number Placeholder 3"/>
          <p:cNvSpPr>
            <a:spLocks noGrp="1"/>
          </p:cNvSpPr>
          <p:nvPr>
            <p:ph type="sldNum" sz="quarter" idx="5"/>
          </p:nvPr>
        </p:nvSpPr>
        <p:spPr/>
        <p:txBody>
          <a:bodyPr/>
          <a:lstStyle/>
          <a:p>
            <a:fld id="{539BA1CB-45DF-44FF-8167-F773EBD746E5}" type="slidenum">
              <a:rPr lang="en-US" smtClean="0"/>
              <a:t>5</a:t>
            </a:fld>
            <a:endParaRPr lang="en-US"/>
          </a:p>
        </p:txBody>
      </p:sp>
    </p:spTree>
    <p:extLst>
      <p:ext uri="{BB962C8B-B14F-4D97-AF65-F5344CB8AC3E}">
        <p14:creationId xmlns:p14="http://schemas.microsoft.com/office/powerpoint/2010/main" val="209162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related to the introductory materials. During the introduction to quantum mechanics, we need to make sure that people understand what energy levels are, and how they are inherent in a lot of things.</a:t>
            </a:r>
          </a:p>
          <a:p>
            <a:r>
              <a:rPr lang="en-US" dirty="0"/>
              <a:t>We need to also relate energy states to the state 0 and 1.</a:t>
            </a:r>
          </a:p>
        </p:txBody>
      </p:sp>
      <p:sp>
        <p:nvSpPr>
          <p:cNvPr id="4" name="Slide Number Placeholder 3"/>
          <p:cNvSpPr>
            <a:spLocks noGrp="1"/>
          </p:cNvSpPr>
          <p:nvPr>
            <p:ph type="sldNum" sz="quarter" idx="5"/>
          </p:nvPr>
        </p:nvSpPr>
        <p:spPr/>
        <p:txBody>
          <a:bodyPr/>
          <a:lstStyle/>
          <a:p>
            <a:fld id="{539BA1CB-45DF-44FF-8167-F773EBD746E5}" type="slidenum">
              <a:rPr lang="en-US" smtClean="0"/>
              <a:t>7</a:t>
            </a:fld>
            <a:endParaRPr lang="en-US"/>
          </a:p>
        </p:txBody>
      </p:sp>
    </p:spTree>
    <p:extLst>
      <p:ext uri="{BB962C8B-B14F-4D97-AF65-F5344CB8AC3E}">
        <p14:creationId xmlns:p14="http://schemas.microsoft.com/office/powerpoint/2010/main" val="516985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joke that physicists only know how to solve one thing and that’s harmonic oscillator.</a:t>
            </a:r>
          </a:p>
          <a:p>
            <a:r>
              <a:rPr lang="en-US" dirty="0"/>
              <a:t>Why do we want to use this? We can create something that we can control. We can tune our energy levels.</a:t>
            </a:r>
          </a:p>
        </p:txBody>
      </p:sp>
      <p:sp>
        <p:nvSpPr>
          <p:cNvPr id="4" name="Slide Number Placeholder 3"/>
          <p:cNvSpPr>
            <a:spLocks noGrp="1"/>
          </p:cNvSpPr>
          <p:nvPr>
            <p:ph type="sldNum" sz="quarter" idx="5"/>
          </p:nvPr>
        </p:nvSpPr>
        <p:spPr/>
        <p:txBody>
          <a:bodyPr/>
          <a:lstStyle/>
          <a:p>
            <a:fld id="{539BA1CB-45DF-44FF-8167-F773EBD746E5}" type="slidenum">
              <a:rPr lang="en-US" smtClean="0"/>
              <a:t>8</a:t>
            </a:fld>
            <a:endParaRPr lang="en-US"/>
          </a:p>
        </p:txBody>
      </p:sp>
    </p:spTree>
    <p:extLst>
      <p:ext uri="{BB962C8B-B14F-4D97-AF65-F5344CB8AC3E}">
        <p14:creationId xmlns:p14="http://schemas.microsoft.com/office/powerpoint/2010/main" val="107055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touch on the math. I’m not sure if we are going to cover this during our introduction to quantum mechanics, so this will either be a review or a brand new idea. I am ready to talk about it if necessary, but we can also gloss over the details and focus on the part about equal spacing.</a:t>
            </a:r>
          </a:p>
        </p:txBody>
      </p:sp>
      <p:sp>
        <p:nvSpPr>
          <p:cNvPr id="4" name="Slide Number Placeholder 3"/>
          <p:cNvSpPr>
            <a:spLocks noGrp="1"/>
          </p:cNvSpPr>
          <p:nvPr>
            <p:ph type="sldNum" sz="quarter" idx="5"/>
          </p:nvPr>
        </p:nvSpPr>
        <p:spPr/>
        <p:txBody>
          <a:bodyPr/>
          <a:lstStyle/>
          <a:p>
            <a:fld id="{539BA1CB-45DF-44FF-8167-F773EBD746E5}" type="slidenum">
              <a:rPr lang="en-US" smtClean="0"/>
              <a:t>9</a:t>
            </a:fld>
            <a:endParaRPr lang="en-US"/>
          </a:p>
        </p:txBody>
      </p:sp>
    </p:spTree>
    <p:extLst>
      <p:ext uri="{BB962C8B-B14F-4D97-AF65-F5344CB8AC3E}">
        <p14:creationId xmlns:p14="http://schemas.microsoft.com/office/powerpoint/2010/main" val="2428215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Show the similarity of LC circuits to harmonic oscillators</a:t>
            </a:r>
            <a:endParaRPr lang="en-US" dirty="0"/>
          </a:p>
        </p:txBody>
      </p:sp>
      <p:sp>
        <p:nvSpPr>
          <p:cNvPr id="4" name="Slide Number Placeholder 3"/>
          <p:cNvSpPr>
            <a:spLocks noGrp="1"/>
          </p:cNvSpPr>
          <p:nvPr>
            <p:ph type="sldNum" sz="quarter" idx="5"/>
          </p:nvPr>
        </p:nvSpPr>
        <p:spPr/>
        <p:txBody>
          <a:bodyPr/>
          <a:lstStyle/>
          <a:p>
            <a:fld id="{539BA1CB-45DF-44FF-8167-F773EBD746E5}" type="slidenum">
              <a:rPr lang="en-US" smtClean="0"/>
              <a:t>10</a:t>
            </a:fld>
            <a:endParaRPr lang="en-US"/>
          </a:p>
        </p:txBody>
      </p:sp>
    </p:spTree>
    <p:extLst>
      <p:ext uri="{BB962C8B-B14F-4D97-AF65-F5344CB8AC3E}">
        <p14:creationId xmlns:p14="http://schemas.microsoft.com/office/powerpoint/2010/main" val="3590328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have our qubit! Actually not so fast. Any issues with the qubit?</a:t>
            </a:r>
          </a:p>
        </p:txBody>
      </p:sp>
      <p:sp>
        <p:nvSpPr>
          <p:cNvPr id="4" name="Slide Number Placeholder 3"/>
          <p:cNvSpPr>
            <a:spLocks noGrp="1"/>
          </p:cNvSpPr>
          <p:nvPr>
            <p:ph type="sldNum" sz="quarter" idx="5"/>
          </p:nvPr>
        </p:nvSpPr>
        <p:spPr/>
        <p:txBody>
          <a:bodyPr/>
          <a:lstStyle/>
          <a:p>
            <a:fld id="{539BA1CB-45DF-44FF-8167-F773EBD746E5}" type="slidenum">
              <a:rPr lang="en-US" smtClean="0"/>
              <a:t>11</a:t>
            </a:fld>
            <a:endParaRPr lang="en-US"/>
          </a:p>
        </p:txBody>
      </p:sp>
    </p:spTree>
    <p:extLst>
      <p:ext uri="{BB962C8B-B14F-4D97-AF65-F5344CB8AC3E}">
        <p14:creationId xmlns:p14="http://schemas.microsoft.com/office/powerpoint/2010/main" val="550150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6D08-91F0-5646-BB60-28792A19F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997C7-2AB7-881E-A0CA-C869C46D40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AE31AA-071F-B6FF-9EE6-E77ACA1D75B0}"/>
              </a:ext>
            </a:extLst>
          </p:cNvPr>
          <p:cNvSpPr>
            <a:spLocks noGrp="1"/>
          </p:cNvSpPr>
          <p:nvPr>
            <p:ph type="dt" sz="half" idx="10"/>
          </p:nvPr>
        </p:nvSpPr>
        <p:spPr/>
        <p:txBody>
          <a:bodyPr/>
          <a:lstStyle/>
          <a:p>
            <a:fld id="{8D79F2C7-CFDD-4346-A8B7-91822DFFA7EA}" type="datetimeFigureOut">
              <a:rPr lang="en-US" smtClean="0"/>
              <a:t>8/4/2022</a:t>
            </a:fld>
            <a:endParaRPr lang="en-US"/>
          </a:p>
        </p:txBody>
      </p:sp>
      <p:sp>
        <p:nvSpPr>
          <p:cNvPr id="5" name="Footer Placeholder 4">
            <a:extLst>
              <a:ext uri="{FF2B5EF4-FFF2-40B4-BE49-F238E27FC236}">
                <a16:creationId xmlns:a16="http://schemas.microsoft.com/office/drawing/2014/main" id="{4076C9C2-0767-F613-8FAA-79608A5AE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A172C-3CDB-694D-C8E3-2D8B4B94E437}"/>
              </a:ext>
            </a:extLst>
          </p:cNvPr>
          <p:cNvSpPr>
            <a:spLocks noGrp="1"/>
          </p:cNvSpPr>
          <p:nvPr>
            <p:ph type="sldNum" sz="quarter" idx="12"/>
          </p:nvPr>
        </p:nvSpPr>
        <p:spPr/>
        <p:txBody>
          <a:bodyPr/>
          <a:lstStyle/>
          <a:p>
            <a:fld id="{191B63EF-1F24-4897-9A58-DD464B00E5F8}" type="slidenum">
              <a:rPr lang="en-US" smtClean="0"/>
              <a:t>‹#›</a:t>
            </a:fld>
            <a:endParaRPr lang="en-US"/>
          </a:p>
        </p:txBody>
      </p:sp>
    </p:spTree>
    <p:extLst>
      <p:ext uri="{BB962C8B-B14F-4D97-AF65-F5344CB8AC3E}">
        <p14:creationId xmlns:p14="http://schemas.microsoft.com/office/powerpoint/2010/main" val="80051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9940-C884-CBF4-0957-712D675BC8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7CA41C-1AB3-8C95-57F9-9DAF73B760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9BF9A-21AC-26FA-457B-146B8FC8B719}"/>
              </a:ext>
            </a:extLst>
          </p:cNvPr>
          <p:cNvSpPr>
            <a:spLocks noGrp="1"/>
          </p:cNvSpPr>
          <p:nvPr>
            <p:ph type="dt" sz="half" idx="10"/>
          </p:nvPr>
        </p:nvSpPr>
        <p:spPr/>
        <p:txBody>
          <a:bodyPr/>
          <a:lstStyle/>
          <a:p>
            <a:fld id="{8D79F2C7-CFDD-4346-A8B7-91822DFFA7EA}" type="datetimeFigureOut">
              <a:rPr lang="en-US" smtClean="0"/>
              <a:t>8/4/2022</a:t>
            </a:fld>
            <a:endParaRPr lang="en-US"/>
          </a:p>
        </p:txBody>
      </p:sp>
      <p:sp>
        <p:nvSpPr>
          <p:cNvPr id="5" name="Footer Placeholder 4">
            <a:extLst>
              <a:ext uri="{FF2B5EF4-FFF2-40B4-BE49-F238E27FC236}">
                <a16:creationId xmlns:a16="http://schemas.microsoft.com/office/drawing/2014/main" id="{2C689FD9-3569-4524-CEDD-418619046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1995F-4659-6359-A9B0-4A47E6C2DB66}"/>
              </a:ext>
            </a:extLst>
          </p:cNvPr>
          <p:cNvSpPr>
            <a:spLocks noGrp="1"/>
          </p:cNvSpPr>
          <p:nvPr>
            <p:ph type="sldNum" sz="quarter" idx="12"/>
          </p:nvPr>
        </p:nvSpPr>
        <p:spPr/>
        <p:txBody>
          <a:bodyPr/>
          <a:lstStyle/>
          <a:p>
            <a:fld id="{191B63EF-1F24-4897-9A58-DD464B00E5F8}" type="slidenum">
              <a:rPr lang="en-US" smtClean="0"/>
              <a:t>‹#›</a:t>
            </a:fld>
            <a:endParaRPr lang="en-US"/>
          </a:p>
        </p:txBody>
      </p:sp>
    </p:spTree>
    <p:extLst>
      <p:ext uri="{BB962C8B-B14F-4D97-AF65-F5344CB8AC3E}">
        <p14:creationId xmlns:p14="http://schemas.microsoft.com/office/powerpoint/2010/main" val="101490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558126-AA78-AD63-9791-1CF1673365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D012E-7A0E-AAA0-EBEF-0A9369EB2F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1A048-6544-57F5-67C6-6C4D50A297D5}"/>
              </a:ext>
            </a:extLst>
          </p:cNvPr>
          <p:cNvSpPr>
            <a:spLocks noGrp="1"/>
          </p:cNvSpPr>
          <p:nvPr>
            <p:ph type="dt" sz="half" idx="10"/>
          </p:nvPr>
        </p:nvSpPr>
        <p:spPr/>
        <p:txBody>
          <a:bodyPr/>
          <a:lstStyle/>
          <a:p>
            <a:fld id="{8D79F2C7-CFDD-4346-A8B7-91822DFFA7EA}" type="datetimeFigureOut">
              <a:rPr lang="en-US" smtClean="0"/>
              <a:t>8/4/2022</a:t>
            </a:fld>
            <a:endParaRPr lang="en-US"/>
          </a:p>
        </p:txBody>
      </p:sp>
      <p:sp>
        <p:nvSpPr>
          <p:cNvPr id="5" name="Footer Placeholder 4">
            <a:extLst>
              <a:ext uri="{FF2B5EF4-FFF2-40B4-BE49-F238E27FC236}">
                <a16:creationId xmlns:a16="http://schemas.microsoft.com/office/drawing/2014/main" id="{818CBACC-BB7D-BF21-8F21-FC685F9BF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D4F51-8AE4-FC21-7110-B2A6C4A97F92}"/>
              </a:ext>
            </a:extLst>
          </p:cNvPr>
          <p:cNvSpPr>
            <a:spLocks noGrp="1"/>
          </p:cNvSpPr>
          <p:nvPr>
            <p:ph type="sldNum" sz="quarter" idx="12"/>
          </p:nvPr>
        </p:nvSpPr>
        <p:spPr/>
        <p:txBody>
          <a:bodyPr/>
          <a:lstStyle/>
          <a:p>
            <a:fld id="{191B63EF-1F24-4897-9A58-DD464B00E5F8}" type="slidenum">
              <a:rPr lang="en-US" smtClean="0"/>
              <a:t>‹#›</a:t>
            </a:fld>
            <a:endParaRPr lang="en-US"/>
          </a:p>
        </p:txBody>
      </p:sp>
    </p:spTree>
    <p:extLst>
      <p:ext uri="{BB962C8B-B14F-4D97-AF65-F5344CB8AC3E}">
        <p14:creationId xmlns:p14="http://schemas.microsoft.com/office/powerpoint/2010/main" val="138588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AFE0-50AA-48B0-7E72-046203E24A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C14E30-864D-EA39-BA5E-C0F385D97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8C449-DA19-0B46-B2F4-0B959194B3B5}"/>
              </a:ext>
            </a:extLst>
          </p:cNvPr>
          <p:cNvSpPr>
            <a:spLocks noGrp="1"/>
          </p:cNvSpPr>
          <p:nvPr>
            <p:ph type="dt" sz="half" idx="10"/>
          </p:nvPr>
        </p:nvSpPr>
        <p:spPr/>
        <p:txBody>
          <a:bodyPr/>
          <a:lstStyle/>
          <a:p>
            <a:fld id="{8D79F2C7-CFDD-4346-A8B7-91822DFFA7EA}" type="datetimeFigureOut">
              <a:rPr lang="en-US" smtClean="0"/>
              <a:t>8/4/2022</a:t>
            </a:fld>
            <a:endParaRPr lang="en-US"/>
          </a:p>
        </p:txBody>
      </p:sp>
      <p:sp>
        <p:nvSpPr>
          <p:cNvPr id="5" name="Footer Placeholder 4">
            <a:extLst>
              <a:ext uri="{FF2B5EF4-FFF2-40B4-BE49-F238E27FC236}">
                <a16:creationId xmlns:a16="http://schemas.microsoft.com/office/drawing/2014/main" id="{ACE0A9FE-9ECA-00DF-1693-53A3129E8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27984-0D1B-52AA-20A3-458BC3AF5016}"/>
              </a:ext>
            </a:extLst>
          </p:cNvPr>
          <p:cNvSpPr>
            <a:spLocks noGrp="1"/>
          </p:cNvSpPr>
          <p:nvPr>
            <p:ph type="sldNum" sz="quarter" idx="12"/>
          </p:nvPr>
        </p:nvSpPr>
        <p:spPr/>
        <p:txBody>
          <a:bodyPr/>
          <a:lstStyle/>
          <a:p>
            <a:fld id="{191B63EF-1F24-4897-9A58-DD464B00E5F8}" type="slidenum">
              <a:rPr lang="en-US" smtClean="0"/>
              <a:t>‹#›</a:t>
            </a:fld>
            <a:endParaRPr lang="en-US"/>
          </a:p>
        </p:txBody>
      </p:sp>
    </p:spTree>
    <p:extLst>
      <p:ext uri="{BB962C8B-B14F-4D97-AF65-F5344CB8AC3E}">
        <p14:creationId xmlns:p14="http://schemas.microsoft.com/office/powerpoint/2010/main" val="419572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CE05-580B-E0F3-3408-C1BAB04C83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629557-0C6B-C6C4-BAAD-FDF2C69AF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BD894-BB0B-307E-A0E9-BF5DEF055986}"/>
              </a:ext>
            </a:extLst>
          </p:cNvPr>
          <p:cNvSpPr>
            <a:spLocks noGrp="1"/>
          </p:cNvSpPr>
          <p:nvPr>
            <p:ph type="dt" sz="half" idx="10"/>
          </p:nvPr>
        </p:nvSpPr>
        <p:spPr/>
        <p:txBody>
          <a:bodyPr/>
          <a:lstStyle/>
          <a:p>
            <a:fld id="{8D79F2C7-CFDD-4346-A8B7-91822DFFA7EA}" type="datetimeFigureOut">
              <a:rPr lang="en-US" smtClean="0"/>
              <a:t>8/4/2022</a:t>
            </a:fld>
            <a:endParaRPr lang="en-US"/>
          </a:p>
        </p:txBody>
      </p:sp>
      <p:sp>
        <p:nvSpPr>
          <p:cNvPr id="5" name="Footer Placeholder 4">
            <a:extLst>
              <a:ext uri="{FF2B5EF4-FFF2-40B4-BE49-F238E27FC236}">
                <a16:creationId xmlns:a16="http://schemas.microsoft.com/office/drawing/2014/main" id="{E050DAE6-0C78-B7A1-4361-E6D9CA1E7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E6267-06ED-4177-A093-1D7CC20B830A}"/>
              </a:ext>
            </a:extLst>
          </p:cNvPr>
          <p:cNvSpPr>
            <a:spLocks noGrp="1"/>
          </p:cNvSpPr>
          <p:nvPr>
            <p:ph type="sldNum" sz="quarter" idx="12"/>
          </p:nvPr>
        </p:nvSpPr>
        <p:spPr/>
        <p:txBody>
          <a:bodyPr/>
          <a:lstStyle/>
          <a:p>
            <a:fld id="{191B63EF-1F24-4897-9A58-DD464B00E5F8}" type="slidenum">
              <a:rPr lang="en-US" smtClean="0"/>
              <a:t>‹#›</a:t>
            </a:fld>
            <a:endParaRPr lang="en-US"/>
          </a:p>
        </p:txBody>
      </p:sp>
    </p:spTree>
    <p:extLst>
      <p:ext uri="{BB962C8B-B14F-4D97-AF65-F5344CB8AC3E}">
        <p14:creationId xmlns:p14="http://schemas.microsoft.com/office/powerpoint/2010/main" val="75503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722F-851B-85C5-EFC0-ACA2FBAEDE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A6E45-481B-CC0A-7E34-BBEA47AD0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77AC7-69BA-3708-2975-F450804E88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0A8E8B-5434-205D-779F-B06BB7032CFC}"/>
              </a:ext>
            </a:extLst>
          </p:cNvPr>
          <p:cNvSpPr>
            <a:spLocks noGrp="1"/>
          </p:cNvSpPr>
          <p:nvPr>
            <p:ph type="dt" sz="half" idx="10"/>
          </p:nvPr>
        </p:nvSpPr>
        <p:spPr/>
        <p:txBody>
          <a:bodyPr/>
          <a:lstStyle/>
          <a:p>
            <a:fld id="{8D79F2C7-CFDD-4346-A8B7-91822DFFA7EA}" type="datetimeFigureOut">
              <a:rPr lang="en-US" smtClean="0"/>
              <a:t>8/4/2022</a:t>
            </a:fld>
            <a:endParaRPr lang="en-US"/>
          </a:p>
        </p:txBody>
      </p:sp>
      <p:sp>
        <p:nvSpPr>
          <p:cNvPr id="6" name="Footer Placeholder 5">
            <a:extLst>
              <a:ext uri="{FF2B5EF4-FFF2-40B4-BE49-F238E27FC236}">
                <a16:creationId xmlns:a16="http://schemas.microsoft.com/office/drawing/2014/main" id="{C52883DC-2523-BF68-1957-6FCD73218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96DFDD-F9BA-5A89-145A-23E8A0C2DB21}"/>
              </a:ext>
            </a:extLst>
          </p:cNvPr>
          <p:cNvSpPr>
            <a:spLocks noGrp="1"/>
          </p:cNvSpPr>
          <p:nvPr>
            <p:ph type="sldNum" sz="quarter" idx="12"/>
          </p:nvPr>
        </p:nvSpPr>
        <p:spPr/>
        <p:txBody>
          <a:bodyPr/>
          <a:lstStyle/>
          <a:p>
            <a:fld id="{191B63EF-1F24-4897-9A58-DD464B00E5F8}" type="slidenum">
              <a:rPr lang="en-US" smtClean="0"/>
              <a:t>‹#›</a:t>
            </a:fld>
            <a:endParaRPr lang="en-US"/>
          </a:p>
        </p:txBody>
      </p:sp>
    </p:spTree>
    <p:extLst>
      <p:ext uri="{BB962C8B-B14F-4D97-AF65-F5344CB8AC3E}">
        <p14:creationId xmlns:p14="http://schemas.microsoft.com/office/powerpoint/2010/main" val="317158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AD27-0AD6-8561-CC1E-04A6CBAA7C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EC76B7-6018-B849-0794-63E571361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D90EBF-DF00-E83F-AC89-5612FFDC5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965292-EBC6-EE24-236F-A170EB8527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21284E-E120-46DD-8041-3151B42833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95FA89-31B9-30BA-A1E7-184BD2AC6943}"/>
              </a:ext>
            </a:extLst>
          </p:cNvPr>
          <p:cNvSpPr>
            <a:spLocks noGrp="1"/>
          </p:cNvSpPr>
          <p:nvPr>
            <p:ph type="dt" sz="half" idx="10"/>
          </p:nvPr>
        </p:nvSpPr>
        <p:spPr/>
        <p:txBody>
          <a:bodyPr/>
          <a:lstStyle/>
          <a:p>
            <a:fld id="{8D79F2C7-CFDD-4346-A8B7-91822DFFA7EA}" type="datetimeFigureOut">
              <a:rPr lang="en-US" smtClean="0"/>
              <a:t>8/4/2022</a:t>
            </a:fld>
            <a:endParaRPr lang="en-US"/>
          </a:p>
        </p:txBody>
      </p:sp>
      <p:sp>
        <p:nvSpPr>
          <p:cNvPr id="8" name="Footer Placeholder 7">
            <a:extLst>
              <a:ext uri="{FF2B5EF4-FFF2-40B4-BE49-F238E27FC236}">
                <a16:creationId xmlns:a16="http://schemas.microsoft.com/office/drawing/2014/main" id="{3F1C2B16-AE41-C949-9AB3-9F0E0EBA7E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3FE415-FC60-0623-6302-DEADAB12B64E}"/>
              </a:ext>
            </a:extLst>
          </p:cNvPr>
          <p:cNvSpPr>
            <a:spLocks noGrp="1"/>
          </p:cNvSpPr>
          <p:nvPr>
            <p:ph type="sldNum" sz="quarter" idx="12"/>
          </p:nvPr>
        </p:nvSpPr>
        <p:spPr/>
        <p:txBody>
          <a:bodyPr/>
          <a:lstStyle/>
          <a:p>
            <a:fld id="{191B63EF-1F24-4897-9A58-DD464B00E5F8}" type="slidenum">
              <a:rPr lang="en-US" smtClean="0"/>
              <a:t>‹#›</a:t>
            </a:fld>
            <a:endParaRPr lang="en-US"/>
          </a:p>
        </p:txBody>
      </p:sp>
    </p:spTree>
    <p:extLst>
      <p:ext uri="{BB962C8B-B14F-4D97-AF65-F5344CB8AC3E}">
        <p14:creationId xmlns:p14="http://schemas.microsoft.com/office/powerpoint/2010/main" val="215777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C7BD-7E37-932F-4863-E139431E7D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62747-852D-392E-CBF9-D36B79D6B74B}"/>
              </a:ext>
            </a:extLst>
          </p:cNvPr>
          <p:cNvSpPr>
            <a:spLocks noGrp="1"/>
          </p:cNvSpPr>
          <p:nvPr>
            <p:ph type="dt" sz="half" idx="10"/>
          </p:nvPr>
        </p:nvSpPr>
        <p:spPr/>
        <p:txBody>
          <a:bodyPr/>
          <a:lstStyle/>
          <a:p>
            <a:fld id="{8D79F2C7-CFDD-4346-A8B7-91822DFFA7EA}" type="datetimeFigureOut">
              <a:rPr lang="en-US" smtClean="0"/>
              <a:t>8/4/2022</a:t>
            </a:fld>
            <a:endParaRPr lang="en-US"/>
          </a:p>
        </p:txBody>
      </p:sp>
      <p:sp>
        <p:nvSpPr>
          <p:cNvPr id="4" name="Footer Placeholder 3">
            <a:extLst>
              <a:ext uri="{FF2B5EF4-FFF2-40B4-BE49-F238E27FC236}">
                <a16:creationId xmlns:a16="http://schemas.microsoft.com/office/drawing/2014/main" id="{9DD91700-5153-A606-2400-05B958AB04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477608-21D4-14FC-600A-ECC0F18B267F}"/>
              </a:ext>
            </a:extLst>
          </p:cNvPr>
          <p:cNvSpPr>
            <a:spLocks noGrp="1"/>
          </p:cNvSpPr>
          <p:nvPr>
            <p:ph type="sldNum" sz="quarter" idx="12"/>
          </p:nvPr>
        </p:nvSpPr>
        <p:spPr/>
        <p:txBody>
          <a:bodyPr/>
          <a:lstStyle/>
          <a:p>
            <a:fld id="{191B63EF-1F24-4897-9A58-DD464B00E5F8}" type="slidenum">
              <a:rPr lang="en-US" smtClean="0"/>
              <a:t>‹#›</a:t>
            </a:fld>
            <a:endParaRPr lang="en-US"/>
          </a:p>
        </p:txBody>
      </p:sp>
    </p:spTree>
    <p:extLst>
      <p:ext uri="{BB962C8B-B14F-4D97-AF65-F5344CB8AC3E}">
        <p14:creationId xmlns:p14="http://schemas.microsoft.com/office/powerpoint/2010/main" val="227926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7E6616-3142-39B1-2368-4145423ABB60}"/>
              </a:ext>
            </a:extLst>
          </p:cNvPr>
          <p:cNvSpPr>
            <a:spLocks noGrp="1"/>
          </p:cNvSpPr>
          <p:nvPr>
            <p:ph type="dt" sz="half" idx="10"/>
          </p:nvPr>
        </p:nvSpPr>
        <p:spPr/>
        <p:txBody>
          <a:bodyPr/>
          <a:lstStyle/>
          <a:p>
            <a:fld id="{8D79F2C7-CFDD-4346-A8B7-91822DFFA7EA}" type="datetimeFigureOut">
              <a:rPr lang="en-US" smtClean="0"/>
              <a:t>8/4/2022</a:t>
            </a:fld>
            <a:endParaRPr lang="en-US"/>
          </a:p>
        </p:txBody>
      </p:sp>
      <p:sp>
        <p:nvSpPr>
          <p:cNvPr id="3" name="Footer Placeholder 2">
            <a:extLst>
              <a:ext uri="{FF2B5EF4-FFF2-40B4-BE49-F238E27FC236}">
                <a16:creationId xmlns:a16="http://schemas.microsoft.com/office/drawing/2014/main" id="{43F62441-138C-3E50-6B85-DAE093F856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899AFF-E807-3A35-D53B-F64E12A488BC}"/>
              </a:ext>
            </a:extLst>
          </p:cNvPr>
          <p:cNvSpPr>
            <a:spLocks noGrp="1"/>
          </p:cNvSpPr>
          <p:nvPr>
            <p:ph type="sldNum" sz="quarter" idx="12"/>
          </p:nvPr>
        </p:nvSpPr>
        <p:spPr/>
        <p:txBody>
          <a:bodyPr/>
          <a:lstStyle/>
          <a:p>
            <a:fld id="{191B63EF-1F24-4897-9A58-DD464B00E5F8}" type="slidenum">
              <a:rPr lang="en-US" smtClean="0"/>
              <a:t>‹#›</a:t>
            </a:fld>
            <a:endParaRPr lang="en-US"/>
          </a:p>
        </p:txBody>
      </p:sp>
    </p:spTree>
    <p:extLst>
      <p:ext uri="{BB962C8B-B14F-4D97-AF65-F5344CB8AC3E}">
        <p14:creationId xmlns:p14="http://schemas.microsoft.com/office/powerpoint/2010/main" val="313312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3AFA-D24E-B47F-2A57-6B818C4D4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9730F-F6DD-086C-9C2E-7524347F37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920150-D1CA-DE65-B626-A01772EB1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5C0F5-AEE3-E0EB-8318-EDDB9D6C7CBA}"/>
              </a:ext>
            </a:extLst>
          </p:cNvPr>
          <p:cNvSpPr>
            <a:spLocks noGrp="1"/>
          </p:cNvSpPr>
          <p:nvPr>
            <p:ph type="dt" sz="half" idx="10"/>
          </p:nvPr>
        </p:nvSpPr>
        <p:spPr/>
        <p:txBody>
          <a:bodyPr/>
          <a:lstStyle/>
          <a:p>
            <a:fld id="{8D79F2C7-CFDD-4346-A8B7-91822DFFA7EA}" type="datetimeFigureOut">
              <a:rPr lang="en-US" smtClean="0"/>
              <a:t>8/4/2022</a:t>
            </a:fld>
            <a:endParaRPr lang="en-US"/>
          </a:p>
        </p:txBody>
      </p:sp>
      <p:sp>
        <p:nvSpPr>
          <p:cNvPr id="6" name="Footer Placeholder 5">
            <a:extLst>
              <a:ext uri="{FF2B5EF4-FFF2-40B4-BE49-F238E27FC236}">
                <a16:creationId xmlns:a16="http://schemas.microsoft.com/office/drawing/2014/main" id="{50276752-D239-D5EC-963F-8FAFEF49A7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96C5AE-6E83-42F0-0228-57E17CEB8D5F}"/>
              </a:ext>
            </a:extLst>
          </p:cNvPr>
          <p:cNvSpPr>
            <a:spLocks noGrp="1"/>
          </p:cNvSpPr>
          <p:nvPr>
            <p:ph type="sldNum" sz="quarter" idx="12"/>
          </p:nvPr>
        </p:nvSpPr>
        <p:spPr/>
        <p:txBody>
          <a:bodyPr/>
          <a:lstStyle/>
          <a:p>
            <a:fld id="{191B63EF-1F24-4897-9A58-DD464B00E5F8}" type="slidenum">
              <a:rPr lang="en-US" smtClean="0"/>
              <a:t>‹#›</a:t>
            </a:fld>
            <a:endParaRPr lang="en-US"/>
          </a:p>
        </p:txBody>
      </p:sp>
    </p:spTree>
    <p:extLst>
      <p:ext uri="{BB962C8B-B14F-4D97-AF65-F5344CB8AC3E}">
        <p14:creationId xmlns:p14="http://schemas.microsoft.com/office/powerpoint/2010/main" val="338807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55D2-FE02-CB8F-17FD-F8716A40E2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FB8976-B503-598E-4783-ADFB80A40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0572D5-5684-5AE5-2FD5-13073E797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4F0C5-1C5A-244F-5B82-188313D50DEA}"/>
              </a:ext>
            </a:extLst>
          </p:cNvPr>
          <p:cNvSpPr>
            <a:spLocks noGrp="1"/>
          </p:cNvSpPr>
          <p:nvPr>
            <p:ph type="dt" sz="half" idx="10"/>
          </p:nvPr>
        </p:nvSpPr>
        <p:spPr/>
        <p:txBody>
          <a:bodyPr/>
          <a:lstStyle/>
          <a:p>
            <a:fld id="{8D79F2C7-CFDD-4346-A8B7-91822DFFA7EA}" type="datetimeFigureOut">
              <a:rPr lang="en-US" smtClean="0"/>
              <a:t>8/4/2022</a:t>
            </a:fld>
            <a:endParaRPr lang="en-US"/>
          </a:p>
        </p:txBody>
      </p:sp>
      <p:sp>
        <p:nvSpPr>
          <p:cNvPr id="6" name="Footer Placeholder 5">
            <a:extLst>
              <a:ext uri="{FF2B5EF4-FFF2-40B4-BE49-F238E27FC236}">
                <a16:creationId xmlns:a16="http://schemas.microsoft.com/office/drawing/2014/main" id="{EF1A39BD-1E6D-1C04-F3AD-F10F2029B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20B88-BEB3-9B23-CF66-FF9CD50B818E}"/>
              </a:ext>
            </a:extLst>
          </p:cNvPr>
          <p:cNvSpPr>
            <a:spLocks noGrp="1"/>
          </p:cNvSpPr>
          <p:nvPr>
            <p:ph type="sldNum" sz="quarter" idx="12"/>
          </p:nvPr>
        </p:nvSpPr>
        <p:spPr/>
        <p:txBody>
          <a:bodyPr/>
          <a:lstStyle/>
          <a:p>
            <a:fld id="{191B63EF-1F24-4897-9A58-DD464B00E5F8}" type="slidenum">
              <a:rPr lang="en-US" smtClean="0"/>
              <a:t>‹#›</a:t>
            </a:fld>
            <a:endParaRPr lang="en-US"/>
          </a:p>
        </p:txBody>
      </p:sp>
    </p:spTree>
    <p:extLst>
      <p:ext uri="{BB962C8B-B14F-4D97-AF65-F5344CB8AC3E}">
        <p14:creationId xmlns:p14="http://schemas.microsoft.com/office/powerpoint/2010/main" val="1965270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9BB52-93F6-9E14-CE71-70518B986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4D2E3B-07A3-B0D7-F38E-60F2316C5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804D0-C691-3DF8-243F-1B8BAE179B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9F2C7-CFDD-4346-A8B7-91822DFFA7EA}" type="datetimeFigureOut">
              <a:rPr lang="en-US" smtClean="0"/>
              <a:t>8/4/2022</a:t>
            </a:fld>
            <a:endParaRPr lang="en-US"/>
          </a:p>
        </p:txBody>
      </p:sp>
      <p:sp>
        <p:nvSpPr>
          <p:cNvPr id="5" name="Footer Placeholder 4">
            <a:extLst>
              <a:ext uri="{FF2B5EF4-FFF2-40B4-BE49-F238E27FC236}">
                <a16:creationId xmlns:a16="http://schemas.microsoft.com/office/drawing/2014/main" id="{DEC0D5A4-AEC9-D08D-A2DA-C850E17D7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48B61C-A247-B860-7B0B-2438CE902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B63EF-1F24-4897-9A58-DD464B00E5F8}" type="slidenum">
              <a:rPr lang="en-US" smtClean="0"/>
              <a:t>‹#›</a:t>
            </a:fld>
            <a:endParaRPr lang="en-US"/>
          </a:p>
        </p:txBody>
      </p:sp>
    </p:spTree>
    <p:extLst>
      <p:ext uri="{BB962C8B-B14F-4D97-AF65-F5344CB8AC3E}">
        <p14:creationId xmlns:p14="http://schemas.microsoft.com/office/powerpoint/2010/main" val="234087140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4741-4E34-60BB-3D14-EDDDA46244C5}"/>
              </a:ext>
            </a:extLst>
          </p:cNvPr>
          <p:cNvSpPr>
            <a:spLocks noGrp="1"/>
          </p:cNvSpPr>
          <p:nvPr>
            <p:ph type="ctrTitle"/>
          </p:nvPr>
        </p:nvSpPr>
        <p:spPr/>
        <p:txBody>
          <a:bodyPr/>
          <a:lstStyle/>
          <a:p>
            <a:r>
              <a:rPr lang="en-US" dirty="0"/>
              <a:t>Quantum Hardware I</a:t>
            </a:r>
          </a:p>
        </p:txBody>
      </p:sp>
      <p:sp>
        <p:nvSpPr>
          <p:cNvPr id="3" name="Subtitle 2">
            <a:extLst>
              <a:ext uri="{FF2B5EF4-FFF2-40B4-BE49-F238E27FC236}">
                <a16:creationId xmlns:a16="http://schemas.microsoft.com/office/drawing/2014/main" id="{F5FAC672-8B92-B39C-94FF-2DFD819BE72A}"/>
              </a:ext>
            </a:extLst>
          </p:cNvPr>
          <p:cNvSpPr>
            <a:spLocks noGrp="1"/>
          </p:cNvSpPr>
          <p:nvPr>
            <p:ph type="subTitle" idx="1"/>
          </p:nvPr>
        </p:nvSpPr>
        <p:spPr/>
        <p:txBody>
          <a:bodyPr/>
          <a:lstStyle/>
          <a:p>
            <a:r>
              <a:rPr lang="en-US" dirty="0"/>
              <a:t>Binhan Hua</a:t>
            </a:r>
          </a:p>
        </p:txBody>
      </p:sp>
    </p:spTree>
    <p:extLst>
      <p:ext uri="{BB962C8B-B14F-4D97-AF65-F5344CB8AC3E}">
        <p14:creationId xmlns:p14="http://schemas.microsoft.com/office/powerpoint/2010/main" val="774887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D4C1-CF5B-E329-C0AA-9ADA719CA9D2}"/>
              </a:ext>
            </a:extLst>
          </p:cNvPr>
          <p:cNvSpPr>
            <a:spLocks noGrp="1"/>
          </p:cNvSpPr>
          <p:nvPr>
            <p:ph type="title"/>
          </p:nvPr>
        </p:nvSpPr>
        <p:spPr/>
        <p:txBody>
          <a:bodyPr/>
          <a:lstStyle/>
          <a:p>
            <a:r>
              <a:rPr lang="en-US" dirty="0"/>
              <a:t>Quantum LC Circuit</a:t>
            </a:r>
          </a:p>
        </p:txBody>
      </p:sp>
      <p:sp>
        <p:nvSpPr>
          <p:cNvPr id="7" name="Content Placeholder 6">
            <a:extLst>
              <a:ext uri="{FF2B5EF4-FFF2-40B4-BE49-F238E27FC236}">
                <a16:creationId xmlns:a16="http://schemas.microsoft.com/office/drawing/2014/main" id="{1373568C-667B-5CB8-9404-E97056F61596}"/>
              </a:ext>
            </a:extLst>
          </p:cNvPr>
          <p:cNvSpPr>
            <a:spLocks noGrp="1"/>
          </p:cNvSpPr>
          <p:nvPr>
            <p:ph idx="1"/>
          </p:nvPr>
        </p:nvSpPr>
        <p:spPr/>
        <p:txBody>
          <a:bodyPr/>
          <a:lstStyle/>
          <a:p>
            <a:r>
              <a:rPr lang="en-US" dirty="0"/>
              <a:t>The Hamiltonian we are working with</a:t>
            </a:r>
          </a:p>
        </p:txBody>
      </p:sp>
      <p:pic>
        <p:nvPicPr>
          <p:cNvPr id="11" name="Picture 10">
            <a:extLst>
              <a:ext uri="{FF2B5EF4-FFF2-40B4-BE49-F238E27FC236}">
                <a16:creationId xmlns:a16="http://schemas.microsoft.com/office/drawing/2014/main" id="{C339A9F4-E796-D359-6FCB-E03870E0EE9F}"/>
              </a:ext>
            </a:extLst>
          </p:cNvPr>
          <p:cNvPicPr>
            <a:picLocks noChangeAspect="1"/>
          </p:cNvPicPr>
          <p:nvPr/>
        </p:nvPicPr>
        <p:blipFill>
          <a:blip r:embed="rId3"/>
          <a:stretch>
            <a:fillRect/>
          </a:stretch>
        </p:blipFill>
        <p:spPr>
          <a:xfrm>
            <a:off x="2787074" y="3043543"/>
            <a:ext cx="2857899" cy="952633"/>
          </a:xfrm>
          <a:prstGeom prst="rect">
            <a:avLst/>
          </a:prstGeom>
        </p:spPr>
      </p:pic>
      <p:pic>
        <p:nvPicPr>
          <p:cNvPr id="12" name="Content Placeholder 4">
            <a:extLst>
              <a:ext uri="{FF2B5EF4-FFF2-40B4-BE49-F238E27FC236}">
                <a16:creationId xmlns:a16="http://schemas.microsoft.com/office/drawing/2014/main" id="{2E7720E0-28D9-7912-A8FA-99F99020ADB2}"/>
              </a:ext>
            </a:extLst>
          </p:cNvPr>
          <p:cNvPicPr>
            <a:picLocks noChangeAspect="1"/>
          </p:cNvPicPr>
          <p:nvPr/>
        </p:nvPicPr>
        <p:blipFill>
          <a:blip r:embed="rId4"/>
          <a:stretch>
            <a:fillRect/>
          </a:stretch>
        </p:blipFill>
        <p:spPr>
          <a:xfrm>
            <a:off x="1920179" y="4237157"/>
            <a:ext cx="4591691" cy="1009791"/>
          </a:xfrm>
          <a:prstGeom prst="rect">
            <a:avLst/>
          </a:prstGeom>
        </p:spPr>
      </p:pic>
      <p:pic>
        <p:nvPicPr>
          <p:cNvPr id="4098" name="Picture 2" descr="LC circuit - Wikipedia">
            <a:extLst>
              <a:ext uri="{FF2B5EF4-FFF2-40B4-BE49-F238E27FC236}">
                <a16:creationId xmlns:a16="http://schemas.microsoft.com/office/drawing/2014/main" id="{E0FACE1D-C24D-2C48-AFF8-C89720D37E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5805" y="2932733"/>
            <a:ext cx="3557576" cy="260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13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F68786-E327-AE36-46BD-B5C440672921}"/>
              </a:ext>
            </a:extLst>
          </p:cNvPr>
          <p:cNvSpPr/>
          <p:nvPr/>
        </p:nvSpPr>
        <p:spPr>
          <a:xfrm>
            <a:off x="2590072" y="1752145"/>
            <a:ext cx="7011856" cy="3170099"/>
          </a:xfrm>
          <a:prstGeom prst="rect">
            <a:avLst/>
          </a:prstGeom>
          <a:noFill/>
        </p:spPr>
        <p:txBody>
          <a:bodyPr wrap="none" lIns="91440" tIns="45720" rIns="91440" bIns="45720">
            <a:spAutoFit/>
          </a:bodyPr>
          <a:lstStyle/>
          <a:p>
            <a:pPr algn="ctr"/>
            <a:r>
              <a:rPr lang="en-US" sz="20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QUBIT</a:t>
            </a:r>
          </a:p>
        </p:txBody>
      </p:sp>
    </p:spTree>
    <p:extLst>
      <p:ext uri="{BB962C8B-B14F-4D97-AF65-F5344CB8AC3E}">
        <p14:creationId xmlns:p14="http://schemas.microsoft.com/office/powerpoint/2010/main" val="164563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5AB8-1829-4E38-AE12-91EC0DA636A5}"/>
              </a:ext>
            </a:extLst>
          </p:cNvPr>
          <p:cNvSpPr>
            <a:spLocks noGrp="1"/>
          </p:cNvSpPr>
          <p:nvPr>
            <p:ph type="title"/>
          </p:nvPr>
        </p:nvSpPr>
        <p:spPr/>
        <p:txBody>
          <a:bodyPr/>
          <a:lstStyle/>
          <a:p>
            <a:r>
              <a:rPr lang="en-US" dirty="0"/>
              <a:t>Issues with a harmonic oscillator</a:t>
            </a:r>
          </a:p>
        </p:txBody>
      </p:sp>
      <p:sp>
        <p:nvSpPr>
          <p:cNvPr id="3" name="Content Placeholder 2">
            <a:extLst>
              <a:ext uri="{FF2B5EF4-FFF2-40B4-BE49-F238E27FC236}">
                <a16:creationId xmlns:a16="http://schemas.microsoft.com/office/drawing/2014/main" id="{6C3063D2-E148-62A9-0583-6693D016F7D7}"/>
              </a:ext>
            </a:extLst>
          </p:cNvPr>
          <p:cNvSpPr>
            <a:spLocks noGrp="1"/>
          </p:cNvSpPr>
          <p:nvPr>
            <p:ph idx="1"/>
          </p:nvPr>
        </p:nvSpPr>
        <p:spPr>
          <a:xfrm>
            <a:off x="838200" y="2049920"/>
            <a:ext cx="5257800" cy="4351338"/>
          </a:xfrm>
        </p:spPr>
        <p:txBody>
          <a:bodyPr>
            <a:normAutofit/>
          </a:bodyPr>
          <a:lstStyle/>
          <a:p>
            <a:r>
              <a:rPr lang="en-US" sz="3200" dirty="0"/>
              <a:t>How do we control a qubit?</a:t>
            </a:r>
          </a:p>
          <a:p>
            <a:r>
              <a:rPr lang="en-US" sz="3200" dirty="0"/>
              <a:t>Microwave pulses are used to “excite” the qubit from one energy level to the other</a:t>
            </a:r>
          </a:p>
          <a:p>
            <a:r>
              <a:rPr lang="en-US" sz="3200" dirty="0"/>
              <a:t>What if we keep exciting the same harmonic oscillator?</a:t>
            </a:r>
          </a:p>
        </p:txBody>
      </p:sp>
      <p:pic>
        <p:nvPicPr>
          <p:cNvPr id="5122" name="Picture 2">
            <a:extLst>
              <a:ext uri="{FF2B5EF4-FFF2-40B4-BE49-F238E27FC236}">
                <a16:creationId xmlns:a16="http://schemas.microsoft.com/office/drawing/2014/main" id="{E91776CE-7156-6CBB-B995-1EF904331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038" y="2049920"/>
            <a:ext cx="5053966" cy="341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447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3CA4-58C0-BDA0-E7A9-548AEFC899FB}"/>
              </a:ext>
            </a:extLst>
          </p:cNvPr>
          <p:cNvSpPr>
            <a:spLocks noGrp="1"/>
          </p:cNvSpPr>
          <p:nvPr>
            <p:ph type="title"/>
          </p:nvPr>
        </p:nvSpPr>
        <p:spPr/>
        <p:txBody>
          <a:bodyPr/>
          <a:lstStyle/>
          <a:p>
            <a:r>
              <a:rPr lang="en-US" dirty="0"/>
              <a:t>FACT: things in nature are picky</a:t>
            </a:r>
          </a:p>
        </p:txBody>
      </p:sp>
      <p:pic>
        <p:nvPicPr>
          <p:cNvPr id="6148" name="Picture 4" descr="Color erception">
            <a:extLst>
              <a:ext uri="{FF2B5EF4-FFF2-40B4-BE49-F238E27FC236}">
                <a16:creationId xmlns:a16="http://schemas.microsoft.com/office/drawing/2014/main" id="{7385889D-A6D5-5A52-3A3C-D5F7CA54B71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4111" y="1690688"/>
            <a:ext cx="5723777" cy="450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98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9999-8C84-B07D-01F7-29B7B14A19D9}"/>
              </a:ext>
            </a:extLst>
          </p:cNvPr>
          <p:cNvSpPr>
            <a:spLocks noGrp="1"/>
          </p:cNvSpPr>
          <p:nvPr>
            <p:ph type="title"/>
          </p:nvPr>
        </p:nvSpPr>
        <p:spPr/>
        <p:txBody>
          <a:bodyPr/>
          <a:lstStyle/>
          <a:p>
            <a:r>
              <a:rPr lang="en-US" dirty="0"/>
              <a:t>An-harmonic oscillator</a:t>
            </a:r>
          </a:p>
        </p:txBody>
      </p:sp>
      <p:pic>
        <p:nvPicPr>
          <p:cNvPr id="5" name="Picture 4">
            <a:extLst>
              <a:ext uri="{FF2B5EF4-FFF2-40B4-BE49-F238E27FC236}">
                <a16:creationId xmlns:a16="http://schemas.microsoft.com/office/drawing/2014/main" id="{F5449264-09A0-C5FF-CC29-FA1329F37485}"/>
              </a:ext>
            </a:extLst>
          </p:cNvPr>
          <p:cNvPicPr>
            <a:picLocks noChangeAspect="1"/>
          </p:cNvPicPr>
          <p:nvPr/>
        </p:nvPicPr>
        <p:blipFill>
          <a:blip r:embed="rId3"/>
          <a:stretch>
            <a:fillRect/>
          </a:stretch>
        </p:blipFill>
        <p:spPr>
          <a:xfrm>
            <a:off x="5369647" y="1690688"/>
            <a:ext cx="4534533" cy="781159"/>
          </a:xfrm>
          <a:prstGeom prst="rect">
            <a:avLst/>
          </a:prstGeom>
        </p:spPr>
      </p:pic>
      <p:pic>
        <p:nvPicPr>
          <p:cNvPr id="7" name="Picture 6">
            <a:extLst>
              <a:ext uri="{FF2B5EF4-FFF2-40B4-BE49-F238E27FC236}">
                <a16:creationId xmlns:a16="http://schemas.microsoft.com/office/drawing/2014/main" id="{11C7B444-3695-4142-DDA7-8596FA8C16FC}"/>
              </a:ext>
            </a:extLst>
          </p:cNvPr>
          <p:cNvPicPr>
            <a:picLocks noChangeAspect="1"/>
          </p:cNvPicPr>
          <p:nvPr/>
        </p:nvPicPr>
        <p:blipFill>
          <a:blip r:embed="rId4"/>
          <a:stretch>
            <a:fillRect/>
          </a:stretch>
        </p:blipFill>
        <p:spPr>
          <a:xfrm>
            <a:off x="5329408" y="2371026"/>
            <a:ext cx="4615009" cy="950832"/>
          </a:xfrm>
          <a:prstGeom prst="rect">
            <a:avLst/>
          </a:prstGeom>
        </p:spPr>
      </p:pic>
      <p:pic>
        <p:nvPicPr>
          <p:cNvPr id="7170" name="Picture 2" descr="The harmonic and anharmonic oscillator - Chemistry Revision Site">
            <a:extLst>
              <a:ext uri="{FF2B5EF4-FFF2-40B4-BE49-F238E27FC236}">
                <a16:creationId xmlns:a16="http://schemas.microsoft.com/office/drawing/2014/main" id="{57C9D9C2-4786-CCF7-4A24-C5123BC64B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51" y="2635250"/>
            <a:ext cx="4514850" cy="38576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What are quantum anharmonic oscillators? - Physics Stack Exchange">
            <a:extLst>
              <a:ext uri="{FF2B5EF4-FFF2-40B4-BE49-F238E27FC236}">
                <a16:creationId xmlns:a16="http://schemas.microsoft.com/office/drawing/2014/main" id="{77EC0B50-92C9-A706-40A8-F89B29C0B9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6301" y="3343275"/>
            <a:ext cx="3810000"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1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2CDC5-C884-8C53-F862-D7B4180628BB}"/>
              </a:ext>
            </a:extLst>
          </p:cNvPr>
          <p:cNvSpPr>
            <a:spLocks noGrp="1"/>
          </p:cNvSpPr>
          <p:nvPr>
            <p:ph type="title"/>
          </p:nvPr>
        </p:nvSpPr>
        <p:spPr>
          <a:xfrm>
            <a:off x="630936" y="639520"/>
            <a:ext cx="3429000" cy="1719072"/>
          </a:xfrm>
        </p:spPr>
        <p:txBody>
          <a:bodyPr anchor="b">
            <a:normAutofit/>
          </a:bodyPr>
          <a:lstStyle/>
          <a:p>
            <a:r>
              <a:rPr lang="en-US" sz="5400"/>
              <a:t>How do we do that?</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AC5077-6786-1F89-6E33-C9EEEC7FF85E}"/>
              </a:ext>
            </a:extLst>
          </p:cNvPr>
          <p:cNvSpPr>
            <a:spLocks noGrp="1"/>
          </p:cNvSpPr>
          <p:nvPr>
            <p:ph idx="1"/>
          </p:nvPr>
        </p:nvSpPr>
        <p:spPr>
          <a:xfrm>
            <a:off x="630936" y="2807208"/>
            <a:ext cx="3429000" cy="3410712"/>
          </a:xfrm>
        </p:spPr>
        <p:txBody>
          <a:bodyPr anchor="t">
            <a:normAutofit/>
          </a:bodyPr>
          <a:lstStyle/>
          <a:p>
            <a:r>
              <a:rPr lang="en-US" sz="2200"/>
              <a:t>First, let’s backtrack a little and look at another problem</a:t>
            </a:r>
          </a:p>
          <a:p>
            <a:r>
              <a:rPr lang="en-US" sz="2200"/>
              <a:t>Our world is not perfect, so we are stuck with things like friction forces</a:t>
            </a:r>
          </a:p>
          <a:p>
            <a:r>
              <a:rPr lang="en-US" sz="2200"/>
              <a:t>Electronic components are the same: we have resistance…</a:t>
            </a:r>
          </a:p>
        </p:txBody>
      </p:sp>
      <p:pic>
        <p:nvPicPr>
          <p:cNvPr id="4" name="Picture 2" descr="LC circuit - Wikipedia">
            <a:extLst>
              <a:ext uri="{FF2B5EF4-FFF2-40B4-BE49-F238E27FC236}">
                <a16:creationId xmlns:a16="http://schemas.microsoft.com/office/drawing/2014/main" id="{1E20B069-F7CC-8689-5871-9709286E0A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900512"/>
            <a:ext cx="6903720" cy="505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56F3-F2B9-4EF8-476B-150BA1B20913}"/>
              </a:ext>
            </a:extLst>
          </p:cNvPr>
          <p:cNvSpPr>
            <a:spLocks noGrp="1"/>
          </p:cNvSpPr>
          <p:nvPr>
            <p:ph type="title"/>
          </p:nvPr>
        </p:nvSpPr>
        <p:spPr/>
        <p:txBody>
          <a:bodyPr>
            <a:normAutofit/>
          </a:bodyPr>
          <a:lstStyle/>
          <a:p>
            <a:r>
              <a:rPr lang="en-US" sz="4000"/>
              <a:t>Superconducting circuit and Josephson Junction</a:t>
            </a:r>
            <a:endParaRPr lang="en-US" sz="4000" dirty="0"/>
          </a:p>
        </p:txBody>
      </p:sp>
      <p:pic>
        <p:nvPicPr>
          <p:cNvPr id="8196" name="Picture 4" descr="The Josephson Junction and How It Works - SCALAR LIGHT">
            <a:extLst>
              <a:ext uri="{FF2B5EF4-FFF2-40B4-BE49-F238E27FC236}">
                <a16:creationId xmlns:a16="http://schemas.microsoft.com/office/drawing/2014/main" id="{F47EB2D9-437C-BA50-D291-ECF1CEDB566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54404" y="1825625"/>
            <a:ext cx="748319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728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9" name="Rectangle 1024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CBCC5-A7AF-42C8-2ED1-8F1C9E4B99DC}"/>
              </a:ext>
            </a:extLst>
          </p:cNvPr>
          <p:cNvSpPr>
            <a:spLocks noGrp="1"/>
          </p:cNvSpPr>
          <p:nvPr>
            <p:ph type="title"/>
          </p:nvPr>
        </p:nvSpPr>
        <p:spPr>
          <a:xfrm>
            <a:off x="640080" y="325369"/>
            <a:ext cx="4368602" cy="1956841"/>
          </a:xfrm>
        </p:spPr>
        <p:txBody>
          <a:bodyPr anchor="b">
            <a:normAutofit/>
          </a:bodyPr>
          <a:lstStyle/>
          <a:p>
            <a:r>
              <a:rPr lang="en-US" sz="4200"/>
              <a:t>Josephson Junction Fabrication</a:t>
            </a:r>
          </a:p>
        </p:txBody>
      </p:sp>
      <p:sp>
        <p:nvSpPr>
          <p:cNvPr id="1025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6" name="Content Placeholder 10245">
            <a:extLst>
              <a:ext uri="{FF2B5EF4-FFF2-40B4-BE49-F238E27FC236}">
                <a16:creationId xmlns:a16="http://schemas.microsoft.com/office/drawing/2014/main" id="{8610AFDD-3F10-106C-A46A-A6F81FF312D7}"/>
              </a:ext>
            </a:extLst>
          </p:cNvPr>
          <p:cNvSpPr>
            <a:spLocks noGrp="1"/>
          </p:cNvSpPr>
          <p:nvPr>
            <p:ph idx="1"/>
          </p:nvPr>
        </p:nvSpPr>
        <p:spPr>
          <a:xfrm>
            <a:off x="640080" y="2872899"/>
            <a:ext cx="4243589" cy="3320668"/>
          </a:xfrm>
        </p:spPr>
        <p:txBody>
          <a:bodyPr>
            <a:normAutofit/>
          </a:bodyPr>
          <a:lstStyle/>
          <a:p>
            <a:r>
              <a:rPr lang="en-US" sz="2200" dirty="0"/>
              <a:t>Nano labs are a truly magnificent place to exist… and let’s just admire that for a little</a:t>
            </a:r>
          </a:p>
        </p:txBody>
      </p:sp>
      <p:pic>
        <p:nvPicPr>
          <p:cNvPr id="10242" name="Picture 2" descr="Josephson Junction Optimization – AQT@LBNL">
            <a:extLst>
              <a:ext uri="{FF2B5EF4-FFF2-40B4-BE49-F238E27FC236}">
                <a16:creationId xmlns:a16="http://schemas.microsoft.com/office/drawing/2014/main" id="{9F51B74A-3274-67BC-F1DE-59EB2F6030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265" r="-2" b="1509"/>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96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0" name="Rectangle 11279">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Eagle: IBM unveils the Eagle, the quantum processor set to revolutionize  computing | USA | EL PAÍS English Edition">
            <a:extLst>
              <a:ext uri="{FF2B5EF4-FFF2-40B4-BE49-F238E27FC236}">
                <a16:creationId xmlns:a16="http://schemas.microsoft.com/office/drawing/2014/main" id="{A4775FF0-43EB-95E4-3482-CD29B34B68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06" r="12991"/>
          <a:stretch/>
        </p:blipFill>
        <p:spPr bwMode="auto">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1282" name="Freeform: Shape 11281">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284" name="Freeform: Shape 1128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80329A-B3A1-A093-4757-058968389E8D}"/>
              </a:ext>
            </a:extLst>
          </p:cNvPr>
          <p:cNvSpPr>
            <a:spLocks noGrp="1"/>
          </p:cNvSpPr>
          <p:nvPr>
            <p:ph type="title"/>
          </p:nvPr>
        </p:nvSpPr>
        <p:spPr>
          <a:xfrm>
            <a:off x="371094" y="1161288"/>
            <a:ext cx="3438144" cy="1125728"/>
          </a:xfrm>
        </p:spPr>
        <p:txBody>
          <a:bodyPr anchor="b">
            <a:normAutofit/>
          </a:bodyPr>
          <a:lstStyle/>
          <a:p>
            <a:r>
              <a:rPr lang="en-US" sz="3600" dirty="0"/>
              <a:t>How they do it in real life</a:t>
            </a:r>
          </a:p>
        </p:txBody>
      </p:sp>
      <p:sp>
        <p:nvSpPr>
          <p:cNvPr id="11286" name="Rectangle 1128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288" name="Rectangle 1128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270" name="Content Placeholder 11269">
            <a:extLst>
              <a:ext uri="{FF2B5EF4-FFF2-40B4-BE49-F238E27FC236}">
                <a16:creationId xmlns:a16="http://schemas.microsoft.com/office/drawing/2014/main" id="{3F211EEB-257F-14EA-C2C4-ADF8BB7DA22F}"/>
              </a:ext>
            </a:extLst>
          </p:cNvPr>
          <p:cNvSpPr>
            <a:spLocks noGrp="1"/>
          </p:cNvSpPr>
          <p:nvPr>
            <p:ph idx="1"/>
          </p:nvPr>
        </p:nvSpPr>
        <p:spPr>
          <a:xfrm>
            <a:off x="371094" y="2718054"/>
            <a:ext cx="3438906" cy="3207258"/>
          </a:xfrm>
        </p:spPr>
        <p:txBody>
          <a:bodyPr anchor="t">
            <a:normAutofit/>
          </a:bodyPr>
          <a:lstStyle/>
          <a:p>
            <a:r>
              <a:rPr lang="en-US" dirty="0"/>
              <a:t>IBM is so far the biggest superconducting qubit company</a:t>
            </a:r>
          </a:p>
        </p:txBody>
      </p:sp>
    </p:spTree>
    <p:extLst>
      <p:ext uri="{BB962C8B-B14F-4D97-AF65-F5344CB8AC3E}">
        <p14:creationId xmlns:p14="http://schemas.microsoft.com/office/powerpoint/2010/main" val="1997246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The Quantum Computing Era Is Here. Why It Matters—And How It May Change Our  World.">
            <a:extLst>
              <a:ext uri="{FF2B5EF4-FFF2-40B4-BE49-F238E27FC236}">
                <a16:creationId xmlns:a16="http://schemas.microsoft.com/office/drawing/2014/main" id="{ECE45D45-6C4D-F537-115F-7FDE3158BB6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106" r="7231"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2307" name="Freeform: Shape 12296">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308" name="Freeform: Shape 12298">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3C8EC9-01AB-6B73-2D64-A6734A4455B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What are we even looking at…</a:t>
            </a:r>
          </a:p>
        </p:txBody>
      </p:sp>
      <p:sp>
        <p:nvSpPr>
          <p:cNvPr id="12309" name="Rectangle 123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10" name="Rectangle 123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28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8908-922F-7BFC-D6A8-E9DCB494180B}"/>
              </a:ext>
            </a:extLst>
          </p:cNvPr>
          <p:cNvSpPr>
            <a:spLocks noGrp="1"/>
          </p:cNvSpPr>
          <p:nvPr>
            <p:ph type="title"/>
          </p:nvPr>
        </p:nvSpPr>
        <p:spPr/>
        <p:txBody>
          <a:bodyPr/>
          <a:lstStyle/>
          <a:p>
            <a:r>
              <a:rPr lang="en-US" dirty="0"/>
              <a:t>How close are we to a working quantum computer?</a:t>
            </a:r>
          </a:p>
        </p:txBody>
      </p:sp>
      <p:sp>
        <p:nvSpPr>
          <p:cNvPr id="3" name="Content Placeholder 2">
            <a:extLst>
              <a:ext uri="{FF2B5EF4-FFF2-40B4-BE49-F238E27FC236}">
                <a16:creationId xmlns:a16="http://schemas.microsoft.com/office/drawing/2014/main" id="{3491EC67-9AB6-FFC6-B12A-52D41D3B9FC5}"/>
              </a:ext>
            </a:extLst>
          </p:cNvPr>
          <p:cNvSpPr>
            <a:spLocks noGrp="1"/>
          </p:cNvSpPr>
          <p:nvPr>
            <p:ph idx="1"/>
          </p:nvPr>
        </p:nvSpPr>
        <p:spPr/>
        <p:txBody>
          <a:bodyPr>
            <a:noAutofit/>
          </a:bodyPr>
          <a:lstStyle/>
          <a:p>
            <a:r>
              <a:rPr lang="en-US" sz="3200" dirty="0"/>
              <a:t>A: by the end of 2022</a:t>
            </a:r>
          </a:p>
          <a:p>
            <a:r>
              <a:rPr lang="en-US" sz="3200" dirty="0"/>
              <a:t>B: by the end of 2030</a:t>
            </a:r>
          </a:p>
          <a:p>
            <a:r>
              <a:rPr lang="en-US" sz="3200" dirty="0"/>
              <a:t>C: by the end of 2050</a:t>
            </a:r>
          </a:p>
          <a:p>
            <a:r>
              <a:rPr lang="en-US" sz="3200" dirty="0"/>
              <a:t>D: how the hell do I know</a:t>
            </a:r>
          </a:p>
        </p:txBody>
      </p:sp>
    </p:spTree>
    <p:extLst>
      <p:ext uri="{BB962C8B-B14F-4D97-AF65-F5344CB8AC3E}">
        <p14:creationId xmlns:p14="http://schemas.microsoft.com/office/powerpoint/2010/main" val="3293812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Apply to become a quantum computing intern at IBM | IBM Research Blog">
            <a:extLst>
              <a:ext uri="{FF2B5EF4-FFF2-40B4-BE49-F238E27FC236}">
                <a16:creationId xmlns:a16="http://schemas.microsoft.com/office/drawing/2014/main" id="{51B1D108-1249-A644-C8E6-94298BE44A7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7091" r="4246"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3321" name="Freeform: Shape 1332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323" name="Freeform: Shape 1332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3A81EF-BEE3-2418-667B-C91EDC01D97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What are we even looking at…</a:t>
            </a:r>
          </a:p>
        </p:txBody>
      </p:sp>
      <p:sp>
        <p:nvSpPr>
          <p:cNvPr id="13325" name="Rectangle 133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27" name="Rectangle 133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3951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5" name="Rectangle 1434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C8A9A-85CE-90C0-A8D3-6BCE2857BD94}"/>
              </a:ext>
            </a:extLst>
          </p:cNvPr>
          <p:cNvSpPr>
            <a:spLocks noGrp="1"/>
          </p:cNvSpPr>
          <p:nvPr>
            <p:ph type="title"/>
          </p:nvPr>
        </p:nvSpPr>
        <p:spPr>
          <a:xfrm>
            <a:off x="5297762" y="329184"/>
            <a:ext cx="6251110" cy="1783080"/>
          </a:xfrm>
        </p:spPr>
        <p:txBody>
          <a:bodyPr anchor="b">
            <a:normAutofit/>
          </a:bodyPr>
          <a:lstStyle/>
          <a:p>
            <a:r>
              <a:rPr lang="en-US" sz="5400"/>
              <a:t>Dilution Fridge</a:t>
            </a:r>
          </a:p>
        </p:txBody>
      </p:sp>
      <p:pic>
        <p:nvPicPr>
          <p:cNvPr id="14338" name="Picture 2">
            <a:extLst>
              <a:ext uri="{FF2B5EF4-FFF2-40B4-BE49-F238E27FC236}">
                <a16:creationId xmlns:a16="http://schemas.microsoft.com/office/drawing/2014/main" id="{8B81BDA2-E447-CACF-C849-EA7EA31410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35" r="-1" b="3392"/>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434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2" name="Content Placeholder 14341">
            <a:extLst>
              <a:ext uri="{FF2B5EF4-FFF2-40B4-BE49-F238E27FC236}">
                <a16:creationId xmlns:a16="http://schemas.microsoft.com/office/drawing/2014/main" id="{2A96FACA-6DDA-34AD-6E6E-03E23DDE42E8}"/>
              </a:ext>
            </a:extLst>
          </p:cNvPr>
          <p:cNvSpPr>
            <a:spLocks noGrp="1"/>
          </p:cNvSpPr>
          <p:nvPr>
            <p:ph idx="1"/>
          </p:nvPr>
        </p:nvSpPr>
        <p:spPr>
          <a:xfrm>
            <a:off x="5297762" y="2706624"/>
            <a:ext cx="6251110" cy="3483864"/>
          </a:xfrm>
        </p:spPr>
        <p:txBody>
          <a:bodyPr>
            <a:normAutofit/>
          </a:bodyPr>
          <a:lstStyle/>
          <a:p>
            <a:r>
              <a:rPr lang="en-US" sz="2200" dirty="0"/>
              <a:t>Yeah man it’s a fridge…</a:t>
            </a:r>
          </a:p>
          <a:p>
            <a:r>
              <a:rPr lang="en-US" sz="2200" dirty="0"/>
              <a:t>Silicon becomes superconducting at 0.35K</a:t>
            </a:r>
          </a:p>
          <a:p>
            <a:r>
              <a:rPr lang="en-US" sz="2200" dirty="0"/>
              <a:t>We have less thermal fluctuations at 20mK</a:t>
            </a:r>
          </a:p>
        </p:txBody>
      </p:sp>
    </p:spTree>
    <p:extLst>
      <p:ext uri="{BB962C8B-B14F-4D97-AF65-F5344CB8AC3E}">
        <p14:creationId xmlns:p14="http://schemas.microsoft.com/office/powerpoint/2010/main" val="3284278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Updating the IBM Quantum Roadmap to anticipate the future of quantum-centric supercomputing">
            <a:extLst>
              <a:ext uri="{FF2B5EF4-FFF2-40B4-BE49-F238E27FC236}">
                <a16:creationId xmlns:a16="http://schemas.microsoft.com/office/drawing/2014/main" id="{5859B257-1DD7-6681-3C60-C697659889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418"/>
            <a:ext cx="12192000" cy="6860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11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83E3-4DA2-6293-157B-3F2DD2147D07}"/>
              </a:ext>
            </a:extLst>
          </p:cNvPr>
          <p:cNvSpPr>
            <a:spLocks noGrp="1"/>
          </p:cNvSpPr>
          <p:nvPr>
            <p:ph type="title"/>
          </p:nvPr>
        </p:nvSpPr>
        <p:spPr/>
        <p:txBody>
          <a:bodyPr/>
          <a:lstStyle/>
          <a:p>
            <a:r>
              <a:rPr lang="en-US" dirty="0"/>
              <a:t>Things I have glossed over</a:t>
            </a:r>
          </a:p>
        </p:txBody>
      </p:sp>
      <p:sp>
        <p:nvSpPr>
          <p:cNvPr id="3" name="Content Placeholder 2">
            <a:extLst>
              <a:ext uri="{FF2B5EF4-FFF2-40B4-BE49-F238E27FC236}">
                <a16:creationId xmlns:a16="http://schemas.microsoft.com/office/drawing/2014/main" id="{B75434A4-9D17-597E-14C7-4669ACE5B082}"/>
              </a:ext>
            </a:extLst>
          </p:cNvPr>
          <p:cNvSpPr>
            <a:spLocks noGrp="1"/>
          </p:cNvSpPr>
          <p:nvPr>
            <p:ph idx="1"/>
          </p:nvPr>
        </p:nvSpPr>
        <p:spPr/>
        <p:txBody>
          <a:bodyPr/>
          <a:lstStyle/>
          <a:p>
            <a:r>
              <a:rPr lang="en-US" dirty="0"/>
              <a:t>Qubit control</a:t>
            </a:r>
          </a:p>
          <a:p>
            <a:pPr lvl="1"/>
            <a:r>
              <a:rPr lang="en-US" dirty="0"/>
              <a:t>Single qubit gates are usually implemented using microwave pulses</a:t>
            </a:r>
          </a:p>
          <a:p>
            <a:pPr lvl="1"/>
            <a:r>
              <a:rPr lang="en-US" dirty="0"/>
              <a:t>Double qubit gates (CNOT) are achieved by coupling two qubits to the same microwave cavity</a:t>
            </a:r>
          </a:p>
          <a:p>
            <a:r>
              <a:rPr lang="en-US" dirty="0"/>
              <a:t>Qubit readout</a:t>
            </a:r>
          </a:p>
          <a:p>
            <a:pPr lvl="1"/>
            <a:r>
              <a:rPr lang="en-US" dirty="0"/>
              <a:t>Done by coupling (usually capacitively) to a qubit readout bus or line</a:t>
            </a:r>
          </a:p>
          <a:p>
            <a:r>
              <a:rPr lang="en-US" dirty="0"/>
              <a:t>Josephson Junction</a:t>
            </a:r>
          </a:p>
          <a:p>
            <a:pPr lvl="1"/>
            <a:r>
              <a:rPr lang="en-US" dirty="0"/>
              <a:t>Josephson effect creates something called a supercurrent</a:t>
            </a:r>
          </a:p>
          <a:p>
            <a:r>
              <a:rPr lang="en-US" dirty="0"/>
              <a:t>Decoherence time</a:t>
            </a:r>
          </a:p>
          <a:p>
            <a:pPr lvl="1"/>
            <a:r>
              <a:rPr lang="en-US" dirty="0"/>
              <a:t>50 micro second, but that’s fine since operations are quick too</a:t>
            </a:r>
          </a:p>
        </p:txBody>
      </p:sp>
    </p:spTree>
    <p:extLst>
      <p:ext uri="{BB962C8B-B14F-4D97-AF65-F5344CB8AC3E}">
        <p14:creationId xmlns:p14="http://schemas.microsoft.com/office/powerpoint/2010/main" val="694842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EE74-87A7-0C24-1442-168CCA3EE7C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054939F-E168-06E3-6371-5A62D64FBFA0}"/>
              </a:ext>
            </a:extLst>
          </p:cNvPr>
          <p:cNvSpPr>
            <a:spLocks noGrp="1"/>
          </p:cNvSpPr>
          <p:nvPr>
            <p:ph idx="1"/>
          </p:nvPr>
        </p:nvSpPr>
        <p:spPr/>
        <p:txBody>
          <a:bodyPr>
            <a:normAutofit/>
          </a:bodyPr>
          <a:lstStyle/>
          <a:p>
            <a:r>
              <a:rPr lang="en-US" sz="3000" dirty="0"/>
              <a:t>Physicists only know how to solve one thing and that is disgusting</a:t>
            </a:r>
          </a:p>
          <a:p>
            <a:r>
              <a:rPr lang="en-US" sz="3000" dirty="0"/>
              <a:t>Hey we have a harmonic oscillator! That’s pretty much a qubit.</a:t>
            </a:r>
          </a:p>
          <a:p>
            <a:r>
              <a:rPr lang="en-US" sz="3000" dirty="0"/>
              <a:t>Hey we have an anharmonic oscillator! That’s a qubit!</a:t>
            </a:r>
          </a:p>
          <a:p>
            <a:r>
              <a:rPr lang="en-US" sz="3000" dirty="0"/>
              <a:t>We have a fancy fridge to make things superconducting</a:t>
            </a:r>
          </a:p>
          <a:p>
            <a:r>
              <a:rPr lang="en-US" sz="3000" dirty="0"/>
              <a:t>My dad’s not getting his student discounted quantum computer as Christmas present this year</a:t>
            </a:r>
          </a:p>
        </p:txBody>
      </p:sp>
    </p:spTree>
    <p:extLst>
      <p:ext uri="{BB962C8B-B14F-4D97-AF65-F5344CB8AC3E}">
        <p14:creationId xmlns:p14="http://schemas.microsoft.com/office/powerpoint/2010/main" val="328498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97BA-3D9E-5487-93C4-0921FD308AD0}"/>
              </a:ext>
            </a:extLst>
          </p:cNvPr>
          <p:cNvSpPr>
            <a:spLocks noGrp="1"/>
          </p:cNvSpPr>
          <p:nvPr>
            <p:ph type="title"/>
          </p:nvPr>
        </p:nvSpPr>
        <p:spPr>
          <a:xfrm>
            <a:off x="753979" y="2766218"/>
            <a:ext cx="10515600" cy="1325563"/>
          </a:xfrm>
        </p:spPr>
        <p:txBody>
          <a:bodyPr/>
          <a:lstStyle/>
          <a:p>
            <a:pPr algn="ctr"/>
            <a:r>
              <a:rPr lang="en-US" dirty="0"/>
              <a:t>Questions?</a:t>
            </a:r>
          </a:p>
        </p:txBody>
      </p:sp>
    </p:spTree>
    <p:extLst>
      <p:ext uri="{BB962C8B-B14F-4D97-AF65-F5344CB8AC3E}">
        <p14:creationId xmlns:p14="http://schemas.microsoft.com/office/powerpoint/2010/main" val="344922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507D-E37F-F93A-25F1-78EBA4771E64}"/>
              </a:ext>
            </a:extLst>
          </p:cNvPr>
          <p:cNvSpPr>
            <a:spLocks noGrp="1"/>
          </p:cNvSpPr>
          <p:nvPr>
            <p:ph type="title"/>
          </p:nvPr>
        </p:nvSpPr>
        <p:spPr/>
        <p:txBody>
          <a:bodyPr/>
          <a:lstStyle/>
          <a:p>
            <a:r>
              <a:rPr lang="en-US" dirty="0"/>
              <a:t>Introduction to Quantum Hardware</a:t>
            </a:r>
          </a:p>
        </p:txBody>
      </p:sp>
      <p:sp>
        <p:nvSpPr>
          <p:cNvPr id="3" name="Content Placeholder 2">
            <a:extLst>
              <a:ext uri="{FF2B5EF4-FFF2-40B4-BE49-F238E27FC236}">
                <a16:creationId xmlns:a16="http://schemas.microsoft.com/office/drawing/2014/main" id="{B22B3F3B-C1DC-324F-65C1-E6A1E6763361}"/>
              </a:ext>
            </a:extLst>
          </p:cNvPr>
          <p:cNvSpPr>
            <a:spLocks noGrp="1"/>
          </p:cNvSpPr>
          <p:nvPr>
            <p:ph idx="1"/>
          </p:nvPr>
        </p:nvSpPr>
        <p:spPr/>
        <p:txBody>
          <a:bodyPr/>
          <a:lstStyle/>
          <a:p>
            <a:r>
              <a:rPr lang="en-US" dirty="0"/>
              <a:t>What are we looking for?</a:t>
            </a:r>
          </a:p>
          <a:p>
            <a:r>
              <a:rPr lang="en-US" dirty="0"/>
              <a:t>What are some physical requirements for a qubit?</a:t>
            </a:r>
          </a:p>
          <a:p>
            <a:r>
              <a:rPr lang="en-US" dirty="0"/>
              <a:t>What are some desirable traits for these qubits?</a:t>
            </a:r>
          </a:p>
        </p:txBody>
      </p:sp>
    </p:spTree>
    <p:extLst>
      <p:ext uri="{BB962C8B-B14F-4D97-AF65-F5344CB8AC3E}">
        <p14:creationId xmlns:p14="http://schemas.microsoft.com/office/powerpoint/2010/main" val="14572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92B4-389C-10BB-A71D-30327B351955}"/>
              </a:ext>
            </a:extLst>
          </p:cNvPr>
          <p:cNvSpPr>
            <a:spLocks noGrp="1"/>
          </p:cNvSpPr>
          <p:nvPr>
            <p:ph type="title"/>
          </p:nvPr>
        </p:nvSpPr>
        <p:spPr/>
        <p:txBody>
          <a:bodyPr/>
          <a:lstStyle/>
          <a:p>
            <a:r>
              <a:rPr lang="en-US" dirty="0"/>
              <a:t>DiVincenzo’s Criteria</a:t>
            </a:r>
          </a:p>
        </p:txBody>
      </p:sp>
      <p:sp>
        <p:nvSpPr>
          <p:cNvPr id="3" name="Content Placeholder 2">
            <a:extLst>
              <a:ext uri="{FF2B5EF4-FFF2-40B4-BE49-F238E27FC236}">
                <a16:creationId xmlns:a16="http://schemas.microsoft.com/office/drawing/2014/main" id="{FA268EFA-81D0-58B3-6036-DFD6674ECA35}"/>
              </a:ext>
            </a:extLst>
          </p:cNvPr>
          <p:cNvSpPr>
            <a:spLocks noGrp="1"/>
          </p:cNvSpPr>
          <p:nvPr>
            <p:ph idx="1"/>
          </p:nvPr>
        </p:nvSpPr>
        <p:spPr/>
        <p:txBody>
          <a:bodyPr/>
          <a:lstStyle/>
          <a:p>
            <a:r>
              <a:rPr lang="en-US" dirty="0"/>
              <a:t>A scalable physical system with well-characterized qubit</a:t>
            </a:r>
          </a:p>
          <a:p>
            <a:r>
              <a:rPr lang="en-US" dirty="0"/>
              <a:t>The ability to initialize the state of the qubits to a simple fiducial state</a:t>
            </a:r>
          </a:p>
          <a:p>
            <a:r>
              <a:rPr lang="en-US" dirty="0"/>
              <a:t>Long relevant decoherence times</a:t>
            </a:r>
          </a:p>
          <a:p>
            <a:r>
              <a:rPr lang="en-US" dirty="0"/>
              <a:t>A “universal” set of quantum gates</a:t>
            </a:r>
          </a:p>
          <a:p>
            <a:r>
              <a:rPr lang="en-US" dirty="0"/>
              <a:t>A qubit-specific measurement capability</a:t>
            </a:r>
          </a:p>
        </p:txBody>
      </p:sp>
    </p:spTree>
    <p:extLst>
      <p:ext uri="{BB962C8B-B14F-4D97-AF65-F5344CB8AC3E}">
        <p14:creationId xmlns:p14="http://schemas.microsoft.com/office/powerpoint/2010/main" val="356533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E2D-2ECB-1704-A908-F24A32212057}"/>
              </a:ext>
            </a:extLst>
          </p:cNvPr>
          <p:cNvSpPr>
            <a:spLocks noGrp="1"/>
          </p:cNvSpPr>
          <p:nvPr>
            <p:ph type="title"/>
          </p:nvPr>
        </p:nvSpPr>
        <p:spPr/>
        <p:txBody>
          <a:bodyPr/>
          <a:lstStyle/>
          <a:p>
            <a:r>
              <a:rPr lang="en-US" dirty="0"/>
              <a:t>What kind of quantum hardware are out there?</a:t>
            </a:r>
          </a:p>
        </p:txBody>
      </p:sp>
      <p:sp>
        <p:nvSpPr>
          <p:cNvPr id="3" name="Content Placeholder 2">
            <a:extLst>
              <a:ext uri="{FF2B5EF4-FFF2-40B4-BE49-F238E27FC236}">
                <a16:creationId xmlns:a16="http://schemas.microsoft.com/office/drawing/2014/main" id="{529A8F17-131D-0540-BEF3-40ABB7BE6590}"/>
              </a:ext>
            </a:extLst>
          </p:cNvPr>
          <p:cNvSpPr>
            <a:spLocks noGrp="1"/>
          </p:cNvSpPr>
          <p:nvPr>
            <p:ph idx="1"/>
          </p:nvPr>
        </p:nvSpPr>
        <p:spPr/>
        <p:txBody>
          <a:bodyPr/>
          <a:lstStyle/>
          <a:p>
            <a:r>
              <a:rPr lang="en-US" dirty="0"/>
              <a:t>Superconducting qubits (IBM, Google)</a:t>
            </a:r>
          </a:p>
          <a:p>
            <a:r>
              <a:rPr lang="en-US" dirty="0"/>
              <a:t>Diamond color centers</a:t>
            </a:r>
          </a:p>
          <a:p>
            <a:r>
              <a:rPr lang="en-US" dirty="0"/>
              <a:t>Trapped Ions (</a:t>
            </a:r>
            <a:r>
              <a:rPr lang="en-US" dirty="0" err="1"/>
              <a:t>IonQ</a:t>
            </a:r>
            <a:r>
              <a:rPr lang="en-US" dirty="0"/>
              <a:t>)</a:t>
            </a:r>
          </a:p>
          <a:p>
            <a:r>
              <a:rPr lang="en-US" dirty="0"/>
              <a:t>Quantum Dots</a:t>
            </a:r>
          </a:p>
          <a:p>
            <a:r>
              <a:rPr lang="en-US" dirty="0"/>
              <a:t>Neutral atom arrays</a:t>
            </a:r>
          </a:p>
        </p:txBody>
      </p:sp>
    </p:spTree>
    <p:extLst>
      <p:ext uri="{BB962C8B-B14F-4D97-AF65-F5344CB8AC3E}">
        <p14:creationId xmlns:p14="http://schemas.microsoft.com/office/powerpoint/2010/main" val="200038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D9A5-9C07-60A3-4E0E-A67ED401D66D}"/>
              </a:ext>
            </a:extLst>
          </p:cNvPr>
          <p:cNvSpPr>
            <a:spLocks noGrp="1"/>
          </p:cNvSpPr>
          <p:nvPr>
            <p:ph type="title"/>
          </p:nvPr>
        </p:nvSpPr>
        <p:spPr>
          <a:xfrm>
            <a:off x="838200" y="2766218"/>
            <a:ext cx="10515600" cy="1325563"/>
          </a:xfrm>
        </p:spPr>
        <p:txBody>
          <a:bodyPr>
            <a:normAutofit/>
          </a:bodyPr>
          <a:lstStyle/>
          <a:p>
            <a:pPr algn="ctr"/>
            <a:r>
              <a:rPr lang="en-US" sz="5600" dirty="0"/>
              <a:t>Superconducting Qubits</a:t>
            </a:r>
          </a:p>
        </p:txBody>
      </p:sp>
    </p:spTree>
    <p:extLst>
      <p:ext uri="{BB962C8B-B14F-4D97-AF65-F5344CB8AC3E}">
        <p14:creationId xmlns:p14="http://schemas.microsoft.com/office/powerpoint/2010/main" val="341284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3368-4DD0-4763-C9A0-01730E8ACB10}"/>
              </a:ext>
            </a:extLst>
          </p:cNvPr>
          <p:cNvSpPr>
            <a:spLocks noGrp="1"/>
          </p:cNvSpPr>
          <p:nvPr>
            <p:ph type="title"/>
          </p:nvPr>
        </p:nvSpPr>
        <p:spPr/>
        <p:txBody>
          <a:bodyPr/>
          <a:lstStyle/>
          <a:p>
            <a:r>
              <a:rPr lang="en-US" dirty="0"/>
              <a:t>Review of energy levels</a:t>
            </a:r>
          </a:p>
        </p:txBody>
      </p:sp>
      <p:pic>
        <p:nvPicPr>
          <p:cNvPr id="2050" name="Picture 2" descr="Energy Level Diagram - Different Energy Shells Around the Nucleus">
            <a:extLst>
              <a:ext uri="{FF2B5EF4-FFF2-40B4-BE49-F238E27FC236}">
                <a16:creationId xmlns:a16="http://schemas.microsoft.com/office/drawing/2014/main" id="{132CA37D-F152-5F7C-BD46-4332DC78456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6398558" cy="34632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nergy Level | CK-12 Foundation">
            <a:extLst>
              <a:ext uri="{FF2B5EF4-FFF2-40B4-BE49-F238E27FC236}">
                <a16:creationId xmlns:a16="http://schemas.microsoft.com/office/drawing/2014/main" id="{FAA39196-58F9-FBF4-3E5C-459FF8341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7981" y="2065236"/>
            <a:ext cx="3735819" cy="283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21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0948-32F9-1C1A-2984-A69A1320295E}"/>
              </a:ext>
            </a:extLst>
          </p:cNvPr>
          <p:cNvSpPr>
            <a:spLocks noGrp="1"/>
          </p:cNvSpPr>
          <p:nvPr>
            <p:ph type="title"/>
          </p:nvPr>
        </p:nvSpPr>
        <p:spPr/>
        <p:txBody>
          <a:bodyPr/>
          <a:lstStyle/>
          <a:p>
            <a:r>
              <a:rPr lang="en-US" dirty="0"/>
              <a:t>Harmonic Oscillator</a:t>
            </a:r>
          </a:p>
        </p:txBody>
      </p:sp>
      <p:pic>
        <p:nvPicPr>
          <p:cNvPr id="1030" name="Picture 6" descr="Good Vibrations: The Simple Harmonic Oscillator | by Physical Attraction |  Medium">
            <a:extLst>
              <a:ext uri="{FF2B5EF4-FFF2-40B4-BE49-F238E27FC236}">
                <a16:creationId xmlns:a16="http://schemas.microsoft.com/office/drawing/2014/main" id="{DFCD7BCD-2384-E0BD-B447-BE8F5E223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1105" y="1878255"/>
            <a:ext cx="4905170" cy="46146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armonic Oscillator - Maple Help">
            <a:extLst>
              <a:ext uri="{FF2B5EF4-FFF2-40B4-BE49-F238E27FC236}">
                <a16:creationId xmlns:a16="http://schemas.microsoft.com/office/drawing/2014/main" id="{8632FA86-A392-5B28-B322-B92B3E5806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438979"/>
            <a:ext cx="2772905" cy="37404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3BC4077-5E40-6483-BC79-B93EA5A29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0180" y="2972204"/>
            <a:ext cx="3287303" cy="240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26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B54E-2AD6-AA61-27B4-709B9E34CF26}"/>
              </a:ext>
            </a:extLst>
          </p:cNvPr>
          <p:cNvSpPr>
            <a:spLocks noGrp="1"/>
          </p:cNvSpPr>
          <p:nvPr>
            <p:ph type="title"/>
          </p:nvPr>
        </p:nvSpPr>
        <p:spPr/>
        <p:txBody>
          <a:bodyPr/>
          <a:lstStyle/>
          <a:p>
            <a:r>
              <a:rPr lang="en-US" dirty="0"/>
              <a:t>Quantum Harmonic Oscillator</a:t>
            </a:r>
          </a:p>
        </p:txBody>
      </p:sp>
      <p:pic>
        <p:nvPicPr>
          <p:cNvPr id="5" name="Content Placeholder 4">
            <a:extLst>
              <a:ext uri="{FF2B5EF4-FFF2-40B4-BE49-F238E27FC236}">
                <a16:creationId xmlns:a16="http://schemas.microsoft.com/office/drawing/2014/main" id="{EC438DDB-3443-2F44-37B7-C181C7C5EBD7}"/>
              </a:ext>
            </a:extLst>
          </p:cNvPr>
          <p:cNvPicPr>
            <a:picLocks noGrp="1" noChangeAspect="1"/>
          </p:cNvPicPr>
          <p:nvPr>
            <p:ph idx="1"/>
          </p:nvPr>
        </p:nvPicPr>
        <p:blipFill>
          <a:blip r:embed="rId3"/>
          <a:stretch>
            <a:fillRect/>
          </a:stretch>
        </p:blipFill>
        <p:spPr>
          <a:xfrm>
            <a:off x="1285074" y="1896119"/>
            <a:ext cx="4591691" cy="1009791"/>
          </a:xfrm>
        </p:spPr>
      </p:pic>
      <p:pic>
        <p:nvPicPr>
          <p:cNvPr id="3074" name="Picture 2" descr="7.6: The Quantum Harmonic Oscillator - Physics LibreTexts">
            <a:extLst>
              <a:ext uri="{FF2B5EF4-FFF2-40B4-BE49-F238E27FC236}">
                <a16:creationId xmlns:a16="http://schemas.microsoft.com/office/drawing/2014/main" id="{D3407608-6988-E288-C310-42AE56DBD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5236" y="1825625"/>
            <a:ext cx="5162550" cy="4352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343133F-6AB5-3378-4D94-84C62F8E0077}"/>
              </a:ext>
            </a:extLst>
          </p:cNvPr>
          <p:cNvPicPr>
            <a:picLocks noChangeAspect="1"/>
          </p:cNvPicPr>
          <p:nvPr/>
        </p:nvPicPr>
        <p:blipFill>
          <a:blip r:embed="rId5"/>
          <a:stretch>
            <a:fillRect/>
          </a:stretch>
        </p:blipFill>
        <p:spPr>
          <a:xfrm>
            <a:off x="2048145" y="2905910"/>
            <a:ext cx="3065548" cy="1665417"/>
          </a:xfrm>
          <a:prstGeom prst="rect">
            <a:avLst/>
          </a:prstGeom>
        </p:spPr>
      </p:pic>
      <p:pic>
        <p:nvPicPr>
          <p:cNvPr id="9" name="Picture 8">
            <a:extLst>
              <a:ext uri="{FF2B5EF4-FFF2-40B4-BE49-F238E27FC236}">
                <a16:creationId xmlns:a16="http://schemas.microsoft.com/office/drawing/2014/main" id="{63EBF03B-4371-5827-1F85-D97C15B74441}"/>
              </a:ext>
            </a:extLst>
          </p:cNvPr>
          <p:cNvPicPr>
            <a:picLocks noChangeAspect="1"/>
          </p:cNvPicPr>
          <p:nvPr/>
        </p:nvPicPr>
        <p:blipFill>
          <a:blip r:embed="rId6"/>
          <a:stretch>
            <a:fillRect/>
          </a:stretch>
        </p:blipFill>
        <p:spPr>
          <a:xfrm>
            <a:off x="2084318" y="4571327"/>
            <a:ext cx="3029375" cy="1009791"/>
          </a:xfrm>
          <a:prstGeom prst="rect">
            <a:avLst/>
          </a:prstGeom>
        </p:spPr>
      </p:pic>
      <p:pic>
        <p:nvPicPr>
          <p:cNvPr id="11" name="Picture 10">
            <a:extLst>
              <a:ext uri="{FF2B5EF4-FFF2-40B4-BE49-F238E27FC236}">
                <a16:creationId xmlns:a16="http://schemas.microsoft.com/office/drawing/2014/main" id="{89817EA3-4C45-332D-09FA-4D95137AE8EF}"/>
              </a:ext>
            </a:extLst>
          </p:cNvPr>
          <p:cNvPicPr>
            <a:picLocks noChangeAspect="1"/>
          </p:cNvPicPr>
          <p:nvPr/>
        </p:nvPicPr>
        <p:blipFill>
          <a:blip r:embed="rId7"/>
          <a:stretch>
            <a:fillRect/>
          </a:stretch>
        </p:blipFill>
        <p:spPr>
          <a:xfrm>
            <a:off x="1388706" y="5581118"/>
            <a:ext cx="4420598" cy="803745"/>
          </a:xfrm>
          <a:prstGeom prst="rect">
            <a:avLst/>
          </a:prstGeom>
        </p:spPr>
      </p:pic>
    </p:spTree>
    <p:extLst>
      <p:ext uri="{BB962C8B-B14F-4D97-AF65-F5344CB8AC3E}">
        <p14:creationId xmlns:p14="http://schemas.microsoft.com/office/powerpoint/2010/main" val="3558858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TotalTime>
  <Words>894</Words>
  <Application>Microsoft Office PowerPoint</Application>
  <PresentationFormat>Widescreen</PresentationFormat>
  <Paragraphs>106</Paragraphs>
  <Slides>25</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Quantum Hardware I</vt:lpstr>
      <vt:lpstr>How close are we to a working quantum computer?</vt:lpstr>
      <vt:lpstr>Introduction to Quantum Hardware</vt:lpstr>
      <vt:lpstr>DiVincenzo’s Criteria</vt:lpstr>
      <vt:lpstr>What kind of quantum hardware are out there?</vt:lpstr>
      <vt:lpstr>Superconducting Qubits</vt:lpstr>
      <vt:lpstr>Review of energy levels</vt:lpstr>
      <vt:lpstr>Harmonic Oscillator</vt:lpstr>
      <vt:lpstr>Quantum Harmonic Oscillator</vt:lpstr>
      <vt:lpstr>Quantum LC Circuit</vt:lpstr>
      <vt:lpstr>PowerPoint Presentation</vt:lpstr>
      <vt:lpstr>Issues with a harmonic oscillator</vt:lpstr>
      <vt:lpstr>FACT: things in nature are picky</vt:lpstr>
      <vt:lpstr>An-harmonic oscillator</vt:lpstr>
      <vt:lpstr>How do we do that?</vt:lpstr>
      <vt:lpstr>Superconducting circuit and Josephson Junction</vt:lpstr>
      <vt:lpstr>Josephson Junction Fabrication</vt:lpstr>
      <vt:lpstr>How they do it in real life</vt:lpstr>
      <vt:lpstr>What are we even looking at…</vt:lpstr>
      <vt:lpstr>What are we even looking at…</vt:lpstr>
      <vt:lpstr>Dilution Fridge</vt:lpstr>
      <vt:lpstr>PowerPoint Presentation</vt:lpstr>
      <vt:lpstr>Things I have glossed over</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Hardware I</dc:title>
  <dc:creator>Binhan Hua</dc:creator>
  <cp:lastModifiedBy>Binhan Hua</cp:lastModifiedBy>
  <cp:revision>2</cp:revision>
  <dcterms:created xsi:type="dcterms:W3CDTF">2022-07-31T04:29:10Z</dcterms:created>
  <dcterms:modified xsi:type="dcterms:W3CDTF">2022-08-05T04:19:10Z</dcterms:modified>
</cp:coreProperties>
</file>