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69" r:id="rId4"/>
    <p:sldId id="266" r:id="rId5"/>
    <p:sldId id="267" r:id="rId6"/>
    <p:sldId id="289" r:id="rId7"/>
    <p:sldId id="271" r:id="rId8"/>
    <p:sldId id="274" r:id="rId9"/>
    <p:sldId id="272" r:id="rId10"/>
    <p:sldId id="273" r:id="rId11"/>
    <p:sldId id="275" r:id="rId12"/>
    <p:sldId id="276" r:id="rId13"/>
    <p:sldId id="280" r:id="rId14"/>
    <p:sldId id="277" r:id="rId15"/>
    <p:sldId id="279" r:id="rId16"/>
    <p:sldId id="281" r:id="rId17"/>
    <p:sldId id="282" r:id="rId18"/>
    <p:sldId id="283" r:id="rId19"/>
    <p:sldId id="284" r:id="rId20"/>
    <p:sldId id="290" r:id="rId21"/>
    <p:sldId id="287" r:id="rId22"/>
    <p:sldId id="285" r:id="rId23"/>
    <p:sldId id="288" r:id="rId24"/>
    <p:sldId id="296" r:id="rId25"/>
    <p:sldId id="291" r:id="rId26"/>
    <p:sldId id="297" r:id="rId27"/>
    <p:sldId id="293" r:id="rId28"/>
    <p:sldId id="298" r:id="rId29"/>
    <p:sldId id="294" r:id="rId30"/>
    <p:sldId id="26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3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3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0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71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4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2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6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9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9A5CD8-DDA3-470B-ABD7-F23C1DFAC62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6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9A5CD8-DDA3-470B-ABD7-F23C1DFAC62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Good!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QC Coders</a:t>
            </a:r>
            <a:endParaRPr lang="en-US" dirty="0"/>
          </a:p>
        </p:txBody>
      </p:sp>
      <p:pic>
        <p:nvPicPr>
          <p:cNvPr id="2050" name="Picture 2" descr="Logomark orange@2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462" y="93685"/>
            <a:ext cx="3950358" cy="395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0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Changes to Repository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79" y="1926772"/>
            <a:ext cx="2008417" cy="4229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(the folder with all your files)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2271" y="1926772"/>
            <a:ext cx="2008417" cy="4229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7263" y="1926772"/>
            <a:ext cx="2008417" cy="422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(.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folder)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3105696" y="2405743"/>
            <a:ext cx="6041567" cy="82187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Checkout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105696" y="4867170"/>
            <a:ext cx="2016575" cy="8218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130688" y="4867171"/>
            <a:ext cx="2016575" cy="8218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Commit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1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As Commands!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79" y="1926772"/>
            <a:ext cx="2008417" cy="4229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(the folder with all your files)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2271" y="1926772"/>
            <a:ext cx="2008417" cy="4229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7263" y="1926772"/>
            <a:ext cx="2008417" cy="422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(.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folder)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3105696" y="2405743"/>
            <a:ext cx="6041567" cy="82187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109775" y="4867171"/>
            <a:ext cx="2016575" cy="8218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130688" y="4867171"/>
            <a:ext cx="2016575" cy="8218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7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With a Remote Repository!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79" y="1926772"/>
            <a:ext cx="1411459" cy="4229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(the folder with all your files)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1507" y="1923422"/>
            <a:ext cx="1411458" cy="4229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2208" y="1923422"/>
            <a:ext cx="1413330" cy="422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(.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folder)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44781" y="1926771"/>
            <a:ext cx="141089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Remote Repository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(GitHub)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1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a Remote Repository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79" y="1926772"/>
            <a:ext cx="1411459" cy="4229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(the folder with all your files)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1507" y="1923422"/>
            <a:ext cx="1411458" cy="4229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2208" y="1923422"/>
            <a:ext cx="1413330" cy="422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(.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folder)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44781" y="1926771"/>
            <a:ext cx="141089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Remote Repository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(GitHub)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2507802" y="1923422"/>
            <a:ext cx="7236979" cy="57778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Left Arrow 19"/>
          <p:cNvSpPr/>
          <p:nvPr/>
        </p:nvSpPr>
        <p:spPr>
          <a:xfrm>
            <a:off x="8237295" y="1923422"/>
            <a:ext cx="1500834" cy="577780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3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Changes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79" y="1926772"/>
            <a:ext cx="1411459" cy="4229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(the folder with all your files)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1507" y="1923422"/>
            <a:ext cx="1411458" cy="4229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2208" y="1923422"/>
            <a:ext cx="1413330" cy="422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(.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folder)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44781" y="1926771"/>
            <a:ext cx="141089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Remote Repository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(GitHub)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2507802" y="1923422"/>
            <a:ext cx="7236979" cy="57778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8243947" y="2558895"/>
            <a:ext cx="1500834" cy="57778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fetch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8237295" y="1923422"/>
            <a:ext cx="1500834" cy="577780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Changes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79" y="1926772"/>
            <a:ext cx="1411459" cy="4229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(the folder with all your files)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1507" y="1923422"/>
            <a:ext cx="1411458" cy="4229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2208" y="1923422"/>
            <a:ext cx="1413330" cy="422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(.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folder)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44781" y="1926771"/>
            <a:ext cx="141089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Remote Repository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(GitHub)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2507802" y="1923422"/>
            <a:ext cx="7236979" cy="57778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Left Arrow 19"/>
          <p:cNvSpPr/>
          <p:nvPr/>
        </p:nvSpPr>
        <p:spPr>
          <a:xfrm>
            <a:off x="8237295" y="1923422"/>
            <a:ext cx="1500834" cy="577780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2501150" y="3194368"/>
            <a:ext cx="7236979" cy="57778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pull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8229047" y="3194368"/>
            <a:ext cx="1500834" cy="577780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8243947" y="2558895"/>
            <a:ext cx="1500834" cy="57778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fetch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5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Changes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79" y="1926772"/>
            <a:ext cx="1411459" cy="4229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(the folder with all your files)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1507" y="1923422"/>
            <a:ext cx="1411458" cy="4229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2208" y="1923422"/>
            <a:ext cx="1413330" cy="422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(.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folder)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44781" y="1926771"/>
            <a:ext cx="141089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Remote Repository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(GitHub)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2507802" y="1923422"/>
            <a:ext cx="7236979" cy="57778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Left Arrow 19"/>
          <p:cNvSpPr/>
          <p:nvPr/>
        </p:nvSpPr>
        <p:spPr>
          <a:xfrm>
            <a:off x="8237295" y="1923422"/>
            <a:ext cx="1500834" cy="577780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2501150" y="3194368"/>
            <a:ext cx="7236979" cy="57778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pull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8229047" y="3194368"/>
            <a:ext cx="1500834" cy="577780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8243947" y="2558895"/>
            <a:ext cx="1500834" cy="57778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fetch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Left Arrow 13"/>
          <p:cNvSpPr/>
          <p:nvPr/>
        </p:nvSpPr>
        <p:spPr>
          <a:xfrm>
            <a:off x="2505556" y="4335867"/>
            <a:ext cx="4323470" cy="57778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505556" y="5163812"/>
            <a:ext cx="1412769" cy="5664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332965" y="5152507"/>
            <a:ext cx="1499243" cy="5777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242731" y="5152507"/>
            <a:ext cx="1499243" cy="5777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597" y="1905366"/>
            <a:ext cx="5449765" cy="365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 and Popping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79" y="1926772"/>
            <a:ext cx="1411459" cy="169565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(the folder with all your files)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1507" y="1923422"/>
            <a:ext cx="1411458" cy="4229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2208" y="1923422"/>
            <a:ext cx="1413330" cy="422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(.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folder)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44781" y="1926771"/>
            <a:ext cx="141089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Remote Repository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(GitHub)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7279" y="4456863"/>
            <a:ext cx="1411459" cy="169565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Temporary Stash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360499" y="3622431"/>
            <a:ext cx="452787" cy="8344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Up Arrow 3"/>
          <p:cNvSpPr/>
          <p:nvPr/>
        </p:nvSpPr>
        <p:spPr>
          <a:xfrm>
            <a:off x="1849336" y="3622431"/>
            <a:ext cx="471820" cy="8344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9546" y="3854981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stash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17685" y="3854981"/>
            <a:ext cx="13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stash pop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pic>
        <p:nvPicPr>
          <p:cNvPr id="1026" name="Picture 2" descr="http://toni-esl.com/wp-content/uploads/2014/10/bundle_of_sticks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908" y="2751138"/>
            <a:ext cx="8413505" cy="226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err="1" smtClean="0"/>
              <a:t>Git</a:t>
            </a:r>
            <a:r>
              <a:rPr lang="en-US" sz="3200" dirty="0" smtClean="0"/>
              <a:t> </a:t>
            </a:r>
            <a:r>
              <a:rPr lang="en-US" sz="3200" dirty="0"/>
              <a:t>is a distributed version-control system for tracking changes in source code during software development</a:t>
            </a:r>
            <a:r>
              <a:rPr lang="en-US" sz="3200" dirty="0" smtClean="0"/>
              <a:t>. </a:t>
            </a:r>
          </a:p>
          <a:p>
            <a:pPr marL="201168" lvl="1" indent="0">
              <a:buNone/>
            </a:pPr>
            <a:endParaRPr lang="en-US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err="1" smtClean="0"/>
              <a:t>Git</a:t>
            </a:r>
            <a:r>
              <a:rPr lang="en-US" sz="3200" dirty="0" smtClean="0"/>
              <a:t> </a:t>
            </a:r>
            <a:r>
              <a:rPr lang="en-US" sz="3200" dirty="0"/>
              <a:t>was created by Linus Torvalds in 2005 for development of the Linux </a:t>
            </a:r>
            <a:r>
              <a:rPr lang="en-US" sz="3200" dirty="0" smtClean="0"/>
              <a:t>kernel.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59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35" y="2211266"/>
            <a:ext cx="64293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Branch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Creating a new branch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</a:rPr>
              <a:t> branch &lt;name&gt; || </a:t>
            </a:r>
            <a:r>
              <a:rPr lang="en-US" sz="2000" dirty="0" err="1" smtClean="0"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</a:rPr>
              <a:t> checkout &lt;name&gt;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</a:rPr>
              <a:t> checkout –b &lt;name&gt;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Publishing a new </a:t>
            </a:r>
            <a:r>
              <a:rPr lang="en-US" sz="2400" dirty="0" smtClean="0"/>
              <a:t>branch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</a:rPr>
              <a:t> push </a:t>
            </a:r>
            <a:r>
              <a:rPr lang="en-US" sz="2000" dirty="0" smtClean="0">
                <a:latin typeface="Consolas" panose="020B0609020204030204" pitchFamily="49" charset="0"/>
              </a:rPr>
              <a:t>--set-upstream </a:t>
            </a:r>
            <a:r>
              <a:rPr lang="en-US" sz="2000" dirty="0">
                <a:latin typeface="Consolas" panose="020B0609020204030204" pitchFamily="49" charset="0"/>
              </a:rPr>
              <a:t>origin &lt;name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</a:rPr>
              <a:t> push –u origin &lt;name&gt;</a:t>
            </a:r>
            <a:endParaRPr lang="en-US" sz="2000" dirty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Switching branches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</a:rPr>
              <a:t> checkout &lt;name&gt;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Deleting branches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</a:rPr>
              <a:t> branch –d &lt;name&gt;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</a:rPr>
              <a:t> branch –D &lt;name&gt;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93" y="1312252"/>
            <a:ext cx="7620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0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Create a new branch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 smtClean="0"/>
              <a:t>git</a:t>
            </a:r>
            <a:r>
              <a:rPr lang="en-US" sz="2000" dirty="0" smtClean="0"/>
              <a:t> checkout –b 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Add/modify a file, then commit it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 smtClean="0"/>
              <a:t>git</a:t>
            </a:r>
            <a:r>
              <a:rPr lang="en-US" sz="2000" dirty="0" smtClean="0"/>
              <a:t> add 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 smtClean="0"/>
              <a:t>git</a:t>
            </a:r>
            <a:r>
              <a:rPr lang="en-US" sz="2000" dirty="0" smtClean="0"/>
              <a:t> commit –m “add my file”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Look at the log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 smtClean="0"/>
              <a:t>git</a:t>
            </a:r>
            <a:r>
              <a:rPr lang="en-US" sz="2000" dirty="0" smtClean="0"/>
              <a:t> log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Check out the branch you want to merge </a:t>
            </a:r>
            <a:r>
              <a:rPr lang="en-US" sz="2400" dirty="0" smtClean="0"/>
              <a:t>into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err="1" smtClean="0"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latin typeface="Consolas" panose="020B0609020204030204" pitchFamily="49" charset="0"/>
              </a:rPr>
              <a:t> checkout master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Look at the </a:t>
            </a:r>
            <a:r>
              <a:rPr lang="en-US" sz="2400" dirty="0" smtClean="0"/>
              <a:t>log (it’s not there!)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err="1" smtClean="0"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latin typeface="Consolas" panose="020B0609020204030204" pitchFamily="49" charset="0"/>
              </a:rPr>
              <a:t> log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Merge the new branch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err="1" smtClean="0"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latin typeface="Consolas" panose="020B0609020204030204" pitchFamily="49" charset="0"/>
              </a:rPr>
              <a:t> merge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Look at the </a:t>
            </a:r>
            <a:r>
              <a:rPr lang="en-US" sz="2400" dirty="0" smtClean="0"/>
              <a:t>log (now it’s there!)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98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49867" y="1651000"/>
            <a:ext cx="10210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mo Time (@DemoTimeSeries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69664"/>
            <a:ext cx="5757334" cy="57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7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7496" y="2334278"/>
            <a:ext cx="32646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Apples</a:t>
            </a:r>
          </a:p>
          <a:p>
            <a:r>
              <a:rPr lang="en-US" dirty="0" smtClean="0"/>
              <a:t>Oranges</a:t>
            </a:r>
          </a:p>
          <a:p>
            <a:r>
              <a:rPr lang="en-US" dirty="0" smtClean="0"/>
              <a:t>Grapes</a:t>
            </a:r>
          </a:p>
          <a:p>
            <a:r>
              <a:rPr lang="en-US" dirty="0" smtClean="0"/>
              <a:t>Pears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0233" y="2934442"/>
            <a:ext cx="3264635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Oranges</a:t>
            </a:r>
          </a:p>
          <a:p>
            <a:r>
              <a:rPr lang="en-US" dirty="0" smtClean="0"/>
              <a:t>Grapes</a:t>
            </a:r>
          </a:p>
          <a:p>
            <a:r>
              <a:rPr lang="en-US" dirty="0" smtClean="0"/>
              <a:t>Pears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Pizza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78975" y="2334279"/>
            <a:ext cx="32646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Apples</a:t>
            </a:r>
          </a:p>
          <a:p>
            <a:r>
              <a:rPr lang="en-US" dirty="0" smtClean="0"/>
              <a:t>Oranges</a:t>
            </a:r>
          </a:p>
          <a:p>
            <a:r>
              <a:rPr lang="en-US" dirty="0" smtClean="0"/>
              <a:t>Grapes</a:t>
            </a:r>
          </a:p>
          <a:p>
            <a:r>
              <a:rPr lang="en-US" dirty="0" smtClean="0"/>
              <a:t>Pears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21712" y="2934443"/>
            <a:ext cx="326463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Apples</a:t>
            </a:r>
          </a:p>
          <a:p>
            <a:r>
              <a:rPr lang="en-US" strike="sngStrike" dirty="0" smtClean="0">
                <a:solidFill>
                  <a:srgbClr val="FF0000"/>
                </a:solidFill>
              </a:rPr>
              <a:t>Oranges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Grapes</a:t>
            </a:r>
          </a:p>
          <a:p>
            <a:r>
              <a:rPr lang="en-US" dirty="0" smtClean="0"/>
              <a:t>Pears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90232" y="1966569"/>
            <a:ext cx="285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Bob’s Change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21712" y="1951938"/>
            <a:ext cx="285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Alice’s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7496" y="2334278"/>
            <a:ext cx="32646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Apples</a:t>
            </a:r>
          </a:p>
          <a:p>
            <a:r>
              <a:rPr lang="en-US" dirty="0" smtClean="0"/>
              <a:t>Oranges</a:t>
            </a:r>
          </a:p>
          <a:p>
            <a:r>
              <a:rPr lang="en-US" dirty="0" smtClean="0"/>
              <a:t>Grapes</a:t>
            </a:r>
          </a:p>
          <a:p>
            <a:r>
              <a:rPr lang="en-US" dirty="0" smtClean="0"/>
              <a:t>Pears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0233" y="2934442"/>
            <a:ext cx="3264635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Oranges</a:t>
            </a:r>
          </a:p>
          <a:p>
            <a:r>
              <a:rPr lang="en-US" dirty="0" smtClean="0"/>
              <a:t>Grapes</a:t>
            </a:r>
          </a:p>
          <a:p>
            <a:r>
              <a:rPr lang="en-US" dirty="0" smtClean="0"/>
              <a:t>Pears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Pizza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78975" y="2334279"/>
            <a:ext cx="32646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Apples</a:t>
            </a:r>
          </a:p>
          <a:p>
            <a:r>
              <a:rPr lang="en-US" dirty="0" smtClean="0"/>
              <a:t>Oranges</a:t>
            </a:r>
          </a:p>
          <a:p>
            <a:r>
              <a:rPr lang="en-US" dirty="0" smtClean="0"/>
              <a:t>Grapes</a:t>
            </a:r>
          </a:p>
          <a:p>
            <a:r>
              <a:rPr lang="en-US" dirty="0" smtClean="0"/>
              <a:t>Pears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21712" y="2934443"/>
            <a:ext cx="326463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Apples</a:t>
            </a:r>
          </a:p>
          <a:p>
            <a:r>
              <a:rPr lang="en-US" strike="sngStrike" dirty="0" smtClean="0">
                <a:solidFill>
                  <a:srgbClr val="FF0000"/>
                </a:solidFill>
              </a:rPr>
              <a:t>Oranges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Grapes</a:t>
            </a:r>
          </a:p>
          <a:p>
            <a:r>
              <a:rPr lang="en-US" dirty="0" smtClean="0"/>
              <a:t>Pears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90232" y="1966569"/>
            <a:ext cx="285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Bob’s Change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21712" y="1951938"/>
            <a:ext cx="285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Alice’s Change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37107" y="4731690"/>
            <a:ext cx="32646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Apples</a:t>
            </a:r>
          </a:p>
          <a:p>
            <a:r>
              <a:rPr lang="en-US" dirty="0" smtClean="0"/>
              <a:t>Grapes</a:t>
            </a:r>
          </a:p>
          <a:p>
            <a:r>
              <a:rPr lang="en-US" dirty="0" smtClean="0"/>
              <a:t>Pears</a:t>
            </a:r>
          </a:p>
          <a:p>
            <a:r>
              <a:rPr lang="en-US" dirty="0" smtClean="0"/>
              <a:t>Pizza</a:t>
            </a:r>
          </a:p>
        </p:txBody>
      </p:sp>
      <p:cxnSp>
        <p:nvCxnSpPr>
          <p:cNvPr id="22" name="Elbow Connector 21"/>
          <p:cNvCxnSpPr>
            <a:stCxn id="6" idx="2"/>
            <a:endCxn id="13" idx="1"/>
          </p:cNvCxnSpPr>
          <p:nvPr/>
        </p:nvCxnSpPr>
        <p:spPr>
          <a:xfrm rot="16200000" flipH="1">
            <a:off x="4649787" y="3744534"/>
            <a:ext cx="920085" cy="225455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2"/>
            <a:endCxn id="13" idx="0"/>
          </p:cNvCxnSpPr>
          <p:nvPr/>
        </p:nvCxnSpPr>
        <p:spPr>
          <a:xfrm rot="5400000">
            <a:off x="8313269" y="3690929"/>
            <a:ext cx="596918" cy="1484605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445" y="4871812"/>
            <a:ext cx="749173" cy="59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7496" y="2334278"/>
            <a:ext cx="32646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Apples</a:t>
            </a:r>
          </a:p>
          <a:p>
            <a:r>
              <a:rPr lang="en-US" dirty="0" smtClean="0"/>
              <a:t>Oranges</a:t>
            </a:r>
          </a:p>
          <a:p>
            <a:r>
              <a:rPr lang="en-US" dirty="0" smtClean="0"/>
              <a:t>Grapes</a:t>
            </a:r>
          </a:p>
          <a:p>
            <a:r>
              <a:rPr lang="en-US" dirty="0" smtClean="0"/>
              <a:t>Pears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0233" y="2934442"/>
            <a:ext cx="326463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Apples</a:t>
            </a:r>
          </a:p>
          <a:p>
            <a:r>
              <a:rPr lang="en-US" strike="sngStrike" dirty="0" err="1" smtClean="0">
                <a:solidFill>
                  <a:srgbClr val="FF0000"/>
                </a:solidFill>
              </a:rPr>
              <a:t>Oranges</a:t>
            </a:r>
            <a:r>
              <a:rPr lang="en-US" dirty="0" err="1" smtClean="0">
                <a:solidFill>
                  <a:srgbClr val="00B050"/>
                </a:solidFill>
              </a:rPr>
              <a:t>Pizza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Grapes</a:t>
            </a:r>
          </a:p>
          <a:p>
            <a:r>
              <a:rPr lang="en-US" dirty="0" smtClean="0"/>
              <a:t>Pears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78975" y="2334279"/>
            <a:ext cx="32646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Apples</a:t>
            </a:r>
          </a:p>
          <a:p>
            <a:r>
              <a:rPr lang="en-US" dirty="0" smtClean="0"/>
              <a:t>Oranges</a:t>
            </a:r>
          </a:p>
          <a:p>
            <a:r>
              <a:rPr lang="en-US" dirty="0" smtClean="0"/>
              <a:t>Grapes</a:t>
            </a:r>
          </a:p>
          <a:p>
            <a:r>
              <a:rPr lang="en-US" dirty="0" smtClean="0"/>
              <a:t>Pears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21712" y="2934443"/>
            <a:ext cx="326463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Apples</a:t>
            </a:r>
          </a:p>
          <a:p>
            <a:r>
              <a:rPr lang="en-US" strike="sngStrike" dirty="0" err="1" smtClean="0">
                <a:solidFill>
                  <a:srgbClr val="FF0000"/>
                </a:solidFill>
              </a:rPr>
              <a:t>Oranges</a:t>
            </a:r>
            <a:r>
              <a:rPr lang="en-US" dirty="0" err="1" smtClean="0">
                <a:solidFill>
                  <a:srgbClr val="00B050"/>
                </a:solidFill>
              </a:rPr>
              <a:t>Cheeseburgers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Grapes</a:t>
            </a:r>
          </a:p>
          <a:p>
            <a:r>
              <a:rPr lang="en-US" dirty="0" smtClean="0"/>
              <a:t>Pears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90232" y="1966569"/>
            <a:ext cx="285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Bob’s Change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21712" y="1951938"/>
            <a:ext cx="285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Alice’s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7496" y="2334278"/>
            <a:ext cx="32646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Apples</a:t>
            </a:r>
          </a:p>
          <a:p>
            <a:r>
              <a:rPr lang="en-US" dirty="0" smtClean="0"/>
              <a:t>Oranges</a:t>
            </a:r>
          </a:p>
          <a:p>
            <a:r>
              <a:rPr lang="en-US" dirty="0" smtClean="0"/>
              <a:t>Grapes</a:t>
            </a:r>
          </a:p>
          <a:p>
            <a:r>
              <a:rPr lang="en-US" dirty="0" smtClean="0"/>
              <a:t>Pears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0233" y="2934442"/>
            <a:ext cx="326463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Apples</a:t>
            </a:r>
          </a:p>
          <a:p>
            <a:r>
              <a:rPr lang="en-US" strike="sngStrike" dirty="0" err="1" smtClean="0">
                <a:solidFill>
                  <a:srgbClr val="FF0000"/>
                </a:solidFill>
              </a:rPr>
              <a:t>Oranges</a:t>
            </a:r>
            <a:r>
              <a:rPr lang="en-US" dirty="0" err="1" smtClean="0">
                <a:solidFill>
                  <a:srgbClr val="00B050"/>
                </a:solidFill>
              </a:rPr>
              <a:t>Pizza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Grapes</a:t>
            </a:r>
          </a:p>
          <a:p>
            <a:r>
              <a:rPr lang="en-US" dirty="0" smtClean="0"/>
              <a:t>Pears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78975" y="2334279"/>
            <a:ext cx="32646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Apples</a:t>
            </a:r>
          </a:p>
          <a:p>
            <a:r>
              <a:rPr lang="en-US" dirty="0" smtClean="0"/>
              <a:t>Oranges</a:t>
            </a:r>
          </a:p>
          <a:p>
            <a:r>
              <a:rPr lang="en-US" dirty="0" smtClean="0"/>
              <a:t>Grapes</a:t>
            </a:r>
          </a:p>
          <a:p>
            <a:r>
              <a:rPr lang="en-US" dirty="0" smtClean="0"/>
              <a:t>Pears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21712" y="2934443"/>
            <a:ext cx="326463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Apples</a:t>
            </a:r>
          </a:p>
          <a:p>
            <a:r>
              <a:rPr lang="en-US" strike="sngStrike" dirty="0" err="1" smtClean="0">
                <a:solidFill>
                  <a:srgbClr val="FF0000"/>
                </a:solidFill>
              </a:rPr>
              <a:t>Oranges</a:t>
            </a:r>
            <a:r>
              <a:rPr lang="en-US" dirty="0" err="1" smtClean="0">
                <a:solidFill>
                  <a:srgbClr val="00B050"/>
                </a:solidFill>
              </a:rPr>
              <a:t>Cheeseburgers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Grapes</a:t>
            </a:r>
          </a:p>
          <a:p>
            <a:r>
              <a:rPr lang="en-US" dirty="0" smtClean="0"/>
              <a:t>Pears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90232" y="1966569"/>
            <a:ext cx="285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Bob’s Change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21712" y="1951938"/>
            <a:ext cx="285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Alice’s Change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37107" y="4731690"/>
            <a:ext cx="32646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Apples</a:t>
            </a:r>
          </a:p>
          <a:p>
            <a:r>
              <a:rPr lang="en-US" dirty="0" smtClean="0"/>
              <a:t>??????????</a:t>
            </a:r>
          </a:p>
          <a:p>
            <a:r>
              <a:rPr lang="en-US" dirty="0" smtClean="0"/>
              <a:t>Grapes</a:t>
            </a:r>
          </a:p>
          <a:p>
            <a:r>
              <a:rPr lang="en-US" dirty="0" smtClean="0"/>
              <a:t>Pears</a:t>
            </a:r>
          </a:p>
        </p:txBody>
      </p:sp>
      <p:cxnSp>
        <p:nvCxnSpPr>
          <p:cNvPr id="22" name="Elbow Connector 21"/>
          <p:cNvCxnSpPr>
            <a:stCxn id="6" idx="2"/>
            <a:endCxn id="13" idx="1"/>
          </p:cNvCxnSpPr>
          <p:nvPr/>
        </p:nvCxnSpPr>
        <p:spPr>
          <a:xfrm rot="16200000" flipH="1">
            <a:off x="4511287" y="3606035"/>
            <a:ext cx="1197084" cy="225455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2"/>
            <a:endCxn id="13" idx="0"/>
          </p:cNvCxnSpPr>
          <p:nvPr/>
        </p:nvCxnSpPr>
        <p:spPr>
          <a:xfrm rot="5400000">
            <a:off x="8313269" y="3690929"/>
            <a:ext cx="596918" cy="1484605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400" y="4772510"/>
            <a:ext cx="655485" cy="62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49867" y="1651000"/>
            <a:ext cx="10210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ow to Make a Demo CD (with Pictures) - wikiH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841" y="252412"/>
            <a:ext cx="7777692" cy="58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9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/>
              <a:t>Git</a:t>
            </a:r>
            <a:r>
              <a:rPr lang="en-US" sz="2400" dirty="0" smtClean="0"/>
              <a:t> is storage for text based files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Files are stored in a “repository”, which is a fancy name for a folder on your computer, with some extra hidden files inside of 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/>
              <a:t>Git</a:t>
            </a:r>
            <a:r>
              <a:rPr lang="en-US" sz="2400" dirty="0" smtClean="0"/>
              <a:t> tracks changes to files in an incremental fashion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Instead of keeping both copies of a modified file, </a:t>
            </a:r>
            <a:r>
              <a:rPr lang="en-US" sz="1800" dirty="0" err="1" smtClean="0"/>
              <a:t>git</a:t>
            </a:r>
            <a:r>
              <a:rPr lang="en-US" sz="1800" dirty="0" smtClean="0"/>
              <a:t> computes the difference between the old and new files and stores that.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/>
              <a:t>Git</a:t>
            </a:r>
            <a:r>
              <a:rPr lang="en-US" sz="2400" dirty="0" smtClean="0"/>
              <a:t> keeps all history forever, and allows you to: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See a log of all changes, additions and deletions to both files and contents of files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Go back to a previous point in time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See the differences between any two points in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/>
              <a:t>Git</a:t>
            </a:r>
            <a:r>
              <a:rPr lang="en-US" sz="2400" dirty="0" smtClean="0"/>
              <a:t> allows you to synchronize your repository with a central repository</a:t>
            </a:r>
          </a:p>
        </p:txBody>
      </p:sp>
    </p:spTree>
    <p:extLst>
      <p:ext uri="{BB962C8B-B14F-4D97-AF65-F5344CB8AC3E}">
        <p14:creationId xmlns:p14="http://schemas.microsoft.com/office/powerpoint/2010/main" val="40549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File backup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Review differences between versions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It worked last Tuesday, but today it’s broken. What changed?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Collaboration</a:t>
            </a:r>
            <a:endParaRPr lang="en-US" sz="2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Easily review changes made by others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Easily assign blame when something goes wrong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1" dirty="0" smtClean="0"/>
              <a:t>Share changes!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3357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So Special About Sharing?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Because </a:t>
            </a:r>
            <a:r>
              <a:rPr lang="en-US" sz="2400" dirty="0" err="1" smtClean="0"/>
              <a:t>Git</a:t>
            </a:r>
            <a:r>
              <a:rPr lang="en-US" sz="2400" dirty="0" smtClean="0"/>
              <a:t> saves file changes incrementally, it can easily handle changes made to different parts of a file, updated at the same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Other version control systems overwrite files as a hole, which might cause changes to be lost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Example: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Bob and Alice both download a copy of a file on Tuesday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Bob updates his copy of the file Tuesday, but doesn’t upload it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Alice updates her copy of the file Wednesday and uploads it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Bob uploads his copy Thursday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What happens to Alice’s changes?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1" dirty="0" err="1" smtClean="0"/>
              <a:t>Git</a:t>
            </a:r>
            <a:r>
              <a:rPr lang="en-US" sz="1800" b="1" dirty="0" smtClean="0"/>
              <a:t> will merge the contents of both copies, and nothing is lost!</a:t>
            </a:r>
          </a:p>
        </p:txBody>
      </p:sp>
    </p:spTree>
    <p:extLst>
      <p:ext uri="{BB962C8B-B14F-4D97-AF65-F5344CB8AC3E}">
        <p14:creationId xmlns:p14="http://schemas.microsoft.com/office/powerpoint/2010/main" val="41946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Git</a:t>
            </a:r>
            <a:r>
              <a:rPr lang="en-US" dirty="0" smtClean="0"/>
              <a:t> Tracks Changes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8896" y="2131081"/>
            <a:ext cx="32646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Apples</a:t>
            </a:r>
          </a:p>
          <a:p>
            <a:r>
              <a:rPr lang="en-US" dirty="0" smtClean="0"/>
              <a:t>Oranges</a:t>
            </a:r>
          </a:p>
          <a:p>
            <a:r>
              <a:rPr lang="en-US" dirty="0" smtClean="0"/>
              <a:t>Grapes</a:t>
            </a:r>
          </a:p>
          <a:p>
            <a:r>
              <a:rPr lang="en-US" dirty="0" smtClean="0"/>
              <a:t>Pears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61845" y="2731245"/>
            <a:ext cx="3264635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Apples</a:t>
            </a:r>
          </a:p>
          <a:p>
            <a:r>
              <a:rPr lang="en-US" dirty="0" smtClean="0"/>
              <a:t>Oranges</a:t>
            </a:r>
          </a:p>
          <a:p>
            <a:r>
              <a:rPr lang="en-US" dirty="0" smtClean="0"/>
              <a:t>Grapes</a:t>
            </a:r>
          </a:p>
          <a:p>
            <a:r>
              <a:rPr lang="en-US" dirty="0" smtClean="0"/>
              <a:t>Pears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Peaches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44794" y="3331409"/>
            <a:ext cx="326463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Apples</a:t>
            </a:r>
          </a:p>
          <a:p>
            <a:r>
              <a:rPr lang="en-US" dirty="0" smtClean="0"/>
              <a:t>Oranges</a:t>
            </a:r>
          </a:p>
          <a:p>
            <a:r>
              <a:rPr lang="en-US" dirty="0" smtClean="0"/>
              <a:t>Grapes</a:t>
            </a:r>
          </a:p>
          <a:p>
            <a:r>
              <a:rPr lang="en-US" dirty="0" smtClean="0"/>
              <a:t>Pears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Peaches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7743" y="3931573"/>
            <a:ext cx="3264635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Apples</a:t>
            </a:r>
          </a:p>
          <a:p>
            <a:r>
              <a:rPr lang="en-US" dirty="0" smtClean="0"/>
              <a:t>Oranges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Grapes</a:t>
            </a:r>
          </a:p>
          <a:p>
            <a:r>
              <a:rPr lang="en-US" dirty="0" smtClean="0"/>
              <a:t>Pears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Peaches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10692" y="4531737"/>
            <a:ext cx="32646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Apples</a:t>
            </a:r>
          </a:p>
          <a:p>
            <a:r>
              <a:rPr lang="en-US" dirty="0" smtClean="0"/>
              <a:t>Oranges</a:t>
            </a:r>
          </a:p>
          <a:p>
            <a:r>
              <a:rPr lang="en-US" dirty="0" smtClean="0"/>
              <a:t>Pears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Peaches</a:t>
            </a:r>
          </a:p>
        </p:txBody>
      </p:sp>
    </p:spTree>
    <p:extLst>
      <p:ext uri="{BB962C8B-B14F-4D97-AF65-F5344CB8AC3E}">
        <p14:creationId xmlns:p14="http://schemas.microsoft.com/office/powerpoint/2010/main" val="40546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Repository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79" y="1926772"/>
            <a:ext cx="2008417" cy="4229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(the folder with all your files)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2271" y="1926772"/>
            <a:ext cx="2008417" cy="4229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7263" y="1926772"/>
            <a:ext cx="2008417" cy="422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(.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folder)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2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Out to Disk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79" y="1926772"/>
            <a:ext cx="2008417" cy="4229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(the folder with all your files)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2271" y="1926772"/>
            <a:ext cx="2008417" cy="4229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7263" y="1926772"/>
            <a:ext cx="2008417" cy="422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(.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folder)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3105696" y="2405743"/>
            <a:ext cx="6041567" cy="82187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Checkout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Changes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79" y="1926772"/>
            <a:ext cx="2008417" cy="4229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(the folder with all your files)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2271" y="1926772"/>
            <a:ext cx="2008417" cy="4229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7263" y="1926772"/>
            <a:ext cx="2008417" cy="422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(.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folder)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3105696" y="2405743"/>
            <a:ext cx="6041567" cy="82187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Checkout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105696" y="4867170"/>
            <a:ext cx="2016575" cy="8218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9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303</TotalTime>
  <Words>902</Words>
  <Application>Microsoft Office PowerPoint</Application>
  <PresentationFormat>Widescreen</PresentationFormat>
  <Paragraphs>290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Wingdings</vt:lpstr>
      <vt:lpstr>Retrospect</vt:lpstr>
      <vt:lpstr>Git Good!</vt:lpstr>
      <vt:lpstr>What is Git?</vt:lpstr>
      <vt:lpstr>What?</vt:lpstr>
      <vt:lpstr>Why?</vt:lpstr>
      <vt:lpstr>What’s So Special About Sharing?</vt:lpstr>
      <vt:lpstr>How Git Tracks Changes</vt:lpstr>
      <vt:lpstr>Anatomy of a Repository</vt:lpstr>
      <vt:lpstr>Checking Out to Disk</vt:lpstr>
      <vt:lpstr>Staging Changes</vt:lpstr>
      <vt:lpstr>Committing Changes to Repository</vt:lpstr>
      <vt:lpstr>… As Commands!</vt:lpstr>
      <vt:lpstr>… With a Remote Repository!</vt:lpstr>
      <vt:lpstr>Cloning a Remote Repository</vt:lpstr>
      <vt:lpstr>Fetching Changes</vt:lpstr>
      <vt:lpstr>Copying Changes</vt:lpstr>
      <vt:lpstr>Pushing Changes</vt:lpstr>
      <vt:lpstr>Stash</vt:lpstr>
      <vt:lpstr>Stashing and Popping</vt:lpstr>
      <vt:lpstr>Branches</vt:lpstr>
      <vt:lpstr>Branches</vt:lpstr>
      <vt:lpstr>Basic Branch Operations</vt:lpstr>
      <vt:lpstr>Merging</vt:lpstr>
      <vt:lpstr>Merging</vt:lpstr>
      <vt:lpstr>PowerPoint Presentation</vt:lpstr>
      <vt:lpstr>Merge Conflicts</vt:lpstr>
      <vt:lpstr>Merge Conflicts </vt:lpstr>
      <vt:lpstr>Merge Conflicts </vt:lpstr>
      <vt:lpstr>Merge Conflicts 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Open Source</dc:title>
  <dc:creator>JP Dillingham</dc:creator>
  <cp:lastModifiedBy>JP Dillingham</cp:lastModifiedBy>
  <cp:revision>51</cp:revision>
  <dcterms:created xsi:type="dcterms:W3CDTF">2018-10-02T02:27:56Z</dcterms:created>
  <dcterms:modified xsi:type="dcterms:W3CDTF">2020-02-06T22:41:41Z</dcterms:modified>
</cp:coreProperties>
</file>