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5" r:id="rId7"/>
    <p:sldId id="261" r:id="rId8"/>
    <p:sldId id="262" r:id="rId9"/>
    <p:sldId id="264"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1" autoAdjust="0"/>
    <p:restoredTop sz="94660"/>
  </p:normalViewPr>
  <p:slideViewPr>
    <p:cSldViewPr snapToGrid="0">
      <p:cViewPr varScale="1">
        <p:scale>
          <a:sx n="90" d="100"/>
          <a:sy n="90" d="100"/>
        </p:scale>
        <p:origin x="82" y="1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Virtualization#cite_note-2" TargetMode="External"/><Relationship Id="rId3" Type="http://schemas.openxmlformats.org/officeDocument/2006/relationships/hyperlink" Target="https://en.wikipedia.org/wiki/Data_storage_device" TargetMode="External"/><Relationship Id="rId7" Type="http://schemas.openxmlformats.org/officeDocument/2006/relationships/hyperlink" Target="https://en.wikipedia.org/wiki/Ubuntu_Linux" TargetMode="External"/><Relationship Id="rId2" Type="http://schemas.openxmlformats.org/officeDocument/2006/relationships/hyperlink" Target="https://en.wikipedia.org/wiki/Computer_hardware" TargetMode="External"/><Relationship Id="rId1" Type="http://schemas.openxmlformats.org/officeDocument/2006/relationships/slideLayout" Target="../slideLayouts/slideLayout2.xml"/><Relationship Id="rId6" Type="http://schemas.openxmlformats.org/officeDocument/2006/relationships/hyperlink" Target="https://en.wikipedia.org/wiki/Microsoft_Windows" TargetMode="External"/><Relationship Id="rId5" Type="http://schemas.openxmlformats.org/officeDocument/2006/relationships/hyperlink" Target="https://en.wikipedia.org/wiki/Virtual_machine" TargetMode="External"/><Relationship Id="rId4" Type="http://schemas.openxmlformats.org/officeDocument/2006/relationships/hyperlink" Target="https://en.wikipedia.org/wiki/Computer_network" TargetMode="External"/><Relationship Id="rId9" Type="http://schemas.openxmlformats.org/officeDocument/2006/relationships/hyperlink" Target="https://en.wikipedia.org/wiki/Virtualization#cite_note-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irmware" TargetMode="External"/><Relationship Id="rId2" Type="http://schemas.openxmlformats.org/officeDocument/2006/relationships/hyperlink" Target="https://en.wikipedia.org/wiki/Host_machine" TargetMode="External"/><Relationship Id="rId1" Type="http://schemas.openxmlformats.org/officeDocument/2006/relationships/slideLayout" Target="../slideLayouts/slideLayout2.xml"/><Relationship Id="rId4" Type="http://schemas.openxmlformats.org/officeDocument/2006/relationships/hyperlink" Target="https://en.wikipedia.org/wiki/Hypervis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Back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QC Coders	</a:t>
            </a:r>
            <a:endParaRPr lang="en-US" dirty="0"/>
          </a:p>
        </p:txBody>
      </p:sp>
      <p:sp>
        <p:nvSpPr>
          <p:cNvPr id="3" name="Subtitle 2"/>
          <p:cNvSpPr>
            <a:spLocks noGrp="1"/>
          </p:cNvSpPr>
          <p:nvPr>
            <p:ph type="subTitle" idx="1"/>
          </p:nvPr>
        </p:nvSpPr>
        <p:spPr/>
        <p:txBody>
          <a:bodyPr/>
          <a:lstStyle/>
          <a:p>
            <a:r>
              <a:rPr lang="en-US" dirty="0" smtClean="0"/>
              <a:t>Intro to Virtualization</a:t>
            </a:r>
            <a:endParaRPr lang="en-US" dirty="0"/>
          </a:p>
        </p:txBody>
      </p:sp>
    </p:spTree>
    <p:extLst>
      <p:ext uri="{BB962C8B-B14F-4D97-AF65-F5344CB8AC3E}">
        <p14:creationId xmlns:p14="http://schemas.microsoft.com/office/powerpoint/2010/main" val="84004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chor="ctr"/>
          <a:lstStyle/>
          <a:p>
            <a:pPr algn="ctr"/>
            <a:r>
              <a:rPr lang="en-US" dirty="0" smtClean="0"/>
              <a:t>Questions?</a:t>
            </a:r>
            <a:endParaRPr lang="en-US" dirty="0"/>
          </a:p>
        </p:txBody>
      </p:sp>
    </p:spTree>
    <p:extLst>
      <p:ext uri="{BB962C8B-B14F-4D97-AF65-F5344CB8AC3E}">
        <p14:creationId xmlns:p14="http://schemas.microsoft.com/office/powerpoint/2010/main" val="65047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chor="ctr"/>
          <a:lstStyle/>
          <a:p>
            <a:pPr algn="ctr"/>
            <a:r>
              <a:rPr lang="en-US" dirty="0" smtClean="0"/>
              <a:t>Demonstration</a:t>
            </a:r>
            <a:endParaRPr lang="en-US" dirty="0"/>
          </a:p>
        </p:txBody>
      </p:sp>
    </p:spTree>
    <p:extLst>
      <p:ext uri="{BB962C8B-B14F-4D97-AF65-F5344CB8AC3E}">
        <p14:creationId xmlns:p14="http://schemas.microsoft.com/office/powerpoint/2010/main" val="221962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Virtualization?</a:t>
            </a:r>
            <a:endParaRPr lang="en-US" dirty="0"/>
          </a:p>
        </p:txBody>
      </p:sp>
      <p:sp>
        <p:nvSpPr>
          <p:cNvPr id="3" name="Content Placeholder 2"/>
          <p:cNvSpPr>
            <a:spLocks noGrp="1"/>
          </p:cNvSpPr>
          <p:nvPr>
            <p:ph idx="1"/>
          </p:nvPr>
        </p:nvSpPr>
        <p:spPr/>
        <p:txBody>
          <a:bodyPr/>
          <a:lstStyle/>
          <a:p>
            <a:r>
              <a:rPr lang="en-US" dirty="0"/>
              <a:t>In computing, </a:t>
            </a:r>
            <a:r>
              <a:rPr lang="en-US" b="1" dirty="0"/>
              <a:t>virtualization</a:t>
            </a:r>
            <a:r>
              <a:rPr lang="en-US" dirty="0"/>
              <a:t> refers to the act of creating a virtual (rather than actual) version of something, including virtual </a:t>
            </a:r>
            <a:r>
              <a:rPr lang="en-US" dirty="0">
                <a:hlinkClick r:id="rId2" tooltip="Computer hardware"/>
              </a:rPr>
              <a:t>computer hardware</a:t>
            </a:r>
            <a:r>
              <a:rPr lang="en-US" dirty="0"/>
              <a:t> platforms, </a:t>
            </a:r>
            <a:r>
              <a:rPr lang="en-US" dirty="0">
                <a:hlinkClick r:id="rId3" tooltip="Data storage device"/>
              </a:rPr>
              <a:t>storage devices</a:t>
            </a:r>
            <a:r>
              <a:rPr lang="en-US" dirty="0"/>
              <a:t>, and </a:t>
            </a:r>
            <a:r>
              <a:rPr lang="en-US" dirty="0">
                <a:hlinkClick r:id="rId4" tooltip="Computer network"/>
              </a:rPr>
              <a:t>computer network</a:t>
            </a:r>
            <a:r>
              <a:rPr lang="en-US" dirty="0"/>
              <a:t> resources</a:t>
            </a:r>
            <a:r>
              <a:rPr lang="en-US" dirty="0" smtClean="0"/>
              <a:t>.</a:t>
            </a:r>
          </a:p>
          <a:p>
            <a:r>
              <a:rPr lang="en-US" i="1" dirty="0"/>
              <a:t>Hardware virtualization</a:t>
            </a:r>
            <a:r>
              <a:rPr lang="en-US" dirty="0"/>
              <a:t> or </a:t>
            </a:r>
            <a:r>
              <a:rPr lang="en-US" i="1" dirty="0"/>
              <a:t>platform virtualization</a:t>
            </a:r>
            <a:r>
              <a:rPr lang="en-US" dirty="0"/>
              <a:t> refers to the creation of a </a:t>
            </a:r>
            <a:r>
              <a:rPr lang="en-US" dirty="0">
                <a:hlinkClick r:id="rId5" tooltip="Virtual machine"/>
              </a:rPr>
              <a:t>virtual machine</a:t>
            </a:r>
            <a:r>
              <a:rPr lang="en-US" dirty="0"/>
              <a:t> that acts like a real computer with an operating system. Software executed on these virtual machines is separated from the underlying hardware resources. For example, a computer that is running </a:t>
            </a:r>
            <a:r>
              <a:rPr lang="en-US" dirty="0">
                <a:hlinkClick r:id="rId6" tooltip="Microsoft Windows"/>
              </a:rPr>
              <a:t>Microsoft Windows</a:t>
            </a:r>
            <a:r>
              <a:rPr lang="en-US" dirty="0"/>
              <a:t> may host a virtual machine that looks like a computer with the </a:t>
            </a:r>
            <a:r>
              <a:rPr lang="en-US" dirty="0">
                <a:hlinkClick r:id="rId7" tooltip="Ubuntu Linux"/>
              </a:rPr>
              <a:t>Ubuntu Linux</a:t>
            </a:r>
            <a:r>
              <a:rPr lang="en-US" dirty="0"/>
              <a:t> operating system; Ubuntu-based software can be run on the virtual machine.</a:t>
            </a:r>
            <a:r>
              <a:rPr lang="en-US" baseline="30000" dirty="0">
                <a:hlinkClick r:id="rId8"/>
              </a:rPr>
              <a:t>[2]</a:t>
            </a:r>
            <a:r>
              <a:rPr lang="en-US" baseline="30000" dirty="0">
                <a:hlinkClick r:id="rId9"/>
              </a:rPr>
              <a:t>[3]</a:t>
            </a:r>
            <a:endParaRPr lang="en-US" dirty="0"/>
          </a:p>
        </p:txBody>
      </p:sp>
    </p:spTree>
    <p:extLst>
      <p:ext uri="{BB962C8B-B14F-4D97-AF65-F5344CB8AC3E}">
        <p14:creationId xmlns:p14="http://schemas.microsoft.com/office/powerpoint/2010/main" val="229526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Virtualization?</a:t>
            </a:r>
            <a:endParaRPr lang="en-US" dirty="0"/>
          </a:p>
        </p:txBody>
      </p:sp>
      <p:sp>
        <p:nvSpPr>
          <p:cNvPr id="3" name="Content Placeholder 2"/>
          <p:cNvSpPr>
            <a:spLocks noGrp="1"/>
          </p:cNvSpPr>
          <p:nvPr>
            <p:ph idx="1"/>
          </p:nvPr>
        </p:nvSpPr>
        <p:spPr/>
        <p:txBody>
          <a:bodyPr/>
          <a:lstStyle/>
          <a:p>
            <a:r>
              <a:rPr lang="en-US" dirty="0"/>
              <a:t>In hardware virtualization, the </a:t>
            </a:r>
            <a:r>
              <a:rPr lang="en-US" i="1" dirty="0">
                <a:hlinkClick r:id="rId2" tooltip="Host machine"/>
              </a:rPr>
              <a:t>host machine</a:t>
            </a:r>
            <a:r>
              <a:rPr lang="en-US" dirty="0"/>
              <a:t> is the actual machine on which the virtualization takes place, and the </a:t>
            </a:r>
            <a:r>
              <a:rPr lang="en-US" i="1" dirty="0"/>
              <a:t>guest machine</a:t>
            </a:r>
            <a:r>
              <a:rPr lang="en-US" dirty="0"/>
              <a:t> is the virtual machine. The words </a:t>
            </a:r>
            <a:r>
              <a:rPr lang="en-US" i="1" dirty="0"/>
              <a:t>host</a:t>
            </a:r>
            <a:r>
              <a:rPr lang="en-US" dirty="0"/>
              <a:t> and </a:t>
            </a:r>
            <a:r>
              <a:rPr lang="en-US" i="1" dirty="0"/>
              <a:t>guest</a:t>
            </a:r>
            <a:r>
              <a:rPr lang="en-US" dirty="0"/>
              <a:t> are used to distinguish the software that runs on the physical machine from the software that runs on the virtual machine. The software or </a:t>
            </a:r>
            <a:r>
              <a:rPr lang="en-US" dirty="0">
                <a:hlinkClick r:id="rId3" tooltip="Firmware"/>
              </a:rPr>
              <a:t>firmware</a:t>
            </a:r>
            <a:r>
              <a:rPr lang="en-US" dirty="0"/>
              <a:t> that creates a virtual machine on the host hardware is called a </a:t>
            </a:r>
            <a:r>
              <a:rPr lang="en-US" i="1" dirty="0">
                <a:hlinkClick r:id="rId4" tooltip="Hypervisor"/>
              </a:rPr>
              <a:t>hypervisor</a:t>
            </a:r>
            <a:r>
              <a:rPr lang="en-US" dirty="0"/>
              <a:t> or </a:t>
            </a:r>
            <a:r>
              <a:rPr lang="en-US" i="1" dirty="0"/>
              <a:t>Virtual Machine Manager</a:t>
            </a:r>
            <a:r>
              <a:rPr lang="en-US" dirty="0"/>
              <a:t>.</a:t>
            </a:r>
          </a:p>
        </p:txBody>
      </p:sp>
    </p:spTree>
    <p:extLst>
      <p:ext uri="{BB962C8B-B14F-4D97-AF65-F5344CB8AC3E}">
        <p14:creationId xmlns:p14="http://schemas.microsoft.com/office/powerpoint/2010/main" val="237159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Virtualization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Hardware Consolidation</a:t>
            </a:r>
          </a:p>
          <a:p>
            <a:pPr lvl="1"/>
            <a:r>
              <a:rPr lang="en-US" dirty="0" smtClean="0"/>
              <a:t>Multiple virtualized machines can be run on the same physical machine, eliminating the need to purchase and maintain a separate physical machine for each, as was the practice prior to virtualization.  </a:t>
            </a:r>
          </a:p>
          <a:p>
            <a:r>
              <a:rPr lang="en-US" b="1" dirty="0" smtClean="0"/>
              <a:t>Fast, Low Cost Provisioning</a:t>
            </a:r>
          </a:p>
          <a:p>
            <a:pPr lvl="1"/>
            <a:r>
              <a:rPr lang="en-US" dirty="0" smtClean="0"/>
              <a:t>A new virtual machine can be created and running in as little as a few minutes.  A physical server must be specified, ordered and installed in a process that typically takes weeks.</a:t>
            </a:r>
            <a:endParaRPr lang="en-US" dirty="0"/>
          </a:p>
          <a:p>
            <a:pPr lvl="1"/>
            <a:r>
              <a:rPr lang="en-US" dirty="0" smtClean="0"/>
              <a:t>Virtual servers are several orders of magnitude cheaper to provision than physical servers, depending on OS licensing costs.</a:t>
            </a:r>
          </a:p>
          <a:p>
            <a:r>
              <a:rPr lang="en-US" b="1" dirty="0" smtClean="0"/>
              <a:t>Granular Control</a:t>
            </a:r>
          </a:p>
          <a:p>
            <a:pPr lvl="1"/>
            <a:r>
              <a:rPr lang="en-US" dirty="0" smtClean="0"/>
              <a:t>Through management tools, virtual machines can be expanded and fully manipulated down to BIOS settings, all remotely.  </a:t>
            </a:r>
          </a:p>
        </p:txBody>
      </p:sp>
    </p:spTree>
    <p:extLst>
      <p:ext uri="{BB962C8B-B14F-4D97-AF65-F5344CB8AC3E}">
        <p14:creationId xmlns:p14="http://schemas.microsoft.com/office/powerpoint/2010/main" val="293885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Virtualization</a:t>
            </a:r>
            <a:endParaRPr lang="en-US" dirty="0"/>
          </a:p>
        </p:txBody>
      </p:sp>
      <p:sp>
        <p:nvSpPr>
          <p:cNvPr id="3" name="Content Placeholder 2"/>
          <p:cNvSpPr>
            <a:spLocks noGrp="1"/>
          </p:cNvSpPr>
          <p:nvPr>
            <p:ph idx="1"/>
          </p:nvPr>
        </p:nvSpPr>
        <p:spPr/>
        <p:txBody>
          <a:bodyPr>
            <a:normAutofit fontScale="92500"/>
          </a:bodyPr>
          <a:lstStyle/>
          <a:p>
            <a:r>
              <a:rPr lang="en-US" b="1" dirty="0" smtClean="0"/>
              <a:t>Snapshots</a:t>
            </a:r>
          </a:p>
          <a:p>
            <a:pPr lvl="1"/>
            <a:r>
              <a:rPr lang="en-US" dirty="0"/>
              <a:t>A </a:t>
            </a:r>
            <a:r>
              <a:rPr lang="en-US" i="1" dirty="0"/>
              <a:t>snapshot</a:t>
            </a:r>
            <a:r>
              <a:rPr lang="en-US" dirty="0"/>
              <a:t> is a state of a virtual machine, and generally its storage devices, at an exact point in time. A snapshot enables the virtual machine's state at the time of the snapshot to be restored later, effectively undoing any changes that occurred afterwards. This capability is useful as a </a:t>
            </a:r>
            <a:r>
              <a:rPr lang="en-US" dirty="0">
                <a:hlinkClick r:id="rId2" tooltip="Backup"/>
              </a:rPr>
              <a:t>backup</a:t>
            </a:r>
            <a:r>
              <a:rPr lang="en-US" dirty="0"/>
              <a:t> technique, for example, prior to performing a risky operation</a:t>
            </a:r>
            <a:r>
              <a:rPr lang="en-US" dirty="0" smtClean="0"/>
              <a:t>.</a:t>
            </a:r>
          </a:p>
          <a:p>
            <a:r>
              <a:rPr lang="en-US" b="1" dirty="0" smtClean="0"/>
              <a:t>Migration</a:t>
            </a:r>
          </a:p>
          <a:p>
            <a:pPr lvl="1"/>
            <a:r>
              <a:rPr lang="en-US" dirty="0"/>
              <a:t>The snapshots described above can be moved to another host machine with its own hypervisor; when the VM is temporarily stopped, snapshotted, moved, and then resumed on the new host, this is known as migration. If the older snapshots are kept in sync regularly, this operation can be quite fast, and allow the VM to provide uninterrupted service while its prior physical host is, for example, taken down for physical maintenance.</a:t>
            </a:r>
            <a:endParaRPr lang="en-US" b="1" dirty="0"/>
          </a:p>
        </p:txBody>
      </p:sp>
    </p:spTree>
    <p:extLst>
      <p:ext uri="{BB962C8B-B14F-4D97-AF65-F5344CB8AC3E}">
        <p14:creationId xmlns:p14="http://schemas.microsoft.com/office/powerpoint/2010/main" val="352785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Virtualization</a:t>
            </a:r>
            <a:endParaRPr lang="en-US" dirty="0"/>
          </a:p>
        </p:txBody>
      </p:sp>
      <p:sp>
        <p:nvSpPr>
          <p:cNvPr id="3" name="Content Placeholder 2"/>
          <p:cNvSpPr>
            <a:spLocks noGrp="1"/>
          </p:cNvSpPr>
          <p:nvPr>
            <p:ph idx="1"/>
          </p:nvPr>
        </p:nvSpPr>
        <p:spPr/>
        <p:txBody>
          <a:bodyPr>
            <a:normAutofit/>
          </a:bodyPr>
          <a:lstStyle/>
          <a:p>
            <a:r>
              <a:rPr lang="en-US" b="1" dirty="0" smtClean="0"/>
              <a:t>Failover</a:t>
            </a:r>
          </a:p>
          <a:p>
            <a:pPr lvl="1"/>
            <a:r>
              <a:rPr lang="en-US" dirty="0"/>
              <a:t>Similarly to the migration mechanism described above, failover allows the VM to continue operations if the host fails. However, in this case, the VM continues operation from the </a:t>
            </a:r>
            <a:r>
              <a:rPr lang="en-US" i="1" dirty="0"/>
              <a:t>last-known</a:t>
            </a:r>
            <a:r>
              <a:rPr lang="en-US" dirty="0"/>
              <a:t> coherent state, rather than the </a:t>
            </a:r>
            <a:r>
              <a:rPr lang="en-US" i="1" dirty="0"/>
              <a:t>current</a:t>
            </a:r>
            <a:r>
              <a:rPr lang="en-US" dirty="0"/>
              <a:t> state, based on whatever materials the backup server was last provided with. </a:t>
            </a:r>
            <a:endParaRPr lang="en-US" dirty="0" smtClean="0"/>
          </a:p>
          <a:p>
            <a:r>
              <a:rPr lang="en-US" b="1" dirty="0" smtClean="0"/>
              <a:t>Auto-Scaling</a:t>
            </a:r>
          </a:p>
          <a:p>
            <a:pPr lvl="1"/>
            <a:r>
              <a:rPr lang="en-US" dirty="0" smtClean="0"/>
              <a:t>In distributed computing environments (e.g. web hosting), additional copies of a virtual machine can be created, powered on and added to a resource pool automatically, expanding computing power for high demand periods.</a:t>
            </a:r>
          </a:p>
          <a:p>
            <a:pPr lvl="2"/>
            <a:r>
              <a:rPr lang="en-US" dirty="0" smtClean="0"/>
              <a:t>AWS Elastic Beanstalk, Azure </a:t>
            </a:r>
            <a:r>
              <a:rPr lang="en-US" dirty="0" err="1" smtClean="0"/>
              <a:t>autoscale</a:t>
            </a:r>
            <a:endParaRPr lang="en-US" dirty="0"/>
          </a:p>
        </p:txBody>
      </p:sp>
    </p:spTree>
    <p:extLst>
      <p:ext uri="{BB962C8B-B14F-4D97-AF65-F5344CB8AC3E}">
        <p14:creationId xmlns:p14="http://schemas.microsoft.com/office/powerpoint/2010/main" val="59601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Architecture</a:t>
            </a:r>
            <a:endParaRPr lang="en-US" dirty="0"/>
          </a:p>
        </p:txBody>
      </p:sp>
      <p:pic>
        <p:nvPicPr>
          <p:cNvPr id="6" name="Picture 5"/>
          <p:cNvPicPr>
            <a:picLocks noChangeAspect="1"/>
          </p:cNvPicPr>
          <p:nvPr/>
        </p:nvPicPr>
        <p:blipFill>
          <a:blip r:embed="rId2"/>
          <a:stretch>
            <a:fillRect/>
          </a:stretch>
        </p:blipFill>
        <p:spPr>
          <a:xfrm>
            <a:off x="1784068" y="1758144"/>
            <a:ext cx="8635998" cy="4506833"/>
          </a:xfrm>
          <a:prstGeom prst="rect">
            <a:avLst/>
          </a:prstGeom>
        </p:spPr>
      </p:pic>
    </p:spTree>
    <p:extLst>
      <p:ext uri="{BB962C8B-B14F-4D97-AF65-F5344CB8AC3E}">
        <p14:creationId xmlns:p14="http://schemas.microsoft.com/office/powerpoint/2010/main" val="82754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Architecture</a:t>
            </a:r>
            <a:endParaRPr lang="en-US" dirty="0"/>
          </a:p>
        </p:txBody>
      </p:sp>
      <p:pic>
        <p:nvPicPr>
          <p:cNvPr id="1026" name="Picture 2" descr="https://www.gvit.com/wp-content/uploads/2015/07/traditional_i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091" y="1269242"/>
            <a:ext cx="8060377" cy="5177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5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at Home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Minimum Requirements</a:t>
            </a:r>
          </a:p>
          <a:p>
            <a:pPr lvl="1"/>
            <a:r>
              <a:rPr lang="en-US" b="1" dirty="0" smtClean="0"/>
              <a:t>64 bit x86 CPU (AMD/Intel)</a:t>
            </a:r>
          </a:p>
          <a:p>
            <a:pPr lvl="1"/>
            <a:r>
              <a:rPr lang="en-US" b="1" dirty="0" smtClean="0"/>
              <a:t>CPU Hardware </a:t>
            </a:r>
            <a:r>
              <a:rPr lang="en-US" b="1" dirty="0"/>
              <a:t>Virtualization </a:t>
            </a:r>
            <a:r>
              <a:rPr lang="en-US" b="1" dirty="0" smtClean="0"/>
              <a:t>support</a:t>
            </a:r>
          </a:p>
          <a:p>
            <a:pPr lvl="2"/>
            <a:r>
              <a:rPr lang="en-US" b="1" dirty="0" smtClean="0"/>
              <a:t>Intel VT-x</a:t>
            </a:r>
          </a:p>
          <a:p>
            <a:pPr lvl="2"/>
            <a:r>
              <a:rPr lang="en-US" b="1" dirty="0" smtClean="0"/>
              <a:t>AMD RVI/V</a:t>
            </a:r>
          </a:p>
          <a:p>
            <a:pPr lvl="2"/>
            <a:r>
              <a:rPr lang="en-US" b="1" dirty="0" smtClean="0"/>
              <a:t>(2005 and later, generally)</a:t>
            </a:r>
          </a:p>
          <a:p>
            <a:pPr lvl="1"/>
            <a:r>
              <a:rPr lang="en-US" b="1" dirty="0" smtClean="0"/>
              <a:t>&gt; 2GB RAM</a:t>
            </a:r>
          </a:p>
          <a:p>
            <a:pPr lvl="1"/>
            <a:r>
              <a:rPr lang="en-US" b="1" dirty="0" smtClean="0"/>
              <a:t>Supported Gigabit NIC (check the Compatibility Guide)</a:t>
            </a:r>
          </a:p>
          <a:p>
            <a:pPr lvl="1"/>
            <a:r>
              <a:rPr lang="en-US" b="1" dirty="0" smtClean="0"/>
              <a:t>If RAID is desired, a </a:t>
            </a:r>
            <a:r>
              <a:rPr lang="en-US" b="1" i="1" dirty="0" smtClean="0"/>
              <a:t>hardware</a:t>
            </a:r>
            <a:r>
              <a:rPr lang="en-US" b="1" dirty="0" smtClean="0"/>
              <a:t> RAID controller</a:t>
            </a:r>
          </a:p>
          <a:p>
            <a:pPr lvl="2"/>
            <a:r>
              <a:rPr lang="en-US" b="1" dirty="0" smtClean="0"/>
              <a:t>LSI variants (Dell PERC, IBM </a:t>
            </a:r>
            <a:r>
              <a:rPr lang="en-US" b="1" dirty="0" err="1" smtClean="0"/>
              <a:t>ServeRAID</a:t>
            </a:r>
            <a:r>
              <a:rPr lang="en-US" b="1" dirty="0" smtClean="0"/>
              <a:t>)</a:t>
            </a:r>
          </a:p>
          <a:p>
            <a:pPr lvl="2"/>
            <a:r>
              <a:rPr lang="en-US" b="1" dirty="0" smtClean="0"/>
              <a:t>Integrated (motherboard) RAID controllers will NOT work</a:t>
            </a:r>
          </a:p>
          <a:p>
            <a:pPr lvl="1"/>
            <a:r>
              <a:rPr lang="en-US" b="1" dirty="0" smtClean="0"/>
              <a:t>SSD hard drive highly recommended</a:t>
            </a:r>
          </a:p>
          <a:p>
            <a:pPr lvl="1"/>
            <a:endParaRPr lang="en-US" b="1" dirty="0" smtClean="0"/>
          </a:p>
          <a:p>
            <a:pPr lvl="1"/>
            <a:endParaRPr lang="en-US" b="1" dirty="0" smtClean="0"/>
          </a:p>
        </p:txBody>
      </p:sp>
    </p:spTree>
    <p:extLst>
      <p:ext uri="{BB962C8B-B14F-4D97-AF65-F5344CB8AC3E}">
        <p14:creationId xmlns:p14="http://schemas.microsoft.com/office/powerpoint/2010/main" val="2662698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48</TotalTime>
  <Words>261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QC Coders </vt:lpstr>
      <vt:lpstr>What is Virtualization?</vt:lpstr>
      <vt:lpstr>What is Virtualization?</vt:lpstr>
      <vt:lpstr>Benefits of Virtualization</vt:lpstr>
      <vt:lpstr>Benefits of Virtualization</vt:lpstr>
      <vt:lpstr>Benefits of Virtualization</vt:lpstr>
      <vt:lpstr>Virtualization Architecture</vt:lpstr>
      <vt:lpstr>Virtualization Architecture</vt:lpstr>
      <vt:lpstr>Virtualization at Home</vt:lpstr>
      <vt:lpstr>Questions?</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QC Coders</dc:title>
  <dc:creator>JP Dillingham</dc:creator>
  <cp:lastModifiedBy>JP Dillingham</cp:lastModifiedBy>
  <cp:revision>6</cp:revision>
  <dcterms:created xsi:type="dcterms:W3CDTF">2017-10-22T19:59:06Z</dcterms:created>
  <dcterms:modified xsi:type="dcterms:W3CDTF">2017-10-22T20:47:23Z</dcterms:modified>
</cp:coreProperties>
</file>