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4a1f6ca5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4a1f6ca5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4a1f6ca55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4a1f6ca5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91f4bb9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91f4bb9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a1f6ca55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4a1f6ca55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4a1f6ca5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4a1f6ca5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91f4bb98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91f4bb9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91f4bb98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91f4bb98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4a1f6ca55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4a1f6ca55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4a1f6ca55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4a1f6ca55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91f4bb9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91f4bb9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4a1f6ca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4a1f6ca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4a1f6ca55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4a1f6ca55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91f4bb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91f4bb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91f4bb9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91f4bb9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91f4bb98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91f4bb98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91f4bb98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91f4bb9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91f4bb9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91f4bb9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91f4bb9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91f4bb9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91f4bb98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91f4bb9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91f4bb98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891f4bb98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91f4bb98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91f4bb98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4a1f6ca5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4a1f6ca5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91f4bb98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91f4bb98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57037f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057037f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91f4bb98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91f4bb98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91f4bb98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91f4bb98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91f4bb98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891f4bb98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042b008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f042b008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91f4bb98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91f4bb98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f042b0089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f042b008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042b008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042b008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4a1f6ca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4a1f6ca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91f4bb98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91f4bb98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4a1f6ca5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4a1f6ca5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4a1f6ca5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4a1f6ca5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4a1f6ca5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4a1f6ca5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4a1f6ca5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4a1f6ca5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Relationship Id="rId4" Type="http://schemas.openxmlformats.org/officeDocument/2006/relationships/image" Target="../media/image48.png"/><Relationship Id="rId5" Type="http://schemas.openxmlformats.org/officeDocument/2006/relationships/image" Target="../media/image51.png"/><Relationship Id="rId6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Relationship Id="rId4" Type="http://schemas.openxmlformats.org/officeDocument/2006/relationships/image" Target="../media/image44.png"/><Relationship Id="rId5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37800"/>
            <a:ext cx="8520600" cy="8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C++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50" y="1050824"/>
            <a:ext cx="8203301" cy="30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470400" y="4203975"/>
            <a:ext cx="820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❗Don’t forget 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semicolon after each line :)))))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many types of variables in C++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Basic types include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Integer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">
                <a:solidFill>
                  <a:schemeClr val="dk1"/>
                </a:solidFill>
              </a:rPr>
              <a:t>) [M</a:t>
            </a:r>
            <a:r>
              <a:rPr lang="en">
                <a:solidFill>
                  <a:schemeClr val="dk1"/>
                </a:solidFill>
              </a:rPr>
              <a:t>aximum: 2147483647, Minimum: -</a:t>
            </a:r>
            <a:r>
              <a:rPr lang="en">
                <a:solidFill>
                  <a:schemeClr val="dk1"/>
                </a:solidFill>
              </a:rPr>
              <a:t>2147483647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Float and double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>
                <a:solidFill>
                  <a:schemeClr val="dk1"/>
                </a:solidFill>
              </a:rPr>
              <a:t>)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chemeClr val="dk1"/>
                </a:solidFill>
              </a:rPr>
              <a:t>) (Represent fractions)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String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chemeClr val="dk1"/>
                </a:solidFill>
              </a:rPr>
              <a:t>) </a:t>
            </a:r>
            <a:r>
              <a:rPr b="1" lang="en">
                <a:solidFill>
                  <a:srgbClr val="E06666"/>
                </a:solidFill>
              </a:rPr>
              <a:t>(To use strings, type </a:t>
            </a: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r>
              <a:rPr b="1" lang="en">
                <a:solidFill>
                  <a:srgbClr val="E06666"/>
                </a:solidFill>
              </a:rPr>
              <a:t> at the start of the file) </a:t>
            </a:r>
            <a:r>
              <a:rPr lang="en">
                <a:solidFill>
                  <a:schemeClr val="dk1"/>
                </a:solidFill>
              </a:rPr>
              <a:t>(Surrounded by </a:t>
            </a:r>
            <a:r>
              <a:rPr b="1" lang="en">
                <a:solidFill>
                  <a:schemeClr val="dk1"/>
                </a:solidFill>
              </a:rPr>
              <a:t>double quotes</a:t>
            </a:r>
            <a:r>
              <a:rPr lang="en">
                <a:solidFill>
                  <a:schemeClr val="dk1"/>
                </a:solidFill>
              </a:rPr>
              <a:t>, i.e. </a:t>
            </a:r>
            <a:r>
              <a:rPr lang="en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“string”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Character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>
                <a:solidFill>
                  <a:schemeClr val="dk1"/>
                </a:solidFill>
              </a:rPr>
              <a:t>) (Surrounded by </a:t>
            </a:r>
            <a:r>
              <a:rPr b="1" lang="en">
                <a:solidFill>
                  <a:schemeClr val="dk1"/>
                </a:solidFill>
              </a:rPr>
              <a:t>single quotes</a:t>
            </a:r>
            <a:r>
              <a:rPr lang="en">
                <a:solidFill>
                  <a:schemeClr val="dk1"/>
                </a:solidFill>
              </a:rPr>
              <a:t>, i.e. </a:t>
            </a:r>
            <a:r>
              <a:rPr lang="en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‘c’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Boolean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IMPORTANT NOTE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double quotes to surround text does </a:t>
            </a:r>
            <a:r>
              <a:rPr b="1"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create a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chemeClr val="dk1"/>
                </a:solidFill>
              </a:rPr>
              <a:t>, it actually creates something called a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char[]</a:t>
            </a:r>
            <a:r>
              <a:rPr lang="en">
                <a:solidFill>
                  <a:schemeClr val="dk1"/>
                </a:solidFill>
              </a:rPr>
              <a:t> which is another way of representing strings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You don’t need to know what it is yet, but it has different properties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chemeClr val="dk1"/>
                </a:solidFill>
              </a:rPr>
              <a:t> type which will be important later.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(cont’d)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1849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</a:t>
            </a:r>
            <a:r>
              <a:rPr lang="en">
                <a:solidFill>
                  <a:schemeClr val="dk1"/>
                </a:solidFill>
              </a:rPr>
              <a:t>to declare a variable: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&lt;Type&gt; &lt;Variable name&gt; = &lt;Value&gt;;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Naming rules: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 can only contain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letters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underscores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and it must not begin with a digit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 are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sensitive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C++ keywords cannot be used as names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chemeClr val="dk1"/>
                </a:solidFill>
              </a:rPr>
              <a:t> after float values to indicate the </a:t>
            </a:r>
            <a:r>
              <a:rPr lang="en">
                <a:solidFill>
                  <a:schemeClr val="dk1"/>
                </a:solidFill>
              </a:rPr>
              <a:t>decimal is a float, not a double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A string needs double quotation marks, while a character needs single quotation marks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25" y="273075"/>
            <a:ext cx="3294900" cy="18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of variables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Obviously, you could perform </a:t>
            </a:r>
            <a:r>
              <a:rPr lang="en">
                <a:solidFill>
                  <a:srgbClr val="FFFFFF"/>
                </a:solidFill>
              </a:rPr>
              <a:t>operations</a:t>
            </a:r>
            <a:r>
              <a:rPr lang="en">
                <a:solidFill>
                  <a:srgbClr val="FFFFFF"/>
                </a:solidFill>
              </a:rPr>
              <a:t> to variables, e.g.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0" y="1698225"/>
            <a:ext cx="2419375" cy="15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775" y="1739800"/>
            <a:ext cx="3248625" cy="15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453300" y="3428875"/>
            <a:ext cx="58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some operations are invalid, e.g.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00" y="3879650"/>
            <a:ext cx="4219850" cy="9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902" y="3879650"/>
            <a:ext cx="3840950" cy="7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operations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b</a:t>
            </a:r>
            <a:r>
              <a:rPr lang="en">
                <a:solidFill>
                  <a:schemeClr val="dk1"/>
                </a:solidFill>
              </a:rPr>
              <a:t>: Changes the value of variable a to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+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-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*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/ b</a:t>
            </a:r>
            <a:r>
              <a:rPr lang="en">
                <a:solidFill>
                  <a:schemeClr val="dk1"/>
                </a:solidFill>
              </a:rPr>
              <a:t>: These should be self-explanatory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% b</a:t>
            </a:r>
            <a:r>
              <a:rPr lang="en">
                <a:solidFill>
                  <a:schemeClr val="dk1"/>
                </a:solidFill>
              </a:rPr>
              <a:t>: Get the remainder when a is divided by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+=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-=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*=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/= b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</a:rPr>
              <a:t>Shorthand for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a +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a - b</a:t>
            </a:r>
            <a:r>
              <a:rPr lang="en">
                <a:solidFill>
                  <a:schemeClr val="dk1"/>
                </a:solidFill>
              </a:rPr>
              <a:t>, blah blah blah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++a</a:t>
            </a:r>
            <a:r>
              <a:rPr lang="en">
                <a:solidFill>
                  <a:schemeClr val="dk1"/>
                </a:solidFill>
              </a:rPr>
              <a:t>: Increase the value of a by one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a--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1"/>
                </a:solidFill>
              </a:rPr>
              <a:t>: Decrease the value of a by one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notes on division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both a and b are integers in a / b, the return result is </a:t>
            </a:r>
            <a:r>
              <a:rPr b="1" lang="en">
                <a:solidFill>
                  <a:schemeClr val="dk1"/>
                </a:solidFill>
              </a:rPr>
              <a:t>also an integer</a:t>
            </a:r>
            <a:r>
              <a:rPr lang="en">
                <a:solidFill>
                  <a:schemeClr val="dk1"/>
                </a:solidFill>
              </a:rPr>
              <a:t> and the fractional part is thrown away.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Otherwise, if one of a or b is a floating point number, the result will be a floating point number.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.e.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5 / 2 = 2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5.0 / 2 = 2.5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5 / 2.0 = 2.5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variables (1st method)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You may cast some variables to another by “brute-forcing” them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Syntax: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newVar = (type name)oldVar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This method doesn’t work for casting involving strings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 include: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</a:rPr>
              <a:t> (note: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>
                <a:solidFill>
                  <a:schemeClr val="dk1"/>
                </a:solidFill>
              </a:rPr>
              <a:t> doesn’t need any casting)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Special: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</a:rPr>
              <a:t> (‘a’, ‘b’, ‘c’ corresponds to 97, 98, 99…) </a:t>
            </a:r>
            <a:r>
              <a:rPr lang="en" sz="1100">
                <a:solidFill>
                  <a:schemeClr val="dk1"/>
                </a:solidFill>
              </a:rPr>
              <a:t>(note: the reverse doesn’t do anything)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doesn’t</a:t>
            </a:r>
            <a:r>
              <a:rPr lang="en">
                <a:solidFill>
                  <a:schemeClr val="dk1"/>
                </a:solidFill>
              </a:rPr>
              <a:t> need any casting (false is 0, true is 1)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163" y="1535538"/>
            <a:ext cx="1914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28464" l="0" r="22576" t="0"/>
          <a:stretch/>
        </p:blipFill>
        <p:spPr>
          <a:xfrm>
            <a:off x="7062173" y="2059425"/>
            <a:ext cx="570125" cy="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variables (2nd method)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 casts involving strings can’t be ‘brute-forced’, e.g.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Integer to string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myStr = to_string(myInt);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String to integer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 myInt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stoi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(myStr);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dk1"/>
                </a:solidFill>
              </a:rPr>
              <a:t>Casting a non-integer (e.g. “abc”) will result in an error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You need to use </a:t>
            </a: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r>
              <a:rPr lang="en">
                <a:solidFill>
                  <a:schemeClr val="dk1"/>
                </a:solidFill>
              </a:rPr>
              <a:t> both of those functions!!!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valid addition operations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Any number type + Any number 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(Note: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>
                <a:solidFill>
                  <a:schemeClr val="dk1"/>
                </a:solidFill>
              </a:rPr>
              <a:t> is also a number type, since each character is assigned a numerical value, more precisely its </a:t>
            </a:r>
            <a:r>
              <a:rPr b="1" lang="en">
                <a:solidFill>
                  <a:schemeClr val="dk1"/>
                </a:solidFill>
              </a:rPr>
              <a:t>ASCII Code</a:t>
            </a:r>
            <a:r>
              <a:rPr lang="en">
                <a:solidFill>
                  <a:schemeClr val="dk1"/>
                </a:solidFill>
              </a:rPr>
              <a:t>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+ string </a:t>
            </a:r>
            <a:r>
              <a:rPr b="1" lang="en">
                <a:solidFill>
                  <a:schemeClr val="dk1"/>
                </a:solidFill>
              </a:rPr>
              <a:t>(char[] + char[] does not work!!!)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tring + char </a:t>
            </a:r>
            <a:r>
              <a:rPr b="1" lang="en">
                <a:solidFill>
                  <a:schemeClr val="dk1"/>
                </a:solidFill>
              </a:rPr>
              <a:t>(char[] + char does not work!!!)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2743188"/>
            <a:ext cx="32766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50" y="3971913"/>
            <a:ext cx="40195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programming course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0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 we are a bunch of fai cais who think we very good at programming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course, you will first learn C++, and then another language by popular request (Either making web or desktop applications)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user input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Programs are not very useful if the user can’t change what it does. So let’s see the most basic way we can ask input from the </a:t>
            </a:r>
            <a:r>
              <a:rPr lang="en">
                <a:solidFill>
                  <a:schemeClr val="dk1"/>
                </a:solidFill>
              </a:rPr>
              <a:t>user: </a:t>
            </a:r>
            <a:r>
              <a:rPr b="1" lang="en">
                <a:solidFill>
                  <a:schemeClr val="dk1"/>
                </a:solidFill>
              </a:rPr>
              <a:t>CIN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cin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9909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47975"/>
            <a:ext cx="3990975" cy="117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 on multiple variables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1017725"/>
            <a:ext cx="83724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 is </a:t>
            </a:r>
            <a:r>
              <a:rPr lang="en"/>
              <a:t>separated</a:t>
            </a:r>
            <a:r>
              <a:rPr lang="en"/>
              <a:t> by spaces or new lines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578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32275"/>
            <a:ext cx="13239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 rotWithShape="1">
          <a:blip r:embed="rId5">
            <a:alphaModFix/>
          </a:blip>
          <a:srcRect b="45295" l="0" r="74232" t="0"/>
          <a:stretch/>
        </p:blipFill>
        <p:spPr>
          <a:xfrm>
            <a:off x="1628775" y="3132275"/>
            <a:ext cx="1025925" cy="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</a:t>
            </a:r>
            <a:r>
              <a:rPr lang="en"/>
              <a:t>(Asking the user for input nicely not needed)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You are given the following input in the command line: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A B C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A, B, and C are numbers (not necessarily of integer value).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 the value of A + B + C, A + B * C, A * B + C, and A * B * C in that order.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Given a single character </a:t>
            </a:r>
            <a:r>
              <a:rPr i="1"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 as an input, output the numerical value which is assigned to it by the system. (Ascii code)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Sample tests: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925" y="3725750"/>
            <a:ext cx="3854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475" y="3725750"/>
            <a:ext cx="30197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3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group a bunch of statements together using {}. The following statements execute properly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6250"/>
            <a:ext cx="5032875" cy="28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875" y="3704162"/>
            <a:ext cx="4111125" cy="143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flow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25" y="1017725"/>
            <a:ext cx="6705599" cy="28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428925" y="3999275"/>
            <a:ext cx="746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Use blocks after the “if” to tell the program that these statements should run if the condition is true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Both the “else if” block and “else” block may be omitted if not used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“else if”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75" y="1133250"/>
            <a:ext cx="50482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if ignores the “if” before it</a:t>
            </a:r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25" y="995363"/>
            <a:ext cx="453390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225" y="1170125"/>
            <a:ext cx="2899225" cy="12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operations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&gt;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&lt;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&gt;=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&lt;= b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&gt;= means greater than or equal to, &lt;= means less than or equal 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==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!= b</a:t>
            </a:r>
            <a:r>
              <a:rPr lang="en">
                <a:solidFill>
                  <a:schemeClr val="dk1"/>
                </a:solidFill>
              </a:rPr>
              <a:t>: a and b are equal, a and b are unequal respectively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Don’t use a = b!!!!!!!!!!!!!!!!!!!!!!!!!!!!!!!!!!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&amp;&amp; 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|| b</a:t>
            </a:r>
            <a:r>
              <a:rPr lang="en">
                <a:solidFill>
                  <a:schemeClr val="dk1"/>
                </a:solidFill>
              </a:rPr>
              <a:t>: &amp;&amp; checks whether a and b are </a:t>
            </a:r>
            <a:r>
              <a:rPr b="1" lang="en">
                <a:solidFill>
                  <a:schemeClr val="dk1"/>
                </a:solidFill>
              </a:rPr>
              <a:t>both</a:t>
            </a:r>
            <a:r>
              <a:rPr lang="en">
                <a:solidFill>
                  <a:schemeClr val="dk1"/>
                </a:solidFill>
              </a:rPr>
              <a:t> true, || checks whether 	</a:t>
            </a:r>
            <a:r>
              <a:rPr b="1" lang="en">
                <a:solidFill>
                  <a:schemeClr val="dk1"/>
                </a:solidFill>
              </a:rPr>
              <a:t>either one</a:t>
            </a:r>
            <a:r>
              <a:rPr lang="en">
                <a:solidFill>
                  <a:schemeClr val="dk1"/>
                </a:solidFill>
              </a:rPr>
              <a:t> of a and b is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!a</a:t>
            </a:r>
            <a:r>
              <a:rPr lang="en">
                <a:solidFill>
                  <a:schemeClr val="dk1"/>
                </a:solidFill>
              </a:rPr>
              <a:t>: Not a, returns true if a is false and false if a is true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C++?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C++ is a very fast language which is often used to write backend frameworks especially for performance reasons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Nobody cares let’s just learn the most basic features of this language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? b : c</a:t>
            </a:r>
            <a:r>
              <a:rPr lang="en">
                <a:solidFill>
                  <a:schemeClr val="dk1"/>
                </a:solidFill>
              </a:rPr>
              <a:t>: Returns b if a is true, otherwise returns c</a:t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025"/>
            <a:ext cx="60007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36876"/>
            <a:ext cx="2392052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 rotWithShape="1">
          <a:blip r:embed="rId5">
            <a:alphaModFix/>
          </a:blip>
          <a:srcRect b="-29249" l="0" r="-29249" t="0"/>
          <a:stretch/>
        </p:blipFill>
        <p:spPr>
          <a:xfrm>
            <a:off x="311700" y="3161725"/>
            <a:ext cx="4040187" cy="9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Like “If”, except the statement keeps on running as long as the statement is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(Will not run the first time if the condition is already false)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9038"/>
            <a:ext cx="48006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300" y="2154288"/>
            <a:ext cx="17145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 loop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Almost the same as while loop, but the </a:t>
            </a:r>
            <a:r>
              <a:rPr lang="en">
                <a:solidFill>
                  <a:schemeClr val="dk1"/>
                </a:solidFill>
              </a:rPr>
              <a:t>statement is executed the first time </a:t>
            </a:r>
            <a:r>
              <a:rPr b="1" lang="en">
                <a:solidFill>
                  <a:schemeClr val="dk1"/>
                </a:solidFill>
              </a:rPr>
              <a:t>even if the check is false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13" y="1838313"/>
            <a:ext cx="58578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a more complicated version of the while loop. The code above is equivalent to the code below: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2194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95425"/>
            <a:ext cx="4560030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95350"/>
            <a:ext cx="2762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general, these two are </a:t>
            </a:r>
            <a:r>
              <a:rPr lang="en">
                <a:solidFill>
                  <a:schemeClr val="dk1"/>
                </a:solidFill>
              </a:rPr>
              <a:t>equivalent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we usually declare a variable in 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nd increment/decrement it in c, while checking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f its maximum value is met in b.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59" y="3"/>
            <a:ext cx="29158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general plan is: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88" y="1779588"/>
            <a:ext cx="64674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(Asking the user for input nicely not needed)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311700" y="1017725"/>
            <a:ext cx="8520600" cy="4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1. </a:t>
            </a:r>
            <a:r>
              <a:rPr lang="en">
                <a:solidFill>
                  <a:schemeClr val="dk1"/>
                </a:solidFill>
              </a:rPr>
              <a:t>Given an expression </a:t>
            </a:r>
            <a:r>
              <a:rPr i="1"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op b</a:t>
            </a:r>
            <a:r>
              <a:rPr lang="en">
                <a:solidFill>
                  <a:schemeClr val="dk1"/>
                </a:solidFill>
              </a:rPr>
              <a:t> in the console, where a and b are floating point numbers and the operation may be +, -, *, or /, output the corresponding value.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Sample tests: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38" y="2398188"/>
            <a:ext cx="1228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50" y="2893488"/>
            <a:ext cx="14097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038" y="3398313"/>
            <a:ext cx="20669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525" y="3979350"/>
            <a:ext cx="14287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(Asking the user for input nicely not needed)</a:t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311700" y="1017725"/>
            <a:ext cx="8520600" cy="4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2. </a:t>
            </a:r>
            <a:r>
              <a:rPr lang="en">
                <a:solidFill>
                  <a:schemeClr val="dk1"/>
                </a:solidFill>
              </a:rPr>
              <a:t>Given an integer input </a:t>
            </a:r>
            <a:r>
              <a:rPr i="1"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chemeClr val="dk1"/>
                </a:solidFill>
              </a:rPr>
              <a:t>, calculate n factorial.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95825"/>
            <a:ext cx="8858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754950"/>
            <a:ext cx="18764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76850"/>
            <a:ext cx="13144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(Asking the user for input nicely not needed)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311700" y="1017725"/>
            <a:ext cx="6767400" cy="4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3. </a:t>
            </a:r>
            <a:r>
              <a:rPr lang="en">
                <a:solidFill>
                  <a:schemeClr val="dk1"/>
                </a:solidFill>
              </a:rPr>
              <a:t>According to the collatz conjecture, the following operations should be repeated on a given input </a:t>
            </a:r>
            <a:r>
              <a:rPr i="1" lang="en">
                <a:solidFill>
                  <a:schemeClr val="dk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If n is even, assign n / 2 to 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If n is odd, assign 3n + 1 to 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This process is repeated until n reaches 1. According to the conjecture, n will eventually reach 1 for all n &gt; 0.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Simulate this and output each integer in the process.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EXTRA: Indicate if the operation was 3n + 1 or n / 2 at each step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9" name="Google Shape;3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799" y="948228"/>
            <a:ext cx="1753200" cy="417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4808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1082300" y="2801875"/>
            <a:ext cx="3489600" cy="154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652925" y="2229625"/>
            <a:ext cx="390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now you only need to know the code inside main() would be executed in order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 keywords will be explained later on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700"/>
            <a:ext cx="6761550" cy="3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(cont’d)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8937"/>
            <a:ext cx="6232725" cy="25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809200" y="2086825"/>
            <a:ext cx="3489600" cy="154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157275" y="107650"/>
            <a:ext cx="46227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⭐</a:t>
            </a:r>
            <a:r>
              <a:rPr b="1"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IMPORTANT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means to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the output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 sure the words you want to print are in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double quotation marks (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200" y="3820271"/>
            <a:ext cx="3904499" cy="11961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11688" y="3914188"/>
            <a:ext cx="582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 (press run)</a:t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165013" y="4041400"/>
            <a:ext cx="4047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5" y="252225"/>
            <a:ext cx="1891895" cy="11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225" y="1217100"/>
            <a:ext cx="3726374" cy="12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489350" y="424850"/>
            <a:ext cx="472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 can print as many times as you want (Use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operator or </a:t>
            </a:r>
            <a:r>
              <a:rPr b="1"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again)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75" y="2857825"/>
            <a:ext cx="3760801" cy="18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611750"/>
            <a:ext cx="2942800" cy="11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390625" y="29590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end a line (open new line)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871" y="1484925"/>
            <a:ext cx="2570498" cy="9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28200"/>
            <a:ext cx="8520600" cy="14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It’s your time to code </a:t>
            </a:r>
            <a:endParaRPr sz="6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100" y="1460025"/>
            <a:ext cx="2462050" cy="35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11700" y="1460025"/>
            <a:ext cx="825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C9DAF8"/>
                </a:solidFill>
              </a:rPr>
              <a:t>https://onlinegdb.com</a:t>
            </a:r>
            <a:endParaRPr sz="2500" u="sng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31450"/>
            <a:ext cx="85206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ID Card</a:t>
            </a:r>
            <a:br>
              <a:rPr lang="en"/>
            </a:br>
            <a:r>
              <a:rPr lang="en"/>
              <a:t>Write some code with the following output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5400"/>
            <a:ext cx="8598980" cy="32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