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C6BDC-3BA3-404A-A91E-2D532B2DA11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9BB83-FA69-4BFC-A2F0-9E33D4A1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154783"/>
            <a:ext cx="2420937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9AE6C21-4921-42CA-A488-618B657BE07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4E9-54F4-4DCE-9BF9-A4C06978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Overview</a:t>
            </a:r>
          </a:p>
        </p:txBody>
      </p:sp>
    </p:spTree>
    <p:extLst>
      <p:ext uri="{BB962C8B-B14F-4D97-AF65-F5344CB8AC3E}">
        <p14:creationId xmlns:p14="http://schemas.microsoft.com/office/powerpoint/2010/main" val="5958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465E-5351-456F-BC8C-E013A022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F937-11B2-4048-A93E-42D9C781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6. Linux Kernel</a:t>
            </a:r>
          </a:p>
          <a:p>
            <a:r>
              <a:rPr lang="en-US" b="0" dirty="0"/>
              <a:t>Threading and low-level memory management</a:t>
            </a:r>
          </a:p>
          <a:p>
            <a:pPr>
              <a:spcBef>
                <a:spcPts val="0"/>
              </a:spcBef>
            </a:pPr>
            <a:r>
              <a:rPr lang="en-US" b="0" dirty="0"/>
              <a:t>Security features</a:t>
            </a:r>
          </a:p>
          <a:p>
            <a:pPr>
              <a:spcBef>
                <a:spcPts val="0"/>
              </a:spcBef>
            </a:pPr>
            <a:r>
              <a:rPr lang="en-US" b="0" dirty="0"/>
              <a:t>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5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169A-EF8C-460E-9177-5A121312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versions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22B8B-C902-406B-93D0-51EDE25D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94" y="1289101"/>
            <a:ext cx="8641478" cy="54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3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4CA7-DAFF-405F-A629-D3D4284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Challenges of Android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EF0F-81A2-4EF0-BA3D-BF1F1443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Multiple screen sizes and resolutions</a:t>
            </a:r>
          </a:p>
          <a:p>
            <a:pPr>
              <a:spcBef>
                <a:spcPts val="0"/>
              </a:spcBef>
            </a:pPr>
            <a:r>
              <a:rPr lang="en-US" b="0" dirty="0"/>
              <a:t>Performance: make your apps responsive and smooth</a:t>
            </a:r>
          </a:p>
          <a:p>
            <a:pPr>
              <a:spcBef>
                <a:spcPts val="0"/>
              </a:spcBef>
            </a:pPr>
            <a:r>
              <a:rPr lang="en-US" b="0" dirty="0"/>
              <a:t>Security: keep source code and user data safe</a:t>
            </a:r>
          </a:p>
          <a:p>
            <a:pPr>
              <a:spcBef>
                <a:spcPts val="0"/>
              </a:spcBef>
            </a:pPr>
            <a:r>
              <a:rPr lang="en-US" b="0" dirty="0"/>
              <a:t>Compatibility: run well on older platform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4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0497-DB94-4FF4-9028-B528067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application development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9E1A692-64C1-498E-A514-429F46829C78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6505317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456342" indent="-456342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989729" indent="-380780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2pPr>
            <a:lvl3pPr marL="1523115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2132065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742497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sz="28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Develop, run, debug, test, and package apps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and performance tools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devices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views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layout editor</a:t>
            </a:r>
          </a:p>
          <a:p>
            <a:endParaRPr lang="en-US" dirty="0"/>
          </a:p>
        </p:txBody>
      </p:sp>
      <p:pic>
        <p:nvPicPr>
          <p:cNvPr id="5" name="Google Shape;293;p50">
            <a:extLst>
              <a:ext uri="{FF2B5EF4-FFF2-40B4-BE49-F238E27FC236}">
                <a16:creationId xmlns:a16="http://schemas.microsoft.com/office/drawing/2014/main" id="{7B3DB86D-49BE-46CA-AC3D-4E51A9657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9524" y="1873385"/>
            <a:ext cx="5232472" cy="430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55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47BE-3BA6-4D3A-95CB-521BC3FA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BF04-FBB1-4427-A019-4D44D875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Android Software Developer Kit (SDK)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Development tools (debugger, monitors, editors)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Libraries (maps, wearables)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Virtual devices (emulators)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Documentation (developers.android.com)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Sample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9ED-1875-4601-B7DC-68CE090D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1B63-737A-41B1-91DD-2EA78A76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3972-B3DB-41C0-BE00-A7744FDC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66E-C9C0-4B83-A2F8-ABA57D39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405289"/>
            <a:ext cx="10972271" cy="4721140"/>
          </a:xfrm>
        </p:spPr>
        <p:txBody>
          <a:bodyPr/>
          <a:lstStyle/>
          <a:p>
            <a:r>
              <a:rPr lang="en-US" sz="2200" dirty="0"/>
              <a:t>Describe: </a:t>
            </a:r>
            <a:r>
              <a:rPr lang="en-US" sz="2200" b="0" dirty="0"/>
              <a:t>Develop an Android application for Product Sale</a:t>
            </a:r>
          </a:p>
          <a:p>
            <a:r>
              <a:rPr lang="en-US" sz="2200" dirty="0"/>
              <a:t>Database</a:t>
            </a:r>
            <a:r>
              <a:rPr lang="en-US" sz="2200" b="0" dirty="0"/>
              <a:t>: </a:t>
            </a:r>
            <a:r>
              <a:rPr lang="en-US" sz="2200" b="0" dirty="0" err="1"/>
              <a:t>Sqlite</a:t>
            </a:r>
            <a:r>
              <a:rPr lang="en-US" sz="2200" b="0" dirty="0"/>
              <a:t> or MySQL (using Restful API)</a:t>
            </a:r>
          </a:p>
          <a:p>
            <a:r>
              <a:rPr lang="en-US" sz="2200" dirty="0"/>
              <a:t>Functions:</a:t>
            </a:r>
          </a:p>
          <a:p>
            <a:pPr lvl="1"/>
            <a:r>
              <a:rPr lang="en-US" sz="2200" dirty="0"/>
              <a:t>Sign Up/Login screen: manage users</a:t>
            </a:r>
          </a:p>
          <a:p>
            <a:pPr lvl="1"/>
            <a:r>
              <a:rPr lang="en-US" sz="2200" dirty="0"/>
              <a:t>List of Products screen: show list of products</a:t>
            </a:r>
          </a:p>
          <a:p>
            <a:pPr lvl="1"/>
            <a:r>
              <a:rPr lang="en-US" sz="2200" dirty="0"/>
              <a:t>Product details screen: show information of a product</a:t>
            </a:r>
          </a:p>
          <a:p>
            <a:pPr lvl="1"/>
            <a:r>
              <a:rPr lang="en-US" sz="2200" dirty="0"/>
              <a:t>Product Cart screen: show products that user selects to buy</a:t>
            </a:r>
          </a:p>
          <a:p>
            <a:pPr lvl="1"/>
            <a:r>
              <a:rPr lang="en-US" sz="2200" dirty="0"/>
              <a:t>Billing screen: process payment of user</a:t>
            </a:r>
          </a:p>
          <a:p>
            <a:pPr lvl="1"/>
            <a:r>
              <a:rPr lang="en-US" sz="2200" dirty="0"/>
              <a:t>Show a notification if Cart has products when opening the application</a:t>
            </a:r>
          </a:p>
          <a:p>
            <a:pPr lvl="1"/>
            <a:r>
              <a:rPr lang="en-US" sz="2200" dirty="0"/>
              <a:t>Map screen: show Store’s location</a:t>
            </a:r>
          </a:p>
          <a:p>
            <a:pPr lvl="1"/>
            <a:r>
              <a:rPr lang="en-US" sz="2200" dirty="0"/>
              <a:t>Chat screen: customers can chat with Store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00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E96A-55FC-4766-BB22-FE964FA4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7" y="642224"/>
            <a:ext cx="10972800" cy="81850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B32E-3678-47AF-B495-3AE43E5C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593909"/>
            <a:ext cx="10972271" cy="4532520"/>
          </a:xfrm>
        </p:spPr>
        <p:txBody>
          <a:bodyPr/>
          <a:lstStyle/>
          <a:p>
            <a:r>
              <a:rPr lang="en-US" b="0" dirty="0"/>
              <a:t>Android operating system</a:t>
            </a:r>
          </a:p>
          <a:p>
            <a:r>
              <a:rPr lang="en-US" b="0" dirty="0"/>
              <a:t>Android platform architecture</a:t>
            </a:r>
          </a:p>
          <a:p>
            <a:r>
              <a:rPr lang="en-US" b="0" dirty="0"/>
              <a:t>Android versions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7940-D881-45A1-85BF-C6A9B20B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3E61-7EB0-4B73-97DE-AD4721BF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600729"/>
            <a:ext cx="8022405" cy="4525699"/>
          </a:xfrm>
        </p:spPr>
        <p:txBody>
          <a:bodyPr/>
          <a:lstStyle/>
          <a:p>
            <a:r>
              <a:rPr lang="en-US" b="0" dirty="0"/>
              <a:t>Android is a Linux-based operating system</a:t>
            </a:r>
          </a:p>
          <a:p>
            <a:r>
              <a:rPr lang="en-US" b="0" dirty="0"/>
              <a:t>Open source</a:t>
            </a:r>
          </a:p>
          <a:p>
            <a:pPr lvl="1"/>
            <a:r>
              <a:rPr lang="en-US" dirty="0"/>
              <a:t>https://source.android.com/</a:t>
            </a:r>
          </a:p>
          <a:p>
            <a:pPr lvl="1"/>
            <a:r>
              <a:rPr lang="en-US" dirty="0"/>
              <a:t>Just the OS, not the Play store or Google play services</a:t>
            </a:r>
          </a:p>
          <a:p>
            <a:r>
              <a:rPr lang="en-US" b="0" dirty="0"/>
              <a:t>User Interface for touch screens</a:t>
            </a:r>
          </a:p>
          <a:p>
            <a:r>
              <a:rPr lang="en-US" b="0" dirty="0"/>
              <a:t>Highly customizable for devices / by vendors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82ABFA-6D51-4694-8EAC-F8DAE033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45" y="1351688"/>
            <a:ext cx="3715407" cy="37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F9C0-7BEB-446F-81A8-B28B8F0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A52F-FFB9-4225-8DA3-AC7A8552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Android - phones and tablets </a:t>
            </a:r>
          </a:p>
          <a:p>
            <a:r>
              <a:rPr lang="en-US" sz="2000" b="0" dirty="0"/>
              <a:t>Android wear - smartwatch </a:t>
            </a:r>
          </a:p>
          <a:p>
            <a:pPr lvl="1"/>
            <a:r>
              <a:rPr lang="en-US" sz="2000" dirty="0"/>
              <a:t>Extended notification center </a:t>
            </a:r>
          </a:p>
          <a:p>
            <a:r>
              <a:rPr lang="en-US" sz="2000" b="0" dirty="0"/>
              <a:t>Android TV - televisions, consoles </a:t>
            </a:r>
          </a:p>
          <a:p>
            <a:pPr lvl="1"/>
            <a:r>
              <a:rPr lang="en-US" sz="2000" dirty="0"/>
              <a:t>Native TV app experience for IPTV </a:t>
            </a:r>
          </a:p>
          <a:p>
            <a:r>
              <a:rPr lang="en-US" sz="2000" b="0" dirty="0"/>
              <a:t>Android auto - cars </a:t>
            </a:r>
          </a:p>
          <a:p>
            <a:pPr lvl="1"/>
            <a:r>
              <a:rPr lang="en-US" sz="2000" dirty="0"/>
              <a:t>Connecting phone with the car </a:t>
            </a:r>
          </a:p>
          <a:p>
            <a:r>
              <a:rPr lang="en-US" sz="2000" b="0" dirty="0"/>
              <a:t>Android things </a:t>
            </a:r>
          </a:p>
          <a:p>
            <a:pPr lvl="1"/>
            <a:r>
              <a:rPr lang="en-US" sz="2000" dirty="0"/>
              <a:t>Platform for IoT </a:t>
            </a:r>
          </a:p>
          <a:p>
            <a:r>
              <a:rPr lang="en-US" sz="2000" b="0" dirty="0"/>
              <a:t>Google glass</a:t>
            </a:r>
          </a:p>
        </p:txBody>
      </p:sp>
    </p:spTree>
    <p:extLst>
      <p:ext uri="{BB962C8B-B14F-4D97-AF65-F5344CB8AC3E}">
        <p14:creationId xmlns:p14="http://schemas.microsoft.com/office/powerpoint/2010/main" val="3169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9D4-8D64-4D51-9E21-FBF4820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Platform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9D2261-D890-4401-B335-2804AA62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94" y="1560352"/>
            <a:ext cx="696753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6735-4E4B-42F4-91C9-482B68F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Platform Architecture</a:t>
            </a:r>
          </a:p>
        </p:txBody>
      </p:sp>
      <p:pic>
        <p:nvPicPr>
          <p:cNvPr id="4" name="Google Shape;315;p53">
            <a:extLst>
              <a:ext uri="{FF2B5EF4-FFF2-40B4-BE49-F238E27FC236}">
                <a16:creationId xmlns:a16="http://schemas.microsoft.com/office/drawing/2014/main" id="{527DBEE0-ACF5-4976-8CEE-BC9FE19EAE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78399" y="1594187"/>
            <a:ext cx="4600060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6;p53">
            <a:extLst>
              <a:ext uri="{FF2B5EF4-FFF2-40B4-BE49-F238E27FC236}">
                <a16:creationId xmlns:a16="http://schemas.microsoft.com/office/drawing/2014/main" id="{7486980E-A845-4887-B9C8-E398ABEDABB1}"/>
              </a:ext>
            </a:extLst>
          </p:cNvPr>
          <p:cNvSpPr txBox="1"/>
          <p:nvPr/>
        </p:nvSpPr>
        <p:spPr>
          <a:xfrm>
            <a:off x="568731" y="1518407"/>
            <a:ext cx="4993170" cy="318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user apps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OS API in Java framework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native APIs; run apps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device hardware capabilities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9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544-BD47-48AD-8726-419675D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0997-8DB2-455D-8950-57628624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b="0" dirty="0"/>
              <a:t>1. System and user apps</a:t>
            </a:r>
          </a:p>
          <a:p>
            <a:pPr lvl="1">
              <a:buChar char="●"/>
            </a:pPr>
            <a:r>
              <a:rPr lang="en-US" dirty="0"/>
              <a:t>System apps have no special status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System apps provide key capabilities to app developers 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Example:</a:t>
            </a:r>
          </a:p>
          <a:p>
            <a:pPr indent="0">
              <a:buNone/>
            </a:pPr>
            <a:r>
              <a:rPr lang="en-US" b="0" dirty="0"/>
              <a:t>        Your app can use a system app to deliver a SMS message.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AC06-23BC-4F3C-A613-E85566C7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DF50-865F-4321-97D5-1CEA1DB0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2. Java API Framework:</a:t>
            </a:r>
          </a:p>
          <a:p>
            <a:pPr marL="344488" indent="0">
              <a:buNone/>
            </a:pPr>
            <a:r>
              <a:rPr lang="en-US" b="0" dirty="0"/>
              <a:t>    The entire feature-set of the Android OS is available to you through APIs  written in the Java language. </a:t>
            </a:r>
            <a:endParaRPr lang="en-US" sz="1867" b="0" dirty="0"/>
          </a:p>
          <a:p>
            <a:pPr lvl="1">
              <a:buChar char="●"/>
            </a:pPr>
            <a:r>
              <a:rPr lang="en-US" dirty="0"/>
              <a:t>View class hierarchy to create UI screens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Notification manager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Activity manager for life cycles and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8B14-48F1-492F-B32E-D844995B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A13E-353D-484F-93A1-A03B8EA5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3. </a:t>
            </a:r>
            <a:r>
              <a:rPr lang="en" b="0" dirty="0"/>
              <a:t>Android runtime: Each app runs in its own process with its own instance of the Android Runtime. </a:t>
            </a:r>
          </a:p>
          <a:p>
            <a:pPr marL="0" indent="0">
              <a:buNone/>
            </a:pPr>
            <a:r>
              <a:rPr lang="en" b="0" dirty="0"/>
              <a:t>4. C/C++ libraries: give access to core native Android system components and services.</a:t>
            </a:r>
          </a:p>
          <a:p>
            <a:pPr marL="0" indent="0">
              <a:buNone/>
            </a:pPr>
            <a:r>
              <a:rPr lang="en" b="0" dirty="0"/>
              <a:t>5. Hardware Abstraction Layer (HAL): </a:t>
            </a:r>
            <a:r>
              <a:rPr lang="en-US" b="0" dirty="0"/>
              <a:t>Standard interfaces that expose device hardware capabilities as libraries</a:t>
            </a:r>
          </a:p>
          <a:p>
            <a:pPr marL="0" indent="0">
              <a:buNone/>
            </a:pPr>
            <a:r>
              <a:rPr lang="en-US" b="0" dirty="0"/>
              <a:t>    Examples: Camera, </a:t>
            </a:r>
            <a:r>
              <a:rPr lang="en-US" b="0" dirty="0" err="1"/>
              <a:t>bluetooth</a:t>
            </a:r>
            <a:r>
              <a:rPr lang="en-US" b="0" dirty="0"/>
              <a:t>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225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3.SimpleWidgets</Template>
  <TotalTime>211</TotalTime>
  <Words>496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Myriad Pro</vt:lpstr>
      <vt:lpstr>Tahoma</vt:lpstr>
      <vt:lpstr>Times New Roman</vt:lpstr>
      <vt:lpstr>Theme1</vt:lpstr>
      <vt:lpstr>Android Overview</vt:lpstr>
      <vt:lpstr>Contents</vt:lpstr>
      <vt:lpstr>Android operating system</vt:lpstr>
      <vt:lpstr>Android Ecosystem</vt:lpstr>
      <vt:lpstr>Android Platform Architecture</vt:lpstr>
      <vt:lpstr>Android Platform Architecture</vt:lpstr>
      <vt:lpstr>Android Platform Architecture</vt:lpstr>
      <vt:lpstr>Android Platform Architecture</vt:lpstr>
      <vt:lpstr>Android Platform Architecture</vt:lpstr>
      <vt:lpstr>Android Platform Architecture</vt:lpstr>
      <vt:lpstr>Android versions</vt:lpstr>
      <vt:lpstr>Challenges of Android development</vt:lpstr>
      <vt:lpstr>Android application development</vt:lpstr>
      <vt:lpstr>Android application development</vt:lpstr>
      <vt:lpstr>References</vt:lpstr>
      <vt:lpstr>Practice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Võ Hoàng Phương Dung</cp:lastModifiedBy>
  <cp:revision>89</cp:revision>
  <dcterms:created xsi:type="dcterms:W3CDTF">2021-07-10T08:28:59Z</dcterms:created>
  <dcterms:modified xsi:type="dcterms:W3CDTF">2021-11-28T13:29:36Z</dcterms:modified>
</cp:coreProperties>
</file>