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74" r:id="rId2"/>
    <p:sldMasterId id="2147483676" r:id="rId3"/>
  </p:sldMasterIdLst>
  <p:notesMasterIdLst>
    <p:notesMasterId r:id="rId25"/>
  </p:notesMasterIdLst>
  <p:sldIdLst>
    <p:sldId id="256" r:id="rId4"/>
    <p:sldId id="272" r:id="rId5"/>
    <p:sldId id="274" r:id="rId6"/>
    <p:sldId id="275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7" r:id="rId16"/>
    <p:sldId id="278" r:id="rId17"/>
    <p:sldId id="279" r:id="rId18"/>
    <p:sldId id="282" r:id="rId19"/>
    <p:sldId id="297" r:id="rId20"/>
    <p:sldId id="298" r:id="rId21"/>
    <p:sldId id="284" r:id="rId22"/>
    <p:sldId id="299" r:id="rId23"/>
    <p:sldId id="273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648c6fb8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648c6fb8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8e31a0a78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8e31a0a78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a6358ac6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a6358ac6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42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a6358ac6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a6358ac6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a6358ac6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a6358ac6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a6358ac6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a6358ac6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a6358ac6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a6358ac6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a6358ac6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a6358ac6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a6358ac6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a6358ac6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a6358ac6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a6358ac69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a6358ac69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a6358ac69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0487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3138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003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header and two columns">
  <p:cSld name="Title, header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3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2589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0611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5244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723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4916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09994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0939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472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3266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0589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6345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0238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4585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80745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7110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94081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0742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04998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983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486109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81565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61161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96089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812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/>
            </a:lvl2pPr>
            <a:lvl3pPr>
              <a:spcBef>
                <a:spcPts val="450"/>
              </a:spcBef>
              <a:spcAft>
                <a:spcPts val="450"/>
              </a:spcAft>
              <a:defRPr sz="1800"/>
            </a:lvl3pPr>
            <a:lvl4pPr>
              <a:spcBef>
                <a:spcPts val="450"/>
              </a:spcBef>
              <a:spcAft>
                <a:spcPts val="450"/>
              </a:spcAft>
              <a:defRPr sz="1600"/>
            </a:lvl4pPr>
            <a:lvl5pPr>
              <a:spcBef>
                <a:spcPts val="450"/>
              </a:spcBef>
              <a:spcAft>
                <a:spcPts val="45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9050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6120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8830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55200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6416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5782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18D91D3-051E-4183-9F9D-1875FC0C46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45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303811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0237297E-443D-4E69-B8EC-0EB55D1C0E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7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548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NotificationManager.html#IMPORTANCE_NON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eveloper.android.com/reference/android/app/NotificationManager#IMPORTANCE_HIGH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4/app/NotificationCompat.Builder.html#setPriority(int)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eveloper.android.com/reference/android/support/v4/app/NotificationCompat.html#PRIORITY_MAX" TargetMode="External"/><Relationship Id="rId4" Type="http://schemas.openxmlformats.org/officeDocument/2006/relationships/hyperlink" Target="https://developer.android.com/reference/android/support/v4/app/NotificationCompat.html#PRIORITY_MIN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app/NotificationManager.html#IMPORTANCE_LOW" TargetMode="External"/><Relationship Id="rId3" Type="http://schemas.openxmlformats.org/officeDocument/2006/relationships/hyperlink" Target="https://developer.android.com/reference/android/app/NotificationManager.html#IMPORTANCE_HIGH" TargetMode="External"/><Relationship Id="rId7" Type="http://schemas.openxmlformats.org/officeDocument/2006/relationships/hyperlink" Target="https://developer.android.com/reference/android/support/v4/app/NotificationCompat.html#PRIORITY_DEFAUL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eveloper.android.com/reference/android/app/NotificationManager.html#IMPORTANCE_DEFAULT" TargetMode="External"/><Relationship Id="rId11" Type="http://schemas.openxmlformats.org/officeDocument/2006/relationships/hyperlink" Target="https://developer.android.com/reference/android/support/v4/app/NotificationCompat.html#PRIORITY_MIN" TargetMode="External"/><Relationship Id="rId5" Type="http://schemas.openxmlformats.org/officeDocument/2006/relationships/hyperlink" Target="https://developer.android.com/reference/android/support/v4/app/NotificationCompat.html#PRIORITY_MAX" TargetMode="External"/><Relationship Id="rId10" Type="http://schemas.openxmlformats.org/officeDocument/2006/relationships/hyperlink" Target="https://developer.android.com/reference/android/app/NotificationManager.html#IMPORTANCE_MIN" TargetMode="External"/><Relationship Id="rId4" Type="http://schemas.openxmlformats.org/officeDocument/2006/relationships/hyperlink" Target="https://developer.android.com/reference/android/support/v4/app/NotificationCompat.html#PRIORITY_HIGH" TargetMode="External"/><Relationship Id="rId9" Type="http://schemas.openxmlformats.org/officeDocument/2006/relationships/hyperlink" Target="https://developer.android.com/reference/android/support/v4/app/NotificationCompat.html#PRIORITY_LOW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support/v4/app/NotificationCompat.Builder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4/app/NotificationCompat.Builder.html#setContentTitle(java.lang.CharSequence)" TargetMode="External"/><Relationship Id="rId2" Type="http://schemas.openxmlformats.org/officeDocument/2006/relationships/hyperlink" Target="https://developer.android.com/reference/android/support/v4/app/NotificationCompat.Builder.html#setSmallIcon(int)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hyperlink" Target="https://developer.android.com/reference/android/support/v4/app/NotificationCompat.Builder.html#setContentText(java.lang.CharSequence)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4/app/NotificationCompat.Builder.html#setAutoCancel(boolean)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-developer-training.github.io/android-developer-fundamentals-course-concepts-v2/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ui/notifiers/notifications.html#ManageChanne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NotificationChannel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Android Notification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33923-5AFE-4DA5-848B-8AA5FE718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8"/>
          <p:cNvSpPr txBox="1">
            <a:spLocks noGrp="1"/>
          </p:cNvSpPr>
          <p:nvPr>
            <p:ph type="title"/>
          </p:nvPr>
        </p:nvSpPr>
        <p:spPr>
          <a:xfrm>
            <a:off x="311700" y="37622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Importance level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2" name="Google Shape;392;p68"/>
          <p:cNvSpPr txBox="1">
            <a:spLocks noGrp="1"/>
          </p:cNvSpPr>
          <p:nvPr>
            <p:ph type="sldNum" sz="quarter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94" name="Google Shape;394;p68"/>
          <p:cNvSpPr txBox="1"/>
          <p:nvPr/>
        </p:nvSpPr>
        <p:spPr>
          <a:xfrm>
            <a:off x="191925" y="889525"/>
            <a:ext cx="8732400" cy="3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lang="en" sz="2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Available in Android 8.0 (API level 26) and higher.</a:t>
            </a:r>
            <a:endParaRPr sz="22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Sets the intrusion level, l</a:t>
            </a:r>
            <a:r>
              <a:rPr lang="en" sz="2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ike the sound and visibility for all notifications posted in the channel.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Range from </a:t>
            </a:r>
            <a:r>
              <a:rPr lang="en" sz="2200" u="sng" dirty="0">
                <a:solidFill>
                  <a:srgbClr val="1155CC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IMPORTANCE_NONE(0)</a:t>
            </a:r>
            <a:r>
              <a:rPr lang="en" sz="2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to </a:t>
            </a:r>
            <a:r>
              <a:rPr lang="en" sz="2200" u="sng" dirty="0">
                <a:solidFill>
                  <a:srgbClr val="1155CC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IMPORTANCE_HIGH(4)</a:t>
            </a:r>
            <a:r>
              <a:rPr lang="en" sz="2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To support earlier versions of Android (Lower than </a:t>
            </a:r>
            <a:r>
              <a:rPr lang="en" sz="2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API level 26</a:t>
            </a:r>
            <a:r>
              <a:rPr lang="en" sz="2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), set the priority.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9"/>
          <p:cNvSpPr txBox="1">
            <a:spLocks noGrp="1"/>
          </p:cNvSpPr>
          <p:nvPr>
            <p:ph type="title"/>
          </p:nvPr>
        </p:nvSpPr>
        <p:spPr>
          <a:xfrm>
            <a:off x="311700" y="39610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Notification priority </a:t>
            </a:r>
            <a:endParaRPr dirty="0"/>
          </a:p>
        </p:txBody>
      </p:sp>
      <p:sp>
        <p:nvSpPr>
          <p:cNvPr id="400" name="Google Shape;400;p69"/>
          <p:cNvSpPr txBox="1">
            <a:spLocks noGrp="1"/>
          </p:cNvSpPr>
          <p:nvPr>
            <p:ph type="body" idx="1"/>
          </p:nvPr>
        </p:nvSpPr>
        <p:spPr>
          <a:xfrm>
            <a:off x="311700" y="1049575"/>
            <a:ext cx="8520600" cy="3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>
                <a:solidFill>
                  <a:srgbClr val="000000"/>
                </a:solidFill>
              </a:rPr>
              <a:t>Determines how the system displays the notification with respect to other notifications, in </a:t>
            </a:r>
            <a:r>
              <a:rPr lang="en" b="0" dirty="0">
                <a:solidFill>
                  <a:schemeClr val="dk1"/>
                </a:solidFill>
              </a:rPr>
              <a:t>Android version Lower than API level 26</a:t>
            </a:r>
            <a:r>
              <a:rPr lang="en" b="0" dirty="0"/>
              <a:t>.</a:t>
            </a:r>
            <a:endParaRPr b="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b="0" dirty="0">
                <a:solidFill>
                  <a:schemeClr val="dk1"/>
                </a:solidFill>
              </a:rPr>
              <a:t>Set using the </a:t>
            </a:r>
            <a:r>
              <a:rPr lang="en" b="0" u="sng" dirty="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setPriority()</a:t>
            </a:r>
            <a:r>
              <a:rPr lang="en" b="0" dirty="0">
                <a:solidFill>
                  <a:schemeClr val="dk1"/>
                </a:solidFill>
              </a:rPr>
              <a:t> method for each notification.</a:t>
            </a:r>
            <a:endParaRPr b="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b="0" dirty="0">
                <a:solidFill>
                  <a:schemeClr val="dk1"/>
                </a:solidFill>
              </a:rPr>
              <a:t>Range from </a:t>
            </a:r>
            <a:r>
              <a:rPr lang="en" b="0" u="sng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PRIORITY_MIN</a:t>
            </a:r>
            <a:r>
              <a:rPr lang="en" b="0" dirty="0">
                <a:solidFill>
                  <a:schemeClr val="dk1"/>
                </a:solidFill>
              </a:rPr>
              <a:t> to </a:t>
            </a:r>
            <a:r>
              <a:rPr lang="en" b="0" u="sng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PRIORITY_MAX</a:t>
            </a:r>
            <a:r>
              <a:rPr lang="en" b="0" dirty="0">
                <a:solidFill>
                  <a:schemeClr val="dk1"/>
                </a:solidFill>
              </a:rPr>
              <a:t>.</a:t>
            </a:r>
            <a:endParaRPr b="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setPriority(NotificationCompat.PRIORITY_HIGH)</a:t>
            </a:r>
            <a:endParaRPr b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6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0"/>
          <p:cNvSpPr txBox="1">
            <a:spLocks noGrp="1"/>
          </p:cNvSpPr>
          <p:nvPr>
            <p:ph type="title"/>
          </p:nvPr>
        </p:nvSpPr>
        <p:spPr>
          <a:xfrm>
            <a:off x="291822" y="3629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Importance level and priority constants</a:t>
            </a:r>
            <a:endParaRPr dirty="0"/>
          </a:p>
        </p:txBody>
      </p:sp>
      <p:sp>
        <p:nvSpPr>
          <p:cNvPr id="407" name="Google Shape;407;p7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408" name="Google Shape;408;p70"/>
          <p:cNvGraphicFramePr/>
          <p:nvPr/>
        </p:nvGraphicFramePr>
        <p:xfrm>
          <a:off x="133208" y="1066231"/>
          <a:ext cx="8868750" cy="34654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7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8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User-visible importance level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Importance (Android 8.0 and higher)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Priority (Android 7.1 and lower)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Urgent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Makes a sound and appears as a heads-up notification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IMPORTANCE_HIGH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 anchor="ctr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PRIORITY_HIGH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or </a:t>
                      </a: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PRIORITY_MAX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 anchor="ctr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Makes a sound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IMPORTANCE_DEFAULT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 anchor="ctr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PRIORITY_DEFAULT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 anchor="ctr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Medium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sound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IMPORTANCE_LOW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 anchor="ctr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PRIORITY_LOW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 anchor="ctr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sound and doesn't appear in the status bar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IMPORTANCE_MIN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 anchor="ctr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PRIORITY_MIN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 anchor="ctr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22AF-5374-4E57-AB15-9BFA872D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58" y="385280"/>
            <a:ext cx="8229203" cy="857250"/>
          </a:xfrm>
        </p:spPr>
        <p:txBody>
          <a:bodyPr/>
          <a:lstStyle/>
          <a:p>
            <a:r>
              <a:rPr lang="en-US" sz="2800" dirty="0"/>
              <a:t>Creating notifications</a:t>
            </a:r>
            <a:br>
              <a:rPr lang="en-US" sz="2800" dirty="0"/>
            </a:br>
            <a:endParaRPr lang="en-US" dirty="0"/>
          </a:p>
        </p:txBody>
      </p:sp>
      <p:sp>
        <p:nvSpPr>
          <p:cNvPr id="4" name="Google Shape;421;p72">
            <a:extLst>
              <a:ext uri="{FF2B5EF4-FFF2-40B4-BE49-F238E27FC236}">
                <a16:creationId xmlns:a16="http://schemas.microsoft.com/office/drawing/2014/main" id="{220F2C3E-4D9F-4CC1-96A5-3273124CE8C8}"/>
              </a:ext>
            </a:extLst>
          </p:cNvPr>
          <p:cNvSpPr txBox="1">
            <a:spLocks/>
          </p:cNvSpPr>
          <p:nvPr/>
        </p:nvSpPr>
        <p:spPr>
          <a:xfrm>
            <a:off x="191925" y="1109403"/>
            <a:ext cx="8829300" cy="36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spcBef>
                <a:spcPts val="1000"/>
              </a:spcBef>
              <a:buSzPts val="2000"/>
              <a:buFont typeface="Arial"/>
              <a:buChar char="●"/>
            </a:pPr>
            <a:r>
              <a:rPr lang="en-US" sz="2000"/>
              <a:t>Notification is created using </a:t>
            </a:r>
            <a:r>
              <a:rPr lang="en-US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2"/>
              </a:rPr>
              <a:t>NotificationCompat.Builder</a:t>
            </a:r>
            <a:r>
              <a:rPr lang="en-US" sz="2000"/>
              <a:t> class.</a:t>
            </a:r>
          </a:p>
          <a:p>
            <a:pPr marL="457200" indent="-355600">
              <a:spcBef>
                <a:spcPts val="1000"/>
              </a:spcBef>
              <a:buSzPts val="2000"/>
              <a:buFont typeface="Arial"/>
              <a:buChar char="●"/>
            </a:pPr>
            <a:r>
              <a:rPr lang="en-US" sz="2000"/>
              <a:t>Pass the application context and notification channel ID to the constructor.</a:t>
            </a:r>
          </a:p>
          <a:p>
            <a:pPr marL="457200" indent="-355600">
              <a:spcBef>
                <a:spcPts val="1000"/>
              </a:spcBef>
              <a:buSzPts val="2000"/>
              <a:buFont typeface="Arial"/>
              <a:buChar char="●"/>
            </a:pPr>
            <a:r>
              <a:rPr lang="en-US" sz="2000"/>
              <a:t>The </a:t>
            </a:r>
            <a:r>
              <a:rPr lang="en-US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2"/>
              </a:rPr>
              <a:t>NotificationCompat.Builder</a:t>
            </a:r>
            <a:r>
              <a:rPr lang="en-US" sz="2000"/>
              <a:t> constructor takes the notification channel ID, this is only used by Android 8.0 (API level 26) and higher, but this parameter is ignored by the older versions.</a:t>
            </a:r>
            <a:endParaRPr lang="en-US" sz="2000">
              <a:solidFill>
                <a:schemeClr val="dk1"/>
              </a:solidFill>
            </a:endParaRPr>
          </a:p>
          <a:p>
            <a:pPr>
              <a:spcBef>
                <a:spcPts val="500"/>
              </a:spcBef>
            </a:pPr>
            <a:endParaRPr lang="en-US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500"/>
              </a:spcBef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NotificationCompat.Builder mBuilder = new    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NotificationCompat.Builder(this, CHANNEL_ID);</a:t>
            </a:r>
            <a:endParaRPr lang="en-US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310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96B9-C09C-4331-805B-CF74FA67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01" y="312392"/>
            <a:ext cx="8229203" cy="857250"/>
          </a:xfrm>
        </p:spPr>
        <p:txBody>
          <a:bodyPr/>
          <a:lstStyle/>
          <a:p>
            <a:r>
              <a:rPr lang="en" dirty="0"/>
              <a:t>Setting notification contents</a:t>
            </a:r>
            <a:endParaRPr lang="en-US" dirty="0"/>
          </a:p>
        </p:txBody>
      </p:sp>
      <p:sp>
        <p:nvSpPr>
          <p:cNvPr id="3" name="Google Shape;428;p73">
            <a:extLst>
              <a:ext uri="{FF2B5EF4-FFF2-40B4-BE49-F238E27FC236}">
                <a16:creationId xmlns:a16="http://schemas.microsoft.com/office/drawing/2014/main" id="{13F76D73-EFD9-4E27-8B4D-20F4B758BBF8}"/>
              </a:ext>
            </a:extLst>
          </p:cNvPr>
          <p:cNvSpPr txBox="1">
            <a:spLocks/>
          </p:cNvSpPr>
          <p:nvPr/>
        </p:nvSpPr>
        <p:spPr>
          <a:xfrm>
            <a:off x="82175" y="1086677"/>
            <a:ext cx="5094300" cy="3500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spcBef>
                <a:spcPts val="1000"/>
              </a:spcBef>
              <a:buSzPts val="2000"/>
              <a:buFont typeface="Arial"/>
              <a:buAutoNum type="arabicPeriod"/>
            </a:pPr>
            <a:r>
              <a:rPr lang="en-US" sz="2000" dirty="0"/>
              <a:t>A small icon, set by </a:t>
            </a:r>
            <a:r>
              <a:rPr lang="en-US" sz="2000" u="sng" dirty="0" err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2"/>
              </a:rPr>
              <a:t>setSmallIcon</a:t>
            </a:r>
            <a:r>
              <a:rPr lang="en-US" sz="2000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2"/>
              </a:rPr>
              <a:t>()</a:t>
            </a:r>
            <a:r>
              <a:rPr lang="en-US" sz="2000" dirty="0"/>
              <a:t>. </a:t>
            </a:r>
          </a:p>
          <a:p>
            <a:pPr marL="457200">
              <a:spcBef>
                <a:spcPts val="1000"/>
              </a:spcBef>
            </a:pPr>
            <a:r>
              <a:rPr lang="en-US" sz="2000" dirty="0"/>
              <a:t>This is the only content that's required.</a:t>
            </a:r>
          </a:p>
          <a:p>
            <a:pPr marL="457200" indent="-355600">
              <a:spcBef>
                <a:spcPts val="1000"/>
              </a:spcBef>
              <a:buSzPts val="2000"/>
              <a:buFont typeface="Arial"/>
              <a:buAutoNum type="arabicPeriod"/>
            </a:pPr>
            <a:r>
              <a:rPr lang="en-US" sz="2000" dirty="0"/>
              <a:t>A title, set by </a:t>
            </a:r>
            <a:r>
              <a:rPr lang="en-US" sz="2000" u="sng" dirty="0" err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setContentTitle</a:t>
            </a:r>
            <a:r>
              <a:rPr lang="en-US" sz="2000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()</a:t>
            </a:r>
            <a:r>
              <a:rPr lang="en-US" sz="2000" dirty="0"/>
              <a:t>.</a:t>
            </a:r>
          </a:p>
          <a:p>
            <a:pPr marL="457200" indent="-355600">
              <a:spcBef>
                <a:spcPts val="1000"/>
              </a:spcBef>
              <a:buSzPts val="2000"/>
              <a:buFont typeface="Arial"/>
              <a:buAutoNum type="arabicPeriod"/>
            </a:pPr>
            <a:r>
              <a:rPr lang="en-US" sz="2000" dirty="0"/>
              <a:t>The body text, set by </a:t>
            </a:r>
            <a:r>
              <a:rPr lang="en-US" sz="2000" u="sng" dirty="0" err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setContentText</a:t>
            </a:r>
            <a:r>
              <a:rPr lang="en-US" sz="2000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()</a:t>
            </a:r>
            <a:r>
              <a:rPr lang="en-US" sz="2000" dirty="0"/>
              <a:t>. This is the notification message.</a:t>
            </a:r>
            <a:endParaRPr lang="en-US" sz="2000" dirty="0">
              <a:solidFill>
                <a:schemeClr val="dk1"/>
              </a:solidFill>
            </a:endParaRPr>
          </a:p>
        </p:txBody>
      </p:sp>
      <p:pic>
        <p:nvPicPr>
          <p:cNvPr id="4" name="Google Shape;429;p73">
            <a:extLst>
              <a:ext uri="{FF2B5EF4-FFF2-40B4-BE49-F238E27FC236}">
                <a16:creationId xmlns:a16="http://schemas.microsoft.com/office/drawing/2014/main" id="{8548177E-8A80-4F46-8AF8-4FB3FA32F6E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0625" y="955275"/>
            <a:ext cx="4143375" cy="161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8671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16EF-D72F-4DEC-944B-43BBA5D9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48" y="365401"/>
            <a:ext cx="8229203" cy="857250"/>
          </a:xfrm>
        </p:spPr>
        <p:txBody>
          <a:bodyPr/>
          <a:lstStyle/>
          <a:p>
            <a:r>
              <a:rPr lang="en" dirty="0"/>
              <a:t>Setting notification contents</a:t>
            </a:r>
            <a:endParaRPr lang="en-US" dirty="0"/>
          </a:p>
        </p:txBody>
      </p:sp>
      <p:sp>
        <p:nvSpPr>
          <p:cNvPr id="3" name="Google Shape;436;p74">
            <a:extLst>
              <a:ext uri="{FF2B5EF4-FFF2-40B4-BE49-F238E27FC236}">
                <a16:creationId xmlns:a16="http://schemas.microsoft.com/office/drawing/2014/main" id="{974ED28A-6461-47F5-B6A7-828D10CC4977}"/>
              </a:ext>
            </a:extLst>
          </p:cNvPr>
          <p:cNvSpPr txBox="1">
            <a:spLocks/>
          </p:cNvSpPr>
          <p:nvPr/>
        </p:nvSpPr>
        <p:spPr>
          <a:xfrm>
            <a:off x="82175" y="1736400"/>
            <a:ext cx="8857200" cy="28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5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NotificationCompat.Builder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mBuilder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</a:t>
            </a:r>
          </a:p>
          <a:p>
            <a:pPr>
              <a:spcBef>
                <a:spcPts val="5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new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NotificationCompat.Builder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(this, CHANNEL_ID)</a:t>
            </a:r>
          </a:p>
          <a:p>
            <a:pPr>
              <a:spcBef>
                <a:spcPts val="5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setSmallIcon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R.drawable.android_icon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>
              <a:spcBef>
                <a:spcPts val="5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setContentTitle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("You've been notified!")</a:t>
            </a:r>
          </a:p>
          <a:p>
            <a:pPr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setContentText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("This is your notification text.");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9870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16EF-D72F-4DEC-944B-43BBA5D9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80" y="372028"/>
            <a:ext cx="8229203" cy="857250"/>
          </a:xfrm>
        </p:spPr>
        <p:txBody>
          <a:bodyPr/>
          <a:lstStyle/>
          <a:p>
            <a:r>
              <a:rPr lang="en" dirty="0"/>
              <a:t>Delivering notifications</a:t>
            </a:r>
            <a:endParaRPr lang="en-US" dirty="0"/>
          </a:p>
        </p:txBody>
      </p:sp>
      <p:sp>
        <p:nvSpPr>
          <p:cNvPr id="3" name="Google Shape;436;p74">
            <a:extLst>
              <a:ext uri="{FF2B5EF4-FFF2-40B4-BE49-F238E27FC236}">
                <a16:creationId xmlns:a16="http://schemas.microsoft.com/office/drawing/2014/main" id="{974ED28A-6461-47F5-B6A7-828D10CC4977}"/>
              </a:ext>
            </a:extLst>
          </p:cNvPr>
          <p:cNvSpPr txBox="1">
            <a:spLocks/>
          </p:cNvSpPr>
          <p:nvPr/>
        </p:nvSpPr>
        <p:spPr>
          <a:xfrm>
            <a:off x="424069" y="1736400"/>
            <a:ext cx="8515305" cy="28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500"/>
              </a:spcBef>
              <a:buClr>
                <a:schemeClr val="dk1"/>
              </a:buClr>
              <a:buSzPts val="1100"/>
            </a:pPr>
            <a:r>
              <a:rPr lang="en-US" sz="2000" dirty="0">
                <a:latin typeface="Consolas" panose="020B0609020204030204" pitchFamily="49" charset="0"/>
              </a:rPr>
              <a:t> Notification </a:t>
            </a:r>
            <a:r>
              <a:rPr lang="en-US" sz="2000" dirty="0" err="1">
                <a:latin typeface="Consolas" panose="020B0609020204030204" pitchFamily="49" charset="0"/>
              </a:rPr>
              <a:t>notification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mBuilder.build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500"/>
              </a:spcBef>
              <a:buClr>
                <a:schemeClr val="dk1"/>
              </a:buClr>
              <a:buSzPts val="1100"/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spcBef>
                <a:spcPts val="500"/>
              </a:spcBef>
              <a:buClr>
                <a:schemeClr val="dk1"/>
              </a:buClr>
              <a:buSzPts val="1100"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NotificationManager</a:t>
            </a:r>
            <a:r>
              <a:rPr lang="en-US" sz="2000" dirty="0">
                <a:latin typeface="Consolas" panose="020B0609020204030204" pitchFamily="49" charset="0"/>
              </a:rPr>
              <a:t> manager = (</a:t>
            </a:r>
            <a:r>
              <a:rPr lang="en-US" sz="2000" dirty="0" err="1">
                <a:latin typeface="Consolas" panose="020B0609020204030204" pitchFamily="49" charset="0"/>
              </a:rPr>
              <a:t>NotificationManager</a:t>
            </a:r>
            <a:r>
              <a:rPr lang="en-US" sz="2000" dirty="0">
                <a:latin typeface="Consolas" panose="020B0609020204030204" pitchFamily="49" charset="0"/>
              </a:rPr>
              <a:t>) 			</a:t>
            </a:r>
            <a:r>
              <a:rPr lang="en-US" sz="2000" dirty="0" err="1">
                <a:latin typeface="Consolas" panose="020B0609020204030204" pitchFamily="49" charset="0"/>
              </a:rPr>
              <a:t>getSystemService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Context.NOTIFICATION_SERVICE</a:t>
            </a:r>
            <a:r>
              <a:rPr lang="en-US" sz="2000" dirty="0">
                <a:latin typeface="Consolas" panose="020B0609020204030204" pitchFamily="49" charset="0"/>
              </a:rPr>
              <a:t>); </a:t>
            </a:r>
          </a:p>
          <a:p>
            <a:pPr>
              <a:spcBef>
                <a:spcPts val="500"/>
              </a:spcBef>
              <a:buClr>
                <a:schemeClr val="dk1"/>
              </a:buClr>
              <a:buSzPts val="1100"/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spcBef>
                <a:spcPts val="500"/>
              </a:spcBef>
              <a:buClr>
                <a:schemeClr val="dk1"/>
              </a:buClr>
              <a:buSzPts val="1100"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manager.notify</a:t>
            </a:r>
            <a:r>
              <a:rPr lang="en-US" sz="2000" dirty="0">
                <a:latin typeface="Consolas" panose="020B0609020204030204" pitchFamily="49" charset="0"/>
              </a:rPr>
              <a:t>(ID, notification)</a:t>
            </a:r>
          </a:p>
        </p:txBody>
      </p:sp>
    </p:spTree>
    <p:extLst>
      <p:ext uri="{BB962C8B-B14F-4D97-AF65-F5344CB8AC3E}">
        <p14:creationId xmlns:p14="http://schemas.microsoft.com/office/powerpoint/2010/main" val="1590679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6"/>
          <p:cNvSpPr txBox="1">
            <a:spLocks noGrp="1"/>
          </p:cNvSpPr>
          <p:nvPr>
            <p:ph type="body" idx="1"/>
          </p:nvPr>
        </p:nvSpPr>
        <p:spPr>
          <a:xfrm>
            <a:off x="377961" y="1096852"/>
            <a:ext cx="8592600" cy="31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b="0" dirty="0"/>
              <a:t>Update a notification by changing and or adding some of its content.</a:t>
            </a:r>
            <a:endParaRPr b="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b="0" dirty="0"/>
              <a:t>Issue notification with updated parameters using builder.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b="0" dirty="0"/>
              <a:t>Call </a:t>
            </a:r>
            <a:r>
              <a:rPr lang="en" b="0" dirty="0"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 b="0" dirty="0"/>
              <a:t> passing in the same notification ID.</a:t>
            </a:r>
            <a:endParaRPr b="0" dirty="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If previous notification is still visible, system updates.</a:t>
            </a:r>
            <a:endParaRPr b="0" dirty="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If previous notification has been dismissed, new notification is delivered.</a:t>
            </a:r>
            <a:endParaRPr b="0" dirty="0"/>
          </a:p>
        </p:txBody>
      </p:sp>
      <p:sp>
        <p:nvSpPr>
          <p:cNvPr id="597" name="Google Shape;597;p9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98" name="Google Shape;598;p96"/>
          <p:cNvSpPr txBox="1">
            <a:spLocks noGrp="1"/>
          </p:cNvSpPr>
          <p:nvPr>
            <p:ph type="title"/>
          </p:nvPr>
        </p:nvSpPr>
        <p:spPr>
          <a:xfrm>
            <a:off x="298448" y="3629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Updating notifications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97"/>
          <p:cNvSpPr txBox="1">
            <a:spLocks noGrp="1"/>
          </p:cNvSpPr>
          <p:nvPr>
            <p:ph type="body" idx="1"/>
          </p:nvPr>
        </p:nvSpPr>
        <p:spPr>
          <a:xfrm>
            <a:off x="198250" y="1046224"/>
            <a:ext cx="8634000" cy="3380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Notifications remain visible until:</a:t>
            </a:r>
            <a:endParaRPr b="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User dismisses it by swiping or by using "Clear All".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Calling </a:t>
            </a:r>
            <a:r>
              <a:rPr lang="en" b="0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setAutoCancel()</a:t>
            </a:r>
            <a:r>
              <a:rPr lang="en" b="0" dirty="0"/>
              <a:t> when creating the notification, removes it from the status bar when the user clicks on it.</a:t>
            </a:r>
            <a:endParaRPr b="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App calls </a:t>
            </a:r>
            <a:r>
              <a:rPr lang="en" b="0" dirty="0">
                <a:latin typeface="Courier New"/>
                <a:ea typeface="Courier New"/>
                <a:cs typeface="Courier New"/>
                <a:sym typeface="Courier New"/>
              </a:rPr>
              <a:t>cancel()</a:t>
            </a:r>
            <a:r>
              <a:rPr lang="en" b="0" dirty="0"/>
              <a:t> or </a:t>
            </a:r>
            <a:r>
              <a:rPr lang="en" b="0" dirty="0">
                <a:latin typeface="Courier New"/>
                <a:ea typeface="Courier New"/>
                <a:cs typeface="Courier New"/>
                <a:sym typeface="Courier New"/>
              </a:rPr>
              <a:t>cancelAll()</a:t>
            </a:r>
            <a:r>
              <a:rPr lang="en" b="0" dirty="0"/>
              <a:t> on </a:t>
            </a:r>
            <a:r>
              <a:rPr lang="en" b="0" dirty="0">
                <a:latin typeface="Courier New"/>
                <a:ea typeface="Courier New"/>
                <a:cs typeface="Courier New"/>
                <a:sym typeface="Courier New"/>
              </a:rPr>
              <a:t>NotificationManager.</a:t>
            </a:r>
            <a:endParaRPr sz="7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200"/>
              </a:spcAft>
              <a:buNone/>
            </a:pPr>
            <a:r>
              <a:rPr lang="en" b="0" dirty="0">
                <a:latin typeface="Courier New"/>
                <a:ea typeface="Courier New"/>
                <a:cs typeface="Courier New"/>
                <a:sym typeface="Courier New"/>
              </a:rPr>
              <a:t>mNotifyManager.cancel(NOTIFICATION_ID);</a:t>
            </a:r>
            <a:endParaRPr b="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4" name="Google Shape;604;p9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606" name="Google Shape;606;p97"/>
          <p:cNvSpPr txBox="1">
            <a:spLocks noGrp="1"/>
          </p:cNvSpPr>
          <p:nvPr>
            <p:ph type="title"/>
          </p:nvPr>
        </p:nvSpPr>
        <p:spPr>
          <a:xfrm>
            <a:off x="245440" y="39610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Canceling notifications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>
            <a:spLocks noGrp="1"/>
          </p:cNvSpPr>
          <p:nvPr>
            <p:ph type="title"/>
          </p:nvPr>
        </p:nvSpPr>
        <p:spPr>
          <a:xfrm>
            <a:off x="311700" y="3828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Handling notification actions</a:t>
            </a:r>
            <a:endParaRPr dirty="0"/>
          </a:p>
        </p:txBody>
      </p:sp>
      <p:sp>
        <p:nvSpPr>
          <p:cNvPr id="365" name="Google Shape;365;p64"/>
          <p:cNvSpPr txBox="1">
            <a:spLocks noGrp="1"/>
          </p:cNvSpPr>
          <p:nvPr>
            <p:ph type="body" idx="1"/>
          </p:nvPr>
        </p:nvSpPr>
        <p:spPr>
          <a:xfrm>
            <a:off x="311700" y="1000539"/>
            <a:ext cx="8520600" cy="4068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84163">
              <a:spcBef>
                <a:spcPts val="1000"/>
              </a:spcBef>
              <a:tabLst>
                <a:tab pos="396875" algn="l"/>
              </a:tabLst>
            </a:pP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Normally when the user clicks on a notification, an action should occur. (direct the user to a particular app / activity, etc.)</a:t>
            </a: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To achieve this, use an intent inside your notification.</a:t>
            </a: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Must wrap it inside a "pending intent" object.</a:t>
            </a:r>
          </a:p>
          <a:p>
            <a:pPr marL="688975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Notification.Builder</a:t>
            </a: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builder = ...;</a:t>
            </a:r>
          </a:p>
          <a:p>
            <a:pPr marL="688975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Intent </a:t>
            </a:r>
            <a:r>
              <a:rPr lang="en-US" sz="14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intent</a:t>
            </a: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new Intent(this, </a:t>
            </a:r>
            <a:r>
              <a:rPr lang="en-US" sz="14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ActivityClassName.class</a:t>
            </a: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688975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intent.putExtra</a:t>
            </a: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("key1", "value1");</a:t>
            </a:r>
          </a:p>
          <a:p>
            <a:pPr marL="688975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...</a:t>
            </a:r>
          </a:p>
          <a:p>
            <a:pPr marL="688975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PendingIntent</a:t>
            </a: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pending = </a:t>
            </a:r>
            <a:r>
              <a:rPr lang="en-US" sz="14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PendingIntent.getActivity</a:t>
            </a: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</a:p>
          <a:p>
            <a:pPr marL="688975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this, 0, intent, 0);</a:t>
            </a:r>
          </a:p>
          <a:p>
            <a:pPr marL="688975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builder.setContentIntent</a:t>
            </a: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(pending);</a:t>
            </a:r>
          </a:p>
          <a:p>
            <a:pPr marL="688975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Notification </a:t>
            </a:r>
            <a:r>
              <a:rPr lang="en-US" sz="14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notification</a:t>
            </a: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4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builder.build</a:t>
            </a: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sz="14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573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7475-DA01-4456-AFD3-A2E1EE0F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5F133-C263-4686-883B-EFD4D8778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dirty="0"/>
              <a:t>What are notifications?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dirty="0"/>
              <a:t>Notification channels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dirty="0"/>
              <a:t>Creating a notification channel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dirty="0"/>
              <a:t>Creating notifications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-US" dirty="0"/>
              <a:t>Handling notification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8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E15E-4B57-44D7-8545-2017E0E8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CF829-6B0B-47C2-80CA-8D10324ED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When opening the app, if there is product in the cart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</a:t>
            </a:r>
            <a:r>
              <a:rPr lang="en-US" b="0" dirty="0"/>
              <a:t>how a notification on status bar to remind user about selected products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When clicking on the notification, open a Cart screen</a:t>
            </a:r>
          </a:p>
        </p:txBody>
      </p:sp>
    </p:spTree>
    <p:extLst>
      <p:ext uri="{BB962C8B-B14F-4D97-AF65-F5344CB8AC3E}">
        <p14:creationId xmlns:p14="http://schemas.microsoft.com/office/powerpoint/2010/main" val="2389764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9E0C-C0AF-465A-AF31-E51CCC73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3903-65DA-4B4B-8BA3-A03A410F7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hlinkClick r:id="rId2"/>
              </a:rPr>
              <a:t>https://google-developer-training.github.io/android-developer-fundamentals-course-concepts-v2/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965F-FE16-4A9D-8AF1-A140CBD5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notifications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3BCDD-24DF-40E5-83EE-3E0AB34D0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751003" cy="3416400"/>
          </a:xfrm>
        </p:spPr>
        <p:txBody>
          <a:bodyPr/>
          <a:lstStyle/>
          <a:p>
            <a:r>
              <a:rPr lang="en-US" b="0" dirty="0"/>
              <a:t>Notification: A message displayed to the user outside of any app's UI in a top notification drawer area. </a:t>
            </a:r>
          </a:p>
          <a:p>
            <a:pPr marL="914400" indent="-60325">
              <a:buNone/>
            </a:pPr>
            <a:r>
              <a:rPr lang="en-US" b="0" dirty="0"/>
              <a:t>	– used to indicate system events, status of service tasks, etc.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D751915-0EC9-4FBB-86F6-231C972C4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658" y="0"/>
            <a:ext cx="304334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7CCD-D9AA-4547-9B3B-A7EC21FE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notifications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5D0D7-6F5E-4268-855E-95F002C77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Notifications can have: </a:t>
            </a:r>
          </a:p>
          <a:p>
            <a:pPr lvl="1"/>
            <a:r>
              <a:rPr lang="en-US" dirty="0"/>
              <a:t>icons (small, large) </a:t>
            </a:r>
          </a:p>
          <a:p>
            <a:pPr lvl="1"/>
            <a:r>
              <a:rPr lang="en-US" dirty="0"/>
              <a:t>a title </a:t>
            </a:r>
          </a:p>
          <a:p>
            <a:pPr lvl="1"/>
            <a:r>
              <a:rPr lang="en-US" dirty="0"/>
              <a:t>a detailed description</a:t>
            </a:r>
          </a:p>
          <a:p>
            <a:pPr lvl="1"/>
            <a:r>
              <a:rPr lang="en-US" dirty="0"/>
              <a:t>one or more associated actions that will occur when clicked </a:t>
            </a:r>
          </a:p>
          <a:p>
            <a:pPr lvl="1"/>
            <a:r>
              <a:rPr lang="en-US" dirty="0"/>
              <a:t>..</a:t>
            </a:r>
          </a:p>
        </p:txBody>
      </p:sp>
      <p:pic>
        <p:nvPicPr>
          <p:cNvPr id="4" name="Google Shape;328;p59">
            <a:extLst>
              <a:ext uri="{FF2B5EF4-FFF2-40B4-BE49-F238E27FC236}">
                <a16:creationId xmlns:a16="http://schemas.microsoft.com/office/drawing/2014/main" id="{776B0029-3BBB-4198-9A31-69B5500DAA6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3230" y="1289840"/>
            <a:ext cx="3314700" cy="133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34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1"/>
          <p:cNvSpPr txBox="1">
            <a:spLocks noGrp="1"/>
          </p:cNvSpPr>
          <p:nvPr>
            <p:ph type="body" idx="1"/>
          </p:nvPr>
        </p:nvSpPr>
        <p:spPr>
          <a:xfrm>
            <a:off x="311700" y="1839460"/>
            <a:ext cx="6065400" cy="28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 b="0" dirty="0">
                <a:solidFill>
                  <a:schemeClr val="dk1"/>
                </a:solidFill>
                <a:ea typeface="Arial"/>
                <a:sym typeface="Arial"/>
              </a:rPr>
              <a:t>New notifications are displayed as a colored "badge" (also known as a "notification dot") on the app icon.</a:t>
            </a:r>
            <a:endParaRPr sz="2000" b="0" dirty="0">
              <a:solidFill>
                <a:schemeClr val="dk1"/>
              </a:solidFill>
              <a:ea typeface="Arial"/>
              <a:sym typeface="Arial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2000" b="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Char char="●"/>
            </a:pPr>
            <a:r>
              <a:rPr lang="en" sz="2000" b="0" dirty="0"/>
              <a:t>Users can long-press on an app icon to see the notifications for that app. Similar to the notification drawer.</a:t>
            </a:r>
            <a:endParaRPr sz="2000" b="0" dirty="0">
              <a:solidFill>
                <a:schemeClr val="dk1"/>
              </a:solidFill>
              <a:ea typeface="Arial"/>
              <a:sym typeface="Arial"/>
            </a:endParaRPr>
          </a:p>
        </p:txBody>
      </p:sp>
      <p:sp>
        <p:nvSpPr>
          <p:cNvPr id="342" name="Google Shape;342;p6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43" name="Google Shape;343;p61"/>
          <p:cNvSpPr txBox="1">
            <a:spLocks noGrp="1"/>
          </p:cNvSpPr>
          <p:nvPr>
            <p:ph type="title"/>
          </p:nvPr>
        </p:nvSpPr>
        <p:spPr>
          <a:xfrm>
            <a:off x="311700" y="3894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App icon badge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44" name="Google Shape;344;p61"/>
          <p:cNvSpPr txBox="1">
            <a:spLocks noGrp="1"/>
          </p:cNvSpPr>
          <p:nvPr>
            <p:ph type="subTitle" idx="3"/>
          </p:nvPr>
        </p:nvSpPr>
        <p:spPr>
          <a:xfrm>
            <a:off x="220275" y="1060025"/>
            <a:ext cx="86121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- Available only on the devices running Android 8.0 (API level 26) and higher.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45" name="Google Shape;345;p61"/>
          <p:cNvPicPr preferRelativeResize="0"/>
          <p:nvPr/>
        </p:nvPicPr>
        <p:blipFill rotWithShape="1">
          <a:blip r:embed="rId3">
            <a:alphaModFix/>
          </a:blip>
          <a:srcRect t="19698"/>
          <a:stretch/>
        </p:blipFill>
        <p:spPr>
          <a:xfrm>
            <a:off x="6630450" y="1627425"/>
            <a:ext cx="2201925" cy="121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46" name="Google Shape;346;p61"/>
          <p:cNvPicPr preferRelativeResize="0"/>
          <p:nvPr/>
        </p:nvPicPr>
        <p:blipFill rotWithShape="1">
          <a:blip r:embed="rId4">
            <a:alphaModFix/>
          </a:blip>
          <a:srcRect t="13606"/>
          <a:stretch/>
        </p:blipFill>
        <p:spPr>
          <a:xfrm>
            <a:off x="6630450" y="3018237"/>
            <a:ext cx="2201925" cy="15456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58" name="Google Shape;358;p63"/>
          <p:cNvSpPr txBox="1">
            <a:spLocks noGrp="1"/>
          </p:cNvSpPr>
          <p:nvPr>
            <p:ph type="title"/>
          </p:nvPr>
        </p:nvSpPr>
        <p:spPr>
          <a:xfrm>
            <a:off x="318327" y="4027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Notification channels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59" name="Google Shape;359;p63"/>
          <p:cNvSpPr txBox="1">
            <a:spLocks noGrp="1"/>
          </p:cNvSpPr>
          <p:nvPr>
            <p:ph type="subTitle" idx="3"/>
          </p:nvPr>
        </p:nvSpPr>
        <p:spPr>
          <a:xfrm>
            <a:off x="311700" y="1212574"/>
            <a:ext cx="8520600" cy="3200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Used to create a user-customizable channel for each type of notification to be displayed.</a:t>
            </a:r>
            <a:endParaRPr b="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More than one notification can be grouped in to a channel.</a:t>
            </a:r>
            <a:endParaRPr b="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Set notification behavior like sound, light, vibrate and so on, applied to all the notifications in that channel. </a:t>
            </a:r>
            <a:endParaRPr sz="11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>
            <a:spLocks noGrp="1"/>
          </p:cNvSpPr>
          <p:nvPr>
            <p:ph type="title"/>
          </p:nvPr>
        </p:nvSpPr>
        <p:spPr>
          <a:xfrm>
            <a:off x="305074" y="37622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Notification channels are mandatory</a:t>
            </a:r>
            <a:endParaRPr dirty="0"/>
          </a:p>
        </p:txBody>
      </p:sp>
      <p:sp>
        <p:nvSpPr>
          <p:cNvPr id="365" name="Google Shape;365;p6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u="sng" dirty="0">
                <a:solidFill>
                  <a:schemeClr val="hlink"/>
                </a:solidFill>
                <a:hlinkClick r:id="rId3"/>
              </a:rPr>
              <a:t>Notification channels</a:t>
            </a:r>
            <a:r>
              <a:rPr lang="en" b="0" dirty="0"/>
              <a:t> are introduced in Android 8.0 (API level 26)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All notifications must be assigned to a channel starting from Android 8.0 (API level 26), else your notifications will not be displayed.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For the apps targeting lower than Android 8.0 (API level 26), no need to implement notification channels. </a:t>
            </a:r>
            <a:endParaRPr b="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>
            <a:spLocks noGrp="1"/>
          </p:cNvSpPr>
          <p:nvPr>
            <p:ph type="title"/>
          </p:nvPr>
        </p:nvSpPr>
        <p:spPr>
          <a:xfrm>
            <a:off x="291822" y="3894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Notification channels in Settings</a:t>
            </a:r>
            <a:endParaRPr dirty="0"/>
          </a:p>
        </p:txBody>
      </p:sp>
      <p:sp>
        <p:nvSpPr>
          <p:cNvPr id="372" name="Google Shape;372;p6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4930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Notification channels appear as Categories under App notifications in the device Settings.</a:t>
            </a:r>
            <a:endParaRPr sz="11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3" name="Google Shape;373;p6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74" name="Google Shape;37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330" y="1046866"/>
            <a:ext cx="2005425" cy="355472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7"/>
          <p:cNvSpPr txBox="1">
            <a:spLocks noGrp="1"/>
          </p:cNvSpPr>
          <p:nvPr>
            <p:ph type="title"/>
          </p:nvPr>
        </p:nvSpPr>
        <p:spPr>
          <a:xfrm>
            <a:off x="324952" y="3828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a Notification channel</a:t>
            </a:r>
            <a:endParaRPr dirty="0"/>
          </a:p>
        </p:txBody>
      </p:sp>
      <p:sp>
        <p:nvSpPr>
          <p:cNvPr id="385" name="Google Shape;385;p67"/>
          <p:cNvSpPr txBox="1">
            <a:spLocks noGrp="1"/>
          </p:cNvSpPr>
          <p:nvPr>
            <p:ph type="sldNum" sz="quarter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87" name="Google Shape;387;p67"/>
          <p:cNvSpPr txBox="1"/>
          <p:nvPr/>
        </p:nvSpPr>
        <p:spPr>
          <a:xfrm>
            <a:off x="153525" y="1029975"/>
            <a:ext cx="8867400" cy="3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Notification channel instance is created using  </a:t>
            </a:r>
            <a:r>
              <a:rPr lang="en" sz="2000" u="sng" dirty="0">
                <a:solidFill>
                  <a:schemeClr val="hlink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  <a:hlinkClick r:id="rId3"/>
              </a:rPr>
              <a:t>NotificationChannel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" sz="20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constructor.</a:t>
            </a:r>
            <a:endParaRPr sz="20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You must specify:</a:t>
            </a:r>
            <a:endParaRPr sz="20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An ID  that's unique within your package.</a:t>
            </a:r>
            <a:endParaRPr sz="20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User visible name of the channel.</a:t>
            </a:r>
            <a:endParaRPr sz="20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0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The importance level for the channel.</a:t>
            </a:r>
            <a:r>
              <a:rPr lang="en" sz="2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endParaRPr sz="24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     if (Build.VERSION.SDK_INT &gt;= Build.VERSION_CODES.O) {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Courier New"/>
              <a:cs typeface="Times New Roman" panose="02020603050405020304" pitchFamily="18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    	NotificationChannel notificationChannel = 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Courier New"/>
              <a:cs typeface="Times New Roman" panose="02020603050405020304" pitchFamily="18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         		new NotificationChannel(CHANNEL_ID, "Mascot Notification",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Courier New"/>
              <a:cs typeface="Times New Roman" panose="02020603050405020304" pitchFamily="18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         	NotificationManager.IMPORTANCE_DEFAULT);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Courier New"/>
              <a:cs typeface="Times New Roman" panose="02020603050405020304" pitchFamily="18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    }</a:t>
            </a:r>
            <a:endParaRPr sz="1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6FFE7F4F-7E43-4C24-8C1D-EFA39DB96C43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EF869649-281C-40A9-8AC9-A1A2B66CECBC}"/>
    </a:ext>
  </a:extLst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3942A3B0-E6F7-499B-90EA-0D4880C816DB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262</TotalTime>
  <Words>1055</Words>
  <Application>Microsoft Office PowerPoint</Application>
  <PresentationFormat>On-screen Show (16:9)</PresentationFormat>
  <Paragraphs>140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Consolas</vt:lpstr>
      <vt:lpstr>Courier New</vt:lpstr>
      <vt:lpstr>Myriad Pro</vt:lpstr>
      <vt:lpstr>Roboto</vt:lpstr>
      <vt:lpstr>Tahoma</vt:lpstr>
      <vt:lpstr>Times New Roman</vt:lpstr>
      <vt:lpstr>2_Theme1</vt:lpstr>
      <vt:lpstr>Theme1</vt:lpstr>
      <vt:lpstr>1_Theme1</vt:lpstr>
      <vt:lpstr>Android Notification</vt:lpstr>
      <vt:lpstr>Contents</vt:lpstr>
      <vt:lpstr>What are notifications</vt:lpstr>
      <vt:lpstr>What are notifications</vt:lpstr>
      <vt:lpstr>App icon badge</vt:lpstr>
      <vt:lpstr>Notification channels</vt:lpstr>
      <vt:lpstr>Notification channels are mandatory</vt:lpstr>
      <vt:lpstr>Notification channels in Settings</vt:lpstr>
      <vt:lpstr>Create a Notification channel</vt:lpstr>
      <vt:lpstr> Importance level </vt:lpstr>
      <vt:lpstr>Notification priority </vt:lpstr>
      <vt:lpstr>Importance level and priority constants</vt:lpstr>
      <vt:lpstr>Creating notifications </vt:lpstr>
      <vt:lpstr>Setting notification contents</vt:lpstr>
      <vt:lpstr>Setting notification contents</vt:lpstr>
      <vt:lpstr>Delivering notifications</vt:lpstr>
      <vt:lpstr>Updating notifications</vt:lpstr>
      <vt:lpstr>Canceling notifications</vt:lpstr>
      <vt:lpstr>Handling notification actions</vt:lpstr>
      <vt:lpstr>Classwork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cp:lastModifiedBy>Võ Hoàng Phương Dung</cp:lastModifiedBy>
  <cp:revision>163</cp:revision>
  <dcterms:modified xsi:type="dcterms:W3CDTF">2021-11-20T13:06:46Z</dcterms:modified>
</cp:coreProperties>
</file>