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  <p:sldMasterId id="2147483674" r:id="rId3"/>
  </p:sldMasterIdLst>
  <p:notesMasterIdLst>
    <p:notesMasterId r:id="rId26"/>
  </p:notesMasterIdLst>
  <p:sldIdLst>
    <p:sldId id="256" r:id="rId4"/>
    <p:sldId id="272" r:id="rId5"/>
    <p:sldId id="274" r:id="rId6"/>
    <p:sldId id="261" r:id="rId7"/>
    <p:sldId id="275" r:id="rId8"/>
    <p:sldId id="276" r:id="rId9"/>
    <p:sldId id="265" r:id="rId10"/>
    <p:sldId id="277" r:id="rId11"/>
    <p:sldId id="278" r:id="rId12"/>
    <p:sldId id="279" r:id="rId13"/>
    <p:sldId id="270" r:id="rId14"/>
    <p:sldId id="27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7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03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39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97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00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3330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590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783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0156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1464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4889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885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0893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893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918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8347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698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995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606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3489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5828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1716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43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5239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18165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6124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47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7006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737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859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4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80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0FD881B-C68D-4388-8915-7BCE76EC6E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71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BBB422C-1B75-4C14-961A-192233952D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76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248FF63-6F47-439C-A2E9-91A21F13E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59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Multithread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8D11-AA0B-436D-8398-24E528E0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Asyntask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D742-54DC-410F-A0D3-8F3C01C84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onPreExecute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Runs on the main thread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Sets up the task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Runs on the main thread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receives calls from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 from background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5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>
            <a:spLocks noGrp="1"/>
          </p:cNvSpPr>
          <p:nvPr>
            <p:ph type="title"/>
          </p:nvPr>
        </p:nvSpPr>
        <p:spPr>
          <a:xfrm>
            <a:off x="324952" y="3762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rot="-5400000" flipH="1">
            <a:off x="2294425" y="3110775"/>
            <a:ext cx="998400" cy="6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rot="10800000" flipH="1">
            <a:off x="6051625" y="2401875"/>
            <a:ext cx="299100" cy="1208400"/>
          </a:xfrm>
          <a:prstGeom prst="curvedConnector3">
            <a:avLst>
              <a:gd name="adj1" fmla="val 50017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rot="10800000" flipH="1">
            <a:off x="3701675" y="2598550"/>
            <a:ext cx="655200" cy="332100"/>
          </a:xfrm>
          <a:prstGeom prst="curvedConnector2">
            <a:avLst/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>
            <a:spLocks noGrp="1"/>
          </p:cNvSpPr>
          <p:nvPr>
            <p:ph type="title"/>
          </p:nvPr>
        </p:nvSpPr>
        <p:spPr>
          <a:xfrm>
            <a:off x="311700" y="3629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an AsyncTask</a:t>
            </a:r>
            <a:endParaRPr dirty="0"/>
          </a:p>
        </p:txBody>
      </p:sp>
      <p:sp>
        <p:nvSpPr>
          <p:cNvPr id="558" name="Google Shape;558;p96"/>
          <p:cNvSpPr txBox="1">
            <a:spLocks noGrp="1"/>
          </p:cNvSpPr>
          <p:nvPr>
            <p:ph type="body" idx="1"/>
          </p:nvPr>
        </p:nvSpPr>
        <p:spPr>
          <a:xfrm>
            <a:off x="238538" y="1000075"/>
            <a:ext cx="88469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Subclass AsyncTask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Provide data type sent to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Provide data type of progress units for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Provide data type of result for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  private class MyAsyncTask </a:t>
            </a:r>
            <a:endParaRPr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    extends AsyncTask&lt;URL, Integer, Bitmap&gt; {...}</a:t>
            </a:r>
            <a:endParaRPr b="0" dirty="0"/>
          </a:p>
        </p:txBody>
      </p:sp>
      <p:sp>
        <p:nvSpPr>
          <p:cNvPr id="559" name="Google Shape;559;p9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>
            <a:spLocks noGrp="1"/>
          </p:cNvSpPr>
          <p:nvPr>
            <p:ph type="title"/>
          </p:nvPr>
        </p:nvSpPr>
        <p:spPr>
          <a:xfrm>
            <a:off x="298448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MyAsyncTask class definition</a:t>
            </a:r>
            <a:endParaRPr dirty="0"/>
          </a:p>
        </p:txBody>
      </p:sp>
      <p:sp>
        <p:nvSpPr>
          <p:cNvPr id="565" name="Google Shape;565;p97"/>
          <p:cNvSpPr txBox="1">
            <a:spLocks noGrp="1"/>
          </p:cNvSpPr>
          <p:nvPr>
            <p:ph type="body" idx="1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ea typeface="Consolas"/>
                <a:sym typeface="Consolas"/>
              </a:rPr>
              <a:t>   </a:t>
            </a:r>
            <a:r>
              <a:rPr lang="en" b="0" dirty="0">
                <a:ea typeface="Consolas"/>
                <a:sym typeface="Consolas"/>
              </a:rPr>
              <a:t>private class MyAsyncTask </a:t>
            </a:r>
            <a:endParaRPr b="0" dirty="0">
              <a:ea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ea typeface="Consolas"/>
                <a:sym typeface="Consolas"/>
              </a:rPr>
              <a:t>                              extends AsyncTask&lt;String, Integer, Bitmap&gt; {...}</a:t>
            </a:r>
            <a:endParaRPr b="0" dirty="0">
              <a:ea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ea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0" dirty="0">
                <a:solidFill>
                  <a:srgbClr val="FFFFFF"/>
                </a:solidFill>
                <a:ea typeface="Consolas"/>
                <a:sym typeface="Consolas"/>
              </a:rPr>
              <a:t>doInBackground()</a:t>
            </a:r>
            <a:endParaRPr sz="2000" b="0" dirty="0">
              <a:solidFill>
                <a:srgbClr val="FFFFFF"/>
              </a:solidFill>
              <a:ea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rgbClr val="FFFFFF"/>
                </a:solidFill>
                <a:ea typeface="Consolas"/>
                <a:sym typeface="Consolas"/>
              </a:rPr>
              <a:t>doInBackground(</a:t>
            </a:r>
            <a:endParaRPr sz="2000" b="0" dirty="0">
              <a:ea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endParaRPr lang="en" sz="2000"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sz="2000" b="0" dirty="0"/>
              <a:t>String—could be query, URI for filename</a:t>
            </a:r>
            <a:endParaRPr sz="2000" b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sz="2000" b="0" dirty="0"/>
              <a:t>Integer—percentage completed, steps done</a:t>
            </a:r>
            <a:endParaRPr sz="2000" b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sz="2000" b="0" dirty="0"/>
              <a:t>Bitmap—an image to be displayed</a:t>
            </a:r>
            <a:endParaRPr sz="2000" b="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000" b="0" dirty="0"/>
              <a:t>Use Void if no data passed</a:t>
            </a:r>
            <a:endParaRPr sz="2000" b="0" dirty="0"/>
          </a:p>
        </p:txBody>
      </p:sp>
      <p:sp>
        <p:nvSpPr>
          <p:cNvPr id="566" name="Google Shape;566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rot="5400000" flipH="1">
            <a:off x="7227900" y="2091400"/>
            <a:ext cx="873300" cy="5730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455A6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>
            <a:spLocks noGrp="1"/>
          </p:cNvSpPr>
          <p:nvPr>
            <p:ph type="title"/>
          </p:nvPr>
        </p:nvSpPr>
        <p:spPr>
          <a:xfrm>
            <a:off x="258691" y="3497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onPreExecute()</a:t>
            </a:r>
            <a:endParaRPr dirty="0"/>
          </a:p>
        </p:txBody>
      </p:sp>
      <p:sp>
        <p:nvSpPr>
          <p:cNvPr id="578" name="Google Shape;578;p98"/>
          <p:cNvSpPr txBox="1">
            <a:spLocks noGrp="1"/>
          </p:cNvSpPr>
          <p:nvPr>
            <p:ph type="body" idx="1"/>
          </p:nvPr>
        </p:nvSpPr>
        <p:spPr>
          <a:xfrm>
            <a:off x="357808" y="1076275"/>
            <a:ext cx="87862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>
            <a:spLocks noGrp="1"/>
          </p:cNvSpPr>
          <p:nvPr>
            <p:ph type="title"/>
          </p:nvPr>
        </p:nvSpPr>
        <p:spPr>
          <a:xfrm>
            <a:off x="311700" y="36960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doInBackground()</a:t>
            </a:r>
            <a:endParaRPr dirty="0"/>
          </a:p>
        </p:txBody>
      </p:sp>
      <p:sp>
        <p:nvSpPr>
          <p:cNvPr id="585" name="Google Shape;585;p99"/>
          <p:cNvSpPr txBox="1">
            <a:spLocks noGrp="1"/>
          </p:cNvSpPr>
          <p:nvPr>
            <p:ph type="body" idx="1"/>
          </p:nvPr>
        </p:nvSpPr>
        <p:spPr>
          <a:xfrm>
            <a:off x="324678" y="1076275"/>
            <a:ext cx="881937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protected Bitmap doInBackground(String... query) {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dirty="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86" name="Google Shape;586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>
            <a:spLocks noGrp="1"/>
          </p:cNvSpPr>
          <p:nvPr>
            <p:ph type="title"/>
          </p:nvPr>
        </p:nvSpPr>
        <p:spPr>
          <a:xfrm>
            <a:off x="285196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onProgressUpdate()</a:t>
            </a:r>
            <a:endParaRPr dirty="0"/>
          </a:p>
        </p:txBody>
      </p:sp>
      <p:sp>
        <p:nvSpPr>
          <p:cNvPr id="592" name="Google Shape;592;p100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     protected void onProgressUpdate(Integer... progress) {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 b="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93" name="Google Shape;593;p10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>
            <a:spLocks noGrp="1"/>
          </p:cNvSpPr>
          <p:nvPr>
            <p:ph type="title"/>
          </p:nvPr>
        </p:nvSpPr>
        <p:spPr>
          <a:xfrm>
            <a:off x="305074" y="3762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onPostExecute()</a:t>
            </a:r>
            <a:endParaRPr dirty="0"/>
          </a:p>
        </p:txBody>
      </p:sp>
      <p:sp>
        <p:nvSpPr>
          <p:cNvPr id="599" name="Google Shape;599;p101"/>
          <p:cNvSpPr txBox="1">
            <a:spLocks noGrp="1"/>
          </p:cNvSpPr>
          <p:nvPr>
            <p:ph type="body" idx="1"/>
          </p:nvPr>
        </p:nvSpPr>
        <p:spPr>
          <a:xfrm>
            <a:off x="377686" y="1076275"/>
            <a:ext cx="876636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onPostExecute(Bitmap result) {</a:t>
            </a:r>
            <a:endParaRPr sz="18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dirty="0"/>
          </a:p>
        </p:txBody>
      </p:sp>
      <p:sp>
        <p:nvSpPr>
          <p:cNvPr id="600" name="Google Shape;600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>
            <a:spLocks noGrp="1"/>
          </p:cNvSpPr>
          <p:nvPr>
            <p:ph type="title"/>
          </p:nvPr>
        </p:nvSpPr>
        <p:spPr>
          <a:xfrm>
            <a:off x="305074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 background work</a:t>
            </a:r>
            <a:endParaRPr dirty="0"/>
          </a:p>
        </p:txBody>
      </p:sp>
      <p:sp>
        <p:nvSpPr>
          <p:cNvPr id="606" name="Google Shape;606;p102"/>
          <p:cNvSpPr txBox="1">
            <a:spLocks noGrp="1"/>
          </p:cNvSpPr>
          <p:nvPr>
            <p:ph type="body" idx="1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loadImage (View view) {</a:t>
            </a:r>
            <a:endParaRPr sz="18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mEditText.getText().toString();   </a:t>
            </a:r>
            <a:endParaRPr sz="18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MyAsyncTask(query).execute();</a:t>
            </a:r>
            <a:endParaRPr sz="18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3"/>
          <p:cNvSpPr txBox="1">
            <a:spLocks noGrp="1"/>
          </p:cNvSpPr>
          <p:nvPr>
            <p:ph type="title"/>
          </p:nvPr>
        </p:nvSpPr>
        <p:spPr>
          <a:xfrm>
            <a:off x="364709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of AsyncTask</a:t>
            </a:r>
            <a:endParaRPr dirty="0"/>
          </a:p>
        </p:txBody>
      </p:sp>
      <p:sp>
        <p:nvSpPr>
          <p:cNvPr id="615" name="Google Shape;615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When device configuration changes, Activity is destroyed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AsyncTask cannot connect to Activity anymore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New AsyncTask created for every config change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Old AsyncTasks stay around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App may run out of memory or crash</a:t>
            </a:r>
            <a:endParaRPr b="0" dirty="0"/>
          </a:p>
        </p:txBody>
      </p:sp>
      <p:sp>
        <p:nvSpPr>
          <p:cNvPr id="612" name="Google Shape;612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Main thread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Worker thread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 err="1"/>
              <a:t>Asynctask</a:t>
            </a:r>
            <a:endParaRPr lang="en-US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>
            <a:spLocks noGrp="1"/>
          </p:cNvSpPr>
          <p:nvPr>
            <p:ph type="title"/>
          </p:nvPr>
        </p:nvSpPr>
        <p:spPr>
          <a:xfrm>
            <a:off x="338204" y="3762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to use AsyncTask</a:t>
            </a:r>
            <a:endParaRPr dirty="0"/>
          </a:p>
        </p:txBody>
      </p:sp>
      <p:sp>
        <p:nvSpPr>
          <p:cNvPr id="621" name="Google Shape;621;p10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Short or interruptible tasks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Tasks that do not need to report back to UI or user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Lower priority tasks that can be left unfinished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 AsyncTaskLoader otherwise</a:t>
            </a:r>
            <a:endParaRPr b="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50" dirty="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50" dirty="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6AC8-D5E8-438A-80A5-1F11A50E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4F98-402D-416E-A7F7-9F03DDC51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Using </a:t>
            </a:r>
            <a:r>
              <a:rPr lang="en-US" b="0" dirty="0" err="1"/>
              <a:t>Asynctask</a:t>
            </a:r>
            <a:r>
              <a:rPr lang="en-US" b="0" dirty="0"/>
              <a:t> to download 1 image from </a:t>
            </a:r>
            <a:r>
              <a:rPr lang="en-US" b="0" dirty="0" err="1"/>
              <a:t>Url</a:t>
            </a:r>
            <a:r>
              <a:rPr lang="en-US" b="0" dirty="0"/>
              <a:t> into an </a:t>
            </a:r>
            <a:r>
              <a:rPr lang="en-US" b="0" dirty="0" err="1"/>
              <a:t>ImageView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81989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0413-48B3-4FA0-A6ED-BB4C481C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EAEC9-BDA7-4E66-9536-CDA68ED9C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Independent path of execution in a running program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Code is executed line by line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App runs on Java thread called "main" or "UI thread"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Draws UI on the screen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Responds to user actions by handling UI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0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>
            <a:spLocks noGrp="1"/>
          </p:cNvSpPr>
          <p:nvPr>
            <p:ph type="title"/>
          </p:nvPr>
        </p:nvSpPr>
        <p:spPr>
          <a:xfrm>
            <a:off x="327466" y="3915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thread</a:t>
            </a:r>
            <a:endParaRPr dirty="0"/>
          </a:p>
        </p:txBody>
      </p:sp>
      <p:sp>
        <p:nvSpPr>
          <p:cNvPr id="462" name="Google Shape;462;p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Hardware updates screen every 16 milliseconds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UI thread has 16 ms to do all its work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If it takes too long, app stutters or hangs</a:t>
            </a:r>
            <a:endParaRPr b="0" dirty="0"/>
          </a:p>
        </p:txBody>
      </p:sp>
      <p:sp>
        <p:nvSpPr>
          <p:cNvPr id="463" name="Google Shape;463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1C05-D88C-48C2-B015-44A20537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thread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500E74-350F-4751-9443-523C2616B2A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37251" y="1119809"/>
            <a:ext cx="4569938" cy="1558058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A681EF-548D-4A49-9C99-1638D8AFDF2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93797" y="2802834"/>
            <a:ext cx="5405786" cy="17423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2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D346-1DE7-4483-B113-26BB00D5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threads do: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5998-8B7E-4854-9F1B-0AE476698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Network operations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Long calculations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Downloading/uploading files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Processing images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b="0" dirty="0"/>
              <a:t>Loading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2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>
            <a:spLocks noGrp="1"/>
          </p:cNvSpPr>
          <p:nvPr>
            <p:ph type="title"/>
          </p:nvPr>
        </p:nvSpPr>
        <p:spPr>
          <a:xfrm>
            <a:off x="305074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rules for Android threads</a:t>
            </a:r>
            <a:endParaRPr dirty="0"/>
          </a:p>
        </p:txBody>
      </p:sp>
      <p:sp>
        <p:nvSpPr>
          <p:cNvPr id="501" name="Google Shape;501;p9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Do not block the UI thread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Complete all work in less than 16 ms for each screen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Run slow non-UI work on a non-UI thread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Do not access the Android UI toolkit from outside </a:t>
            </a:r>
            <a:br>
              <a:rPr lang="en" dirty="0"/>
            </a:br>
            <a:r>
              <a:rPr lang="en" dirty="0"/>
              <a:t>the UI thread 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Do UI work only on the UI thread</a:t>
            </a:r>
            <a:endParaRPr dirty="0"/>
          </a:p>
        </p:txBody>
      </p:sp>
      <p:sp>
        <p:nvSpPr>
          <p:cNvPr id="502" name="Google Shape;502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36CA-3EAF-4DDF-81C6-40B4A501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7930-583D-400A-846E-A4D6E51A8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To implement basic background tasks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B3147-7B3F-48A8-AA21-BE3F401ED8C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7588" y="1800579"/>
            <a:ext cx="6778440" cy="2380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74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C50C-DA91-4375-A352-2D699017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Asyntask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9A15B-1416-479F-BB94-ECF0E78E8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81000">
              <a:buSzPts val="2400"/>
              <a:buChar char="●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doInBackground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—runs on a background thread</a:t>
            </a:r>
          </a:p>
          <a:p>
            <a:pPr lvl="2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All the work to happen in the background</a:t>
            </a:r>
          </a:p>
          <a:p>
            <a:pPr lvl="1" indent="-381000">
              <a:buSzPts val="2400"/>
              <a:buChar char="●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onPostExecute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/>
              <a:t>—runs on main thread when work done</a:t>
            </a:r>
          </a:p>
          <a:p>
            <a:pPr lvl="2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Process results</a:t>
            </a:r>
          </a:p>
          <a:p>
            <a:pPr lvl="2" indent="-355600">
              <a:spcBef>
                <a:spcPts val="1000"/>
              </a:spcBef>
              <a:buSzPts val="2000"/>
              <a:buChar char="○"/>
            </a:pPr>
            <a:r>
              <a:rPr lang="en-US" dirty="0"/>
              <a:t>Publish results to the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9731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603</TotalTime>
  <Words>550</Words>
  <Application>Microsoft Office PowerPoint</Application>
  <PresentationFormat>On-screen Show (16:9)</PresentationFormat>
  <Paragraphs>135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Consolas</vt:lpstr>
      <vt:lpstr>Georgia</vt:lpstr>
      <vt:lpstr>Myriad Pro</vt:lpstr>
      <vt:lpstr>Roboto</vt:lpstr>
      <vt:lpstr>Tahoma</vt:lpstr>
      <vt:lpstr>Times New Roman</vt:lpstr>
      <vt:lpstr>2_Theme1</vt:lpstr>
      <vt:lpstr>Theme1</vt:lpstr>
      <vt:lpstr>1_Theme1</vt:lpstr>
      <vt:lpstr>Multithread</vt:lpstr>
      <vt:lpstr>Contents</vt:lpstr>
      <vt:lpstr>Main thread</vt:lpstr>
      <vt:lpstr>Main thread</vt:lpstr>
      <vt:lpstr>Worker thread</vt:lpstr>
      <vt:lpstr>Worker threads do:</vt:lpstr>
      <vt:lpstr>Two rules for Android threads</vt:lpstr>
      <vt:lpstr>Asynctask</vt:lpstr>
      <vt:lpstr>Asyntask</vt:lpstr>
      <vt:lpstr>Asyntask</vt:lpstr>
      <vt:lpstr>AsyncTask helper methods</vt:lpstr>
      <vt:lpstr>Creating an AsyncTask</vt:lpstr>
      <vt:lpstr>MyAsyncTask class definition</vt:lpstr>
      <vt:lpstr>onPreExecute()</vt:lpstr>
      <vt:lpstr>doInBackground()</vt:lpstr>
      <vt:lpstr>onProgressUpdate()</vt:lpstr>
      <vt:lpstr>onPostExecute()</vt:lpstr>
      <vt:lpstr>Start background work</vt:lpstr>
      <vt:lpstr>Limitations of AsyncTask</vt:lpstr>
      <vt:lpstr>When to use AsyncTask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254</cp:revision>
  <dcterms:modified xsi:type="dcterms:W3CDTF">2021-09-23T04:53:40Z</dcterms:modified>
</cp:coreProperties>
</file>