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3" r:id="rId2"/>
    <p:sldMasterId id="2147483675" r:id="rId3"/>
  </p:sldMasterIdLst>
  <p:notesMasterIdLst>
    <p:notesMasterId r:id="rId16"/>
  </p:notesMasterIdLst>
  <p:sldIdLst>
    <p:sldId id="256" r:id="rId4"/>
    <p:sldId id="272" r:id="rId5"/>
    <p:sldId id="274" r:id="rId6"/>
    <p:sldId id="259" r:id="rId7"/>
    <p:sldId id="260" r:id="rId8"/>
    <p:sldId id="261" r:id="rId9"/>
    <p:sldId id="277" r:id="rId10"/>
    <p:sldId id="262" r:id="rId11"/>
    <p:sldId id="263" r:id="rId12"/>
    <p:sldId id="264" r:id="rId13"/>
    <p:sldId id="275" r:id="rId14"/>
    <p:sldId id="273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409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3001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3481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5449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6823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80133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91789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4403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3332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3687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872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12381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0928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9873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0388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09124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476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8892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90839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19923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96381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825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801518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06310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2245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432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9967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9240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8958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9982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561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2256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37E58C5-E24A-4580-BE06-802ECBE53B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4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A7FE581E-B4E5-423D-BC0E-0762E670A1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250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23/09/2021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0D12D506-AE7A-413C-84D7-6A9AF7268F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068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2" Type="http://schemas.openxmlformats.org/officeDocument/2006/relationships/hyperlink" Target="https://jsonplaceholder.typicode.com/posts" TargetMode="Externa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" TargetMode="External"/><Relationship Id="rId2" Type="http://schemas.openxmlformats.org/officeDocument/2006/relationships/hyperlink" Target="https://guides.codepath.com/android/consuming-apis-with-retrofit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Web services - Retrofit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Retrofit Implementation</a:t>
            </a:r>
            <a:endParaRPr lang="en-GB" sz="2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53040" y="124308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12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lang="en-US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Call 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 err="1">
                <a:solidFill>
                  <a:srgbClr val="000000"/>
                </a:solidFill>
                <a:latin typeface="Menlo"/>
                <a:ea typeface="Menlo"/>
              </a:rPr>
              <a:t>myRetrofitAPI.getUsers</a:t>
            </a: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(“12”).enqueue(</a:t>
            </a:r>
            <a:r>
              <a:rPr lang="en-US" sz="1300" b="1" strike="noStrike" spc="-1" dirty="0">
                <a:solidFill>
                  <a:srgbClr val="00006D"/>
                </a:solidFill>
                <a:latin typeface="Menlo"/>
                <a:ea typeface="Menlo"/>
              </a:rPr>
              <a:t>new </a:t>
            </a: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Callback&lt;User&gt;() {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300" b="0" strike="noStrike" spc="-1" dirty="0">
                <a:solidFill>
                  <a:srgbClr val="6D6F05"/>
                </a:solidFill>
                <a:latin typeface="Menlo"/>
                <a:ea typeface="Menlo"/>
              </a:rPr>
              <a:t>@Override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6D6F05"/>
                </a:solidFill>
                <a:latin typeface="Menlo"/>
                <a:ea typeface="Menlo"/>
              </a:rPr>
              <a:t>    </a:t>
            </a:r>
            <a:r>
              <a:rPr lang="en-US" sz="1300" b="1" strike="noStrike" spc="-1" dirty="0">
                <a:solidFill>
                  <a:srgbClr val="00006D"/>
                </a:solidFill>
                <a:latin typeface="Menlo"/>
                <a:ea typeface="Menlo"/>
              </a:rPr>
              <a:t>public void 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Menlo"/>
                <a:ea typeface="Menlo"/>
              </a:rPr>
              <a:t>onResponse</a:t>
            </a: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(Call&lt;User&gt; call, Response&lt;User&gt; response) {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        // Success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     </a:t>
            </a: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    </a:t>
            </a:r>
            <a:r>
              <a:rPr lang="en-US" sz="1300" b="0" strike="noStrike" spc="-1" dirty="0">
                <a:solidFill>
                  <a:srgbClr val="6D6F05"/>
                </a:solidFill>
                <a:latin typeface="Menlo"/>
                <a:ea typeface="Menlo"/>
              </a:rPr>
              <a:t>@Override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6D6F05"/>
                </a:solidFill>
                <a:latin typeface="Menlo"/>
                <a:ea typeface="Menlo"/>
              </a:rPr>
              <a:t>    </a:t>
            </a:r>
            <a:r>
              <a:rPr lang="en-US" sz="1300" b="1" strike="noStrike" spc="-1" dirty="0">
                <a:solidFill>
                  <a:srgbClr val="00006D"/>
                </a:solidFill>
                <a:latin typeface="Menlo"/>
                <a:ea typeface="Menlo"/>
              </a:rPr>
              <a:t>public void </a:t>
            </a:r>
            <a:r>
              <a:rPr lang="en-US" sz="1300" b="0" strike="noStrike" spc="-1" dirty="0" err="1">
                <a:solidFill>
                  <a:srgbClr val="000000"/>
                </a:solidFill>
                <a:latin typeface="Menlo"/>
                <a:ea typeface="Menlo"/>
              </a:rPr>
              <a:t>onFailure</a:t>
            </a: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(Call&lt;User&gt; call, Throwable t) {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000000"/>
                </a:solidFill>
                <a:latin typeface="Menlo"/>
                <a:ea typeface="Menlo"/>
              </a:rPr>
              <a:t>        //Failed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   }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});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15000"/>
              </a:lnSpc>
            </a:pPr>
            <a:endParaRPr lang="en-GB" sz="1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34DB-2285-42C1-B3B3-D4CA3922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A79C4-707E-4055-B0EA-88B981B0F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Create a List screen using </a:t>
            </a:r>
            <a:r>
              <a:rPr lang="en-US" b="0" dirty="0" err="1"/>
              <a:t>RecyclerView</a:t>
            </a:r>
            <a:endParaRPr lang="en-US" b="0" dirty="0"/>
          </a:p>
          <a:p>
            <a:r>
              <a:rPr lang="en-US" b="0" dirty="0"/>
              <a:t>Load data from </a:t>
            </a:r>
            <a:r>
              <a:rPr lang="en-US" b="0" dirty="0" err="1"/>
              <a:t>api</a:t>
            </a:r>
            <a:r>
              <a:rPr lang="en-US" b="0" dirty="0"/>
              <a:t>: </a:t>
            </a:r>
            <a:r>
              <a:rPr lang="en-US" b="0" dirty="0">
                <a:hlinkClick r:id="rId2"/>
              </a:rPr>
              <a:t>https://jsonplaceholder.typicode.com/posts</a:t>
            </a:r>
            <a:endParaRPr lang="en-US" b="0" dirty="0"/>
          </a:p>
          <a:p>
            <a:r>
              <a:rPr lang="en-US" b="0" dirty="0"/>
              <a:t>Show data on </a:t>
            </a:r>
            <a:r>
              <a:rPr lang="en-US" b="0" dirty="0" err="1"/>
              <a:t>RecyclerView</a:t>
            </a:r>
            <a:endParaRPr lang="en-US" b="0" dirty="0"/>
          </a:p>
          <a:p>
            <a:endParaRPr lang="en-US" b="0" dirty="0"/>
          </a:p>
          <a:p>
            <a:pPr marL="114300" indent="0">
              <a:buNone/>
            </a:pPr>
            <a:r>
              <a:rPr lang="en-US" b="0" dirty="0"/>
              <a:t>(More </a:t>
            </a:r>
            <a:r>
              <a:rPr lang="en-US" b="0" dirty="0" err="1"/>
              <a:t>apis</a:t>
            </a:r>
            <a:r>
              <a:rPr lang="en-US" b="0" dirty="0"/>
              <a:t>: </a:t>
            </a:r>
            <a:r>
              <a:rPr lang="en-US" b="0" dirty="0">
                <a:hlinkClick r:id="rId3"/>
              </a:rPr>
              <a:t>https://jsonplaceholder.typicode.com/</a:t>
            </a:r>
            <a:r>
              <a:rPr lang="en-US" b="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453124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hlinkClick r:id="rId2"/>
              </a:rPr>
              <a:t>https://guides.codepath.com/android/consuming-apis-with-retrofit</a:t>
            </a:r>
            <a:endParaRPr lang="en-US" b="0" dirty="0"/>
          </a:p>
          <a:p>
            <a:r>
              <a:rPr lang="en-US" b="0" dirty="0">
                <a:hlinkClick r:id="rId3"/>
              </a:rPr>
              <a:t>https://jsonplaceholder.typicode.com/</a:t>
            </a:r>
            <a:endParaRPr lang="en-US" b="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Web services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dirty="0"/>
              <a:t>Retrofit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sz="1800" dirty="0"/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559F-5A7D-431A-8FFD-DD12C80B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web services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E84801D-3972-4703-B48F-94FAD709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0" y="1197650"/>
            <a:ext cx="7018659" cy="367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1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Retrofit</a:t>
            </a:r>
            <a:endParaRPr lang="en-GB" sz="2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8820" indent="-34290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A type-safe REST client for Android developed by Square</a:t>
            </a:r>
          </a:p>
          <a:p>
            <a:pPr marL="458820" indent="-34290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US" sz="2000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 to retrieve and upload JSON (or other structured data) via a REST based webservice</a:t>
            </a:r>
            <a:endParaRPr lang="en-GB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8820" indent="-342900">
              <a:lnSpc>
                <a:spcPct val="115000"/>
              </a:lnSpc>
              <a:buClr>
                <a:srgbClr val="595959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Set up</a:t>
            </a:r>
            <a:endParaRPr lang="en-GB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946800" y="3084840"/>
            <a:ext cx="6970680" cy="1014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dependencies {</a:t>
            </a:r>
            <a:br>
              <a:rPr dirty="0"/>
            </a:b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br>
              <a:rPr dirty="0"/>
            </a:br>
            <a:r>
              <a:rPr lang="en-US" sz="1200" b="1" strike="noStrike" spc="-1" dirty="0">
                <a:solidFill>
                  <a:srgbClr val="008000"/>
                </a:solidFill>
                <a:latin typeface="Courier New"/>
                <a:ea typeface="Courier New"/>
              </a:rPr>
              <a:t>   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implementation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1200" b="1" strike="noStrike" spc="-1" dirty="0">
                <a:solidFill>
                  <a:srgbClr val="008000"/>
                </a:solidFill>
                <a:latin typeface="Courier New"/>
                <a:ea typeface="Courier New"/>
              </a:rPr>
              <a:t>'com.squareup.retrofit2:retrofit:2.0.2'</a:t>
            </a:r>
            <a:br>
              <a:rPr dirty="0"/>
            </a:br>
            <a:r>
              <a:rPr lang="en-US" sz="1200" b="1" strike="noStrike" spc="-1" dirty="0">
                <a:solidFill>
                  <a:srgbClr val="008000"/>
                </a:solidFill>
                <a:latin typeface="Courier New"/>
                <a:ea typeface="Courier New"/>
              </a:rPr>
              <a:t>   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implementation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lang="en-US" sz="1200" b="1" strike="noStrike" spc="-1" dirty="0">
                <a:solidFill>
                  <a:srgbClr val="008000"/>
                </a:solidFill>
                <a:latin typeface="Courier New"/>
                <a:ea typeface="Courier New"/>
              </a:rPr>
              <a:t>'com.squareup.retrofit2:converter-gson:2.0.2‘</a:t>
            </a:r>
            <a:endParaRPr lang="en-GB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1" strike="noStrike" spc="-1" dirty="0">
                <a:solidFill>
                  <a:srgbClr val="008000"/>
                </a:solidFill>
                <a:latin typeface="Courier New"/>
                <a:ea typeface="Courier New"/>
              </a:rPr>
              <a:t>}</a:t>
            </a:r>
            <a:endParaRPr lang="en-GB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POST creates a resource on the server .</a:t>
            </a:r>
            <a:endParaRPr lang="en-GB" sz="14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GET retrieves an appropriate resource .</a:t>
            </a:r>
            <a:endParaRPr lang="en-GB" sz="14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PUT should be used to update the resource or change the state .</a:t>
            </a:r>
            <a:endParaRPr lang="en-GB" sz="1400" b="0" strike="noStrike" spc="-1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DELETE is used only to remove the resource .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31212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HTTP Methods</a:t>
            </a:r>
            <a:endParaRPr lang="en-GB" sz="2800" b="1" strike="noStrike" spc="-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49560" y="137160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@Body: sends Java objects as request body.</a:t>
            </a:r>
            <a:endParaRPr lang="en-GB" sz="14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@Path: variable substitution for the API endpoint</a:t>
            </a:r>
            <a:endParaRPr lang="en-GB" sz="14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@Url: use dynamic URLs.</a:t>
            </a:r>
            <a:endParaRPr lang="en-GB" sz="14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@Query: To URL encode a query use the form</a:t>
            </a:r>
            <a:endParaRPr lang="en-GB" sz="1400" b="0" strike="noStrike" spc="-1" dirty="0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@Field: send data as form-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urlencoded</a:t>
            </a:r>
            <a:r>
              <a:rPr lang="en-US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The @Field parameter works only with a POST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212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Method Annotations </a:t>
            </a:r>
            <a:endParaRPr lang="en-GB" sz="2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49560" y="137160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Model class which is used as a JSON model</a:t>
            </a: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latin typeface="Arial"/>
              </a:rPr>
              <a:t>Interfaces that define the possible HTTP operations</a:t>
            </a: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latin typeface="Arial"/>
              </a:rPr>
              <a:t>Retrofit.Builder</a:t>
            </a:r>
            <a:r>
              <a:rPr lang="en-US" sz="1400" b="0" strike="noStrike" spc="-1" dirty="0">
                <a:latin typeface="Arial"/>
              </a:rPr>
              <a:t> class - Instance which uses the interface and the Builder API to allow defining the URL end point for the HTTP operations.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31212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Retrofit Implementation steps</a:t>
            </a:r>
            <a:endParaRPr lang="en-GB" sz="2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44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463040" y="1737360"/>
            <a:ext cx="6975360" cy="182736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333333"/>
                </a:solidFill>
                <a:latin typeface="Consolas"/>
                <a:ea typeface="Consolas"/>
              </a:rPr>
              <a:t>public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1" strike="noStrike" spc="-1">
                <a:solidFill>
                  <a:srgbClr val="333333"/>
                </a:solidFill>
                <a:latin typeface="Consolas"/>
                <a:ea typeface="Consolas"/>
              </a:rPr>
              <a:t>interface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1" strike="noStrike" spc="-1">
                <a:solidFill>
                  <a:srgbClr val="445588"/>
                </a:solidFill>
                <a:latin typeface="Consolas"/>
                <a:ea typeface="Consolas"/>
              </a:rPr>
              <a:t>MyApiEndpointInterface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@GET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DD1144"/>
                </a:solidFill>
                <a:latin typeface="Consolas"/>
                <a:ea typeface="Consolas"/>
              </a:rPr>
              <a:t>"users/{username}"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Call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&lt;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User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&gt;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getUser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@Path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DD1144"/>
                </a:solidFill>
                <a:latin typeface="Consolas"/>
                <a:ea typeface="Consolas"/>
              </a:rPr>
              <a:t>"username"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String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username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);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@GET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DD1144"/>
                </a:solidFill>
                <a:latin typeface="Consolas"/>
                <a:ea typeface="Consolas"/>
              </a:rPr>
              <a:t>"group/{id}/users"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Call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&lt;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List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&lt;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User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&gt;&gt;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groupList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@Path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DD1144"/>
                </a:solidFill>
                <a:latin typeface="Consolas"/>
                <a:ea typeface="Consolas"/>
              </a:rPr>
              <a:t>"id"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1" strike="noStrike" spc="-1">
                <a:solidFill>
                  <a:srgbClr val="445588"/>
                </a:solidFill>
                <a:latin typeface="Consolas"/>
                <a:ea typeface="Consolas"/>
              </a:rPr>
              <a:t>int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groupId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@Query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DD1144"/>
                </a:solidFill>
                <a:latin typeface="Consolas"/>
                <a:ea typeface="Consolas"/>
              </a:rPr>
              <a:t>"sort"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String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sort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);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@POST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DD1144"/>
                </a:solidFill>
                <a:latin typeface="Consolas"/>
                <a:ea typeface="Consolas"/>
              </a:rPr>
              <a:t>"users/new"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Call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&lt;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User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&gt;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createUser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@Body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User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400" b="0" strike="noStrike" spc="-1">
                <a:solidFill>
                  <a:srgbClr val="333333"/>
                </a:solidFill>
                <a:latin typeface="Arial"/>
                <a:ea typeface="Arial"/>
              </a:rPr>
              <a:t>user</a:t>
            </a: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);</a:t>
            </a:r>
            <a:r>
              <a:rPr lang="en-US" sz="1400" b="0" strike="noStrike" spc="-1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1212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Retrofit Implementation</a:t>
            </a:r>
            <a:endParaRPr lang="en-GB" sz="2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365760" y="1017360"/>
            <a:ext cx="4021920" cy="600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- Creating the API Interface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Retrofit Implementation</a:t>
            </a:r>
            <a:endParaRPr lang="en-GB" sz="2800" b="1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11760" y="1017360"/>
            <a:ext cx="8518680" cy="428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457200" indent="-3412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lang="en-US" sz="2000" b="0" strike="noStrike" spc="-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Create Java Classes for Resources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strike="noStrike" spc="-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Using </a:t>
            </a:r>
            <a:r>
              <a:rPr lang="en-US" sz="2000" b="0" u="sng" strike="noStrike" spc="-1" dirty="0"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jsonschema2pojo</a:t>
            </a:r>
            <a:endParaRPr lang="en-GB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GB" sz="20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341280">
              <a:lnSpc>
                <a:spcPct val="115000"/>
              </a:lnSpc>
              <a:buClr>
                <a:srgbClr val="595959"/>
              </a:buClr>
              <a:buFont typeface="Arial"/>
              <a:buChar char="-"/>
            </a:pPr>
            <a:r>
              <a:rPr lang="en-US" sz="2000" b="0" strike="noStrike" spc="-1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Creating the Retrofit instance</a:t>
            </a:r>
            <a:br>
              <a:rPr dirty="0"/>
            </a:br>
            <a:r>
              <a:rPr lang="en-US" sz="1600" b="1" strike="noStrike" spc="-1" dirty="0">
                <a:solidFill>
                  <a:srgbClr val="333333"/>
                </a:solidFill>
                <a:latin typeface="Consolas"/>
                <a:ea typeface="Arial"/>
              </a:rPr>
              <a:t> 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endParaRPr lang="en-GB" sz="1600" b="0" strike="noStrike" spc="-1" dirty="0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510209" y="2741911"/>
            <a:ext cx="8373240" cy="162324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33333"/>
                </a:solidFill>
                <a:latin typeface="Consolas"/>
                <a:ea typeface="Consolas"/>
              </a:rPr>
              <a:t>public</a:t>
            </a:r>
            <a:r>
              <a:rPr lang="en-US" sz="16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600" b="1" strike="noStrike" spc="-1" dirty="0">
                <a:solidFill>
                  <a:srgbClr val="333333"/>
                </a:solidFill>
                <a:latin typeface="Consolas"/>
                <a:ea typeface="Consolas"/>
              </a:rPr>
              <a:t>static</a:t>
            </a:r>
            <a:r>
              <a:rPr lang="en-US" sz="16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600" b="1" strike="noStrike" spc="-1" dirty="0">
                <a:solidFill>
                  <a:srgbClr val="333333"/>
                </a:solidFill>
                <a:latin typeface="Consolas"/>
                <a:ea typeface="Consolas"/>
              </a:rPr>
              <a:t>final</a:t>
            </a:r>
            <a:r>
              <a:rPr lang="en-US" sz="16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6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String</a:t>
            </a:r>
            <a:r>
              <a:rPr lang="en-US" sz="16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6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BASE_URL</a:t>
            </a:r>
            <a:r>
              <a:rPr lang="en-US" sz="16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  <a:r>
              <a:rPr lang="en-US" sz="16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600" b="0" strike="noStrike" spc="-1" dirty="0">
                <a:solidFill>
                  <a:srgbClr val="DD1144"/>
                </a:solidFill>
                <a:latin typeface="Consolas"/>
                <a:ea typeface="Consolas"/>
              </a:rPr>
              <a:t>"http://api.myservice.com/"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;</a:t>
            </a:r>
            <a:r>
              <a:rPr lang="en-US" sz="16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Retrofit</a:t>
            </a:r>
            <a:r>
              <a:rPr lang="en-US" sz="13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300" b="0" strike="noStrike" spc="-1" dirty="0" err="1">
                <a:solidFill>
                  <a:srgbClr val="333333"/>
                </a:solidFill>
                <a:latin typeface="Arial"/>
                <a:ea typeface="Arial"/>
              </a:rPr>
              <a:t>retrofit</a:t>
            </a:r>
            <a:r>
              <a:rPr lang="en-US" sz="13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=</a:t>
            </a:r>
            <a:r>
              <a:rPr lang="en-US" sz="13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300" b="1" strike="noStrike" spc="-1" dirty="0">
                <a:solidFill>
                  <a:srgbClr val="333333"/>
                </a:solidFill>
                <a:latin typeface="Consolas"/>
                <a:ea typeface="Consolas"/>
              </a:rPr>
              <a:t>new</a:t>
            </a:r>
            <a:r>
              <a:rPr lang="en-US" sz="13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300" b="0" strike="noStrike" spc="-1" dirty="0" err="1">
                <a:solidFill>
                  <a:srgbClr val="333333"/>
                </a:solidFill>
                <a:latin typeface="Arial"/>
                <a:ea typeface="Arial"/>
              </a:rPr>
              <a:t>Retrofit</a:t>
            </a:r>
            <a:r>
              <a:rPr lang="en-US" sz="13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sz="1300" b="0" strike="noStrike" spc="-1" dirty="0" err="1">
                <a:solidFill>
                  <a:srgbClr val="008080"/>
                </a:solidFill>
                <a:latin typeface="Consolas"/>
                <a:ea typeface="Consolas"/>
              </a:rPr>
              <a:t>Builder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</a:t>
            </a:r>
            <a:r>
              <a:rPr lang="en-US" sz="13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sz="1300" b="0" strike="noStrike" spc="-1" dirty="0" err="1">
                <a:solidFill>
                  <a:srgbClr val="008080"/>
                </a:solidFill>
                <a:latin typeface="Consolas"/>
                <a:ea typeface="Consolas"/>
              </a:rPr>
              <a:t>baseUrl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300" b="0" strike="noStrike" spc="-1" dirty="0">
                <a:solidFill>
                  <a:srgbClr val="333333"/>
                </a:solidFill>
                <a:latin typeface="Arial"/>
                <a:ea typeface="Arial"/>
              </a:rPr>
              <a:t>BASE_URL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r>
              <a:rPr lang="en-US" sz="13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3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					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sz="1300" b="0" strike="noStrike" spc="-1" dirty="0" err="1">
                <a:solidFill>
                  <a:srgbClr val="008080"/>
                </a:solidFill>
                <a:latin typeface="Consolas"/>
                <a:ea typeface="Consolas"/>
              </a:rPr>
              <a:t>addConverterFactory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300" b="0" strike="noStrike" spc="-1" dirty="0" err="1">
                <a:solidFill>
                  <a:srgbClr val="333333"/>
                </a:solidFill>
                <a:latin typeface="Arial"/>
                <a:ea typeface="Arial"/>
              </a:rPr>
              <a:t>GsonConverterFactory</a:t>
            </a:r>
            <a:r>
              <a:rPr lang="en-US" sz="13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sz="1300" b="0" strike="noStrike" spc="-1" dirty="0" err="1">
                <a:solidFill>
                  <a:srgbClr val="008080"/>
                </a:solidFill>
                <a:latin typeface="Consolas"/>
                <a:ea typeface="Consolas"/>
              </a:rPr>
              <a:t>create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())</a:t>
            </a:r>
            <a:r>
              <a:rPr lang="en-US" sz="1300" b="0" strike="noStrike" spc="-1" dirty="0">
                <a:solidFill>
                  <a:srgbClr val="333333"/>
                </a:solidFill>
                <a:latin typeface="Consolas"/>
                <a:ea typeface="Consolas"/>
              </a:rPr>
              <a:t> 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.</a:t>
            </a:r>
            <a:r>
              <a:rPr lang="en-US" sz="1300" b="0" strike="noStrike" spc="-1" dirty="0">
                <a:solidFill>
                  <a:srgbClr val="008080"/>
                </a:solidFill>
                <a:latin typeface="Consolas"/>
                <a:ea typeface="Consolas"/>
              </a:rPr>
              <a:t>build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();</a:t>
            </a: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445588"/>
                </a:solidFill>
                <a:latin typeface="Consolas"/>
                <a:ea typeface="Consolas"/>
              </a:rPr>
              <a:t>MyApiEndpointInterface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3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myRetrofitAPI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= </a:t>
            </a:r>
            <a:r>
              <a:rPr lang="en-US" sz="13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retrofit.create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(</a:t>
            </a:r>
            <a:r>
              <a:rPr lang="en-US" sz="1400" b="1" strike="noStrike" spc="-1" dirty="0" err="1">
                <a:solidFill>
                  <a:srgbClr val="445588"/>
                </a:solidFill>
                <a:latin typeface="Consolas"/>
                <a:ea typeface="Consolas"/>
              </a:rPr>
              <a:t>MyApiEndpointInterface</a:t>
            </a:r>
            <a:r>
              <a:rPr lang="en-US" sz="13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.class</a:t>
            </a:r>
            <a:r>
              <a:rPr lang="en-US" sz="13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);</a:t>
            </a:r>
            <a:r>
              <a:rPr lang="en-US" sz="1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GB" sz="13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787</TotalTime>
  <Words>491</Words>
  <Application>Microsoft Office PowerPoint</Application>
  <PresentationFormat>On-screen Show (16:9)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Consolas</vt:lpstr>
      <vt:lpstr>Courier New</vt:lpstr>
      <vt:lpstr>Menlo</vt:lpstr>
      <vt:lpstr>Myriad Pro</vt:lpstr>
      <vt:lpstr>Tahoma</vt:lpstr>
      <vt:lpstr>Times New Roman</vt:lpstr>
      <vt:lpstr>Wingdings</vt:lpstr>
      <vt:lpstr>2_Theme1</vt:lpstr>
      <vt:lpstr>Theme1</vt:lpstr>
      <vt:lpstr>1_Theme1</vt:lpstr>
      <vt:lpstr>Web services - Retrofit</vt:lpstr>
      <vt:lpstr>Contents</vt:lpstr>
      <vt:lpstr>Android web 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Võ Hoàng Phương Dung</cp:lastModifiedBy>
  <cp:revision>350</cp:revision>
  <dcterms:modified xsi:type="dcterms:W3CDTF">2021-09-23T04:54:10Z</dcterms:modified>
</cp:coreProperties>
</file>