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2" r:id="rId2"/>
    <p:sldMasterId id="2147483674" r:id="rId3"/>
  </p:sldMasterIdLst>
  <p:notesMasterIdLst>
    <p:notesMasterId r:id="rId18"/>
  </p:notesMasterIdLst>
  <p:sldIdLst>
    <p:sldId id="256" r:id="rId4"/>
    <p:sldId id="272" r:id="rId5"/>
    <p:sldId id="276" r:id="rId6"/>
    <p:sldId id="274" r:id="rId7"/>
    <p:sldId id="275" r:id="rId8"/>
    <p:sldId id="277" r:id="rId9"/>
    <p:sldId id="278" r:id="rId10"/>
    <p:sldId id="279" r:id="rId11"/>
    <p:sldId id="280" r:id="rId12"/>
    <p:sldId id="281" r:id="rId13"/>
    <p:sldId id="282" r:id="rId14"/>
    <p:sldId id="284" r:id="rId15"/>
    <p:sldId id="283" r:id="rId16"/>
    <p:sldId id="27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7" name="Footer Placeholder 4"/>
          <p:cNvSpPr>
            <a:spLocks noGrp="1"/>
          </p:cNvSpPr>
          <p:nvPr>
            <p:ph type="ftr" sz="quarter" idx="11"/>
          </p:nvPr>
        </p:nvSpPr>
        <p:spPr/>
        <p:txBody>
          <a:bodyPr/>
          <a:lstStyle>
            <a:lvl1pPr>
              <a:defRPr u="sng"/>
            </a:lvl1pPr>
          </a:lstStyle>
          <a:p>
            <a:endParaRPr lang="en-US"/>
          </a:p>
        </p:txBody>
      </p:sp>
      <p:sp>
        <p:nvSpPr>
          <p:cNvPr id="8"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20376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716655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26642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55348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88281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725948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13691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8"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393101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4"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786774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3"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3132952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61137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450"/>
              </a:spcBef>
              <a:spcAft>
                <a:spcPts val="450"/>
              </a:spcAft>
              <a:defRPr>
                <a:latin typeface="Times New Roman" panose="02020603050405020304" pitchFamily="18" charset="0"/>
                <a:cs typeface="Times New Roman" panose="02020603050405020304" pitchFamily="18" charset="0"/>
              </a:defRPr>
            </a:lvl1pPr>
            <a:lvl2pPr>
              <a:spcBef>
                <a:spcPts val="450"/>
              </a:spcBef>
              <a:spcAft>
                <a:spcPts val="450"/>
              </a:spcAft>
              <a:defRPr>
                <a:latin typeface="Times New Roman" panose="02020603050405020304" pitchFamily="18" charset="0"/>
                <a:cs typeface="Times New Roman" panose="02020603050405020304" pitchFamily="18" charset="0"/>
              </a:defRPr>
            </a:lvl2pPr>
            <a:lvl3pPr>
              <a:spcBef>
                <a:spcPts val="450"/>
              </a:spcBef>
              <a:spcAft>
                <a:spcPts val="450"/>
              </a:spcAft>
              <a:defRPr>
                <a:latin typeface="Times New Roman" panose="02020603050405020304" pitchFamily="18" charset="0"/>
                <a:cs typeface="Times New Roman" panose="02020603050405020304" pitchFamily="18" charset="0"/>
              </a:defRPr>
            </a:lvl3pPr>
            <a:lvl4pPr>
              <a:spcBef>
                <a:spcPts val="450"/>
              </a:spcBef>
              <a:spcAft>
                <a:spcPts val="450"/>
              </a:spcAft>
              <a:defRPr>
                <a:latin typeface="Times New Roman" panose="02020603050405020304" pitchFamily="18" charset="0"/>
                <a:cs typeface="Times New Roman" panose="02020603050405020304" pitchFamily="18" charset="0"/>
              </a:defRPr>
            </a:lvl4pPr>
            <a:lvl5pPr>
              <a:spcBef>
                <a:spcPts val="450"/>
              </a:spcBef>
              <a:spcAft>
                <a:spcPts val="45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2609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501879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765258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28/11/2021</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971118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7" name="Footer Placeholder 4"/>
          <p:cNvSpPr>
            <a:spLocks noGrp="1"/>
          </p:cNvSpPr>
          <p:nvPr>
            <p:ph type="ftr" sz="quarter" idx="11"/>
          </p:nvPr>
        </p:nvSpPr>
        <p:spPr/>
        <p:txBody>
          <a:bodyPr/>
          <a:lstStyle>
            <a:lvl1pPr>
              <a:defRPr u="sng"/>
            </a:lvl1pPr>
          </a:lstStyle>
          <a:p>
            <a:endParaRPr lang="vi-VN"/>
          </a:p>
        </p:txBody>
      </p:sp>
      <p:sp>
        <p:nvSpPr>
          <p:cNvPr id="8"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533909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4093143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126811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8" name="Footer Placeholder 4"/>
          <p:cNvSpPr>
            <a:spLocks noGrp="1"/>
          </p:cNvSpPr>
          <p:nvPr>
            <p:ph type="ftr" sz="quarter" idx="11"/>
          </p:nvPr>
        </p:nvSpPr>
        <p:spPr/>
        <p:txBody>
          <a:bodyPr/>
          <a:lstStyle>
            <a:lvl1pPr>
              <a:defRPr/>
            </a:lvl1pPr>
          </a:lstStyle>
          <a:p>
            <a:endParaRPr lang="vi-VN"/>
          </a:p>
        </p:txBody>
      </p:sp>
      <p:sp>
        <p:nvSpPr>
          <p:cNvPr id="9"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031495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4" name="Footer Placeholder 4"/>
          <p:cNvSpPr>
            <a:spLocks noGrp="1"/>
          </p:cNvSpPr>
          <p:nvPr>
            <p:ph type="ftr" sz="quarter" idx="11"/>
          </p:nvPr>
        </p:nvSpPr>
        <p:spPr/>
        <p:txBody>
          <a:bodyPr/>
          <a:lstStyle>
            <a:lvl1pPr>
              <a:defRPr/>
            </a:lvl1pPr>
          </a:lstStyle>
          <a:p>
            <a:endParaRPr lang="vi-VN"/>
          </a:p>
        </p:txBody>
      </p:sp>
      <p:sp>
        <p:nvSpPr>
          <p:cNvPr id="5"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901610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3" name="Footer Placeholder 4"/>
          <p:cNvSpPr>
            <a:spLocks noGrp="1"/>
          </p:cNvSpPr>
          <p:nvPr>
            <p:ph type="ftr" sz="quarter" idx="11"/>
          </p:nvPr>
        </p:nvSpPr>
        <p:spPr/>
        <p:txBody>
          <a:bodyPr/>
          <a:lstStyle>
            <a:lvl1pPr>
              <a:defRPr/>
            </a:lvl1pPr>
          </a:lstStyle>
          <a:p>
            <a:endParaRPr lang="vi-VN"/>
          </a:p>
        </p:txBody>
      </p:sp>
      <p:sp>
        <p:nvSpPr>
          <p:cNvPr id="4"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3171926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7174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2395702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3720945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5339975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28/11/2021</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33630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spcBef>
                <a:spcPts val="450"/>
              </a:spcBef>
              <a:spcAft>
                <a:spcPts val="450"/>
              </a:spcAft>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atin typeface="Times New Roman" panose="02020603050405020304" pitchFamily="18" charset="0"/>
                <a:cs typeface="Times New Roman" panose="02020603050405020304" pitchFamily="18" charset="0"/>
              </a:defRPr>
            </a:lvl2pPr>
            <a:lvl3pPr>
              <a:spcBef>
                <a:spcPts val="450"/>
              </a:spcBef>
              <a:spcAft>
                <a:spcPts val="450"/>
              </a:spcAft>
              <a:defRPr sz="1800">
                <a:latin typeface="Times New Roman" panose="02020603050405020304" pitchFamily="18" charset="0"/>
                <a:cs typeface="Times New Roman" panose="02020603050405020304" pitchFamily="18" charset="0"/>
              </a:defRPr>
            </a:lvl3pPr>
            <a:lvl4pPr>
              <a:spcBef>
                <a:spcPts val="450"/>
              </a:spcBef>
              <a:spcAft>
                <a:spcPts val="450"/>
              </a:spcAft>
              <a:defRPr sz="1600">
                <a:latin typeface="Times New Roman" panose="02020603050405020304" pitchFamily="18" charset="0"/>
                <a:cs typeface="Times New Roman" panose="02020603050405020304" pitchFamily="18" charset="0"/>
              </a:defRPr>
            </a:lvl4pPr>
            <a:lvl5pPr>
              <a:spcBef>
                <a:spcPts val="450"/>
              </a:spcBef>
              <a:spcAft>
                <a:spcPts val="450"/>
              </a:spcAft>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vl2pPr>
            <a:lvl3pPr>
              <a:spcBef>
                <a:spcPts val="450"/>
              </a:spcBef>
              <a:spcAft>
                <a:spcPts val="450"/>
              </a:spcAft>
              <a:defRPr sz="1800"/>
            </a:lvl3pPr>
            <a:lvl4pPr>
              <a:spcBef>
                <a:spcPts val="450"/>
              </a:spcBef>
              <a:spcAft>
                <a:spcPts val="450"/>
              </a:spcAft>
              <a:defRPr sz="1600"/>
            </a:lvl4pPr>
            <a:lvl5pPr>
              <a:spcBef>
                <a:spcPts val="450"/>
              </a:spcBef>
              <a:spcAft>
                <a:spcPts val="45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779001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7859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06287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atin typeface="Times New Roman" panose="02020603050405020304" pitchFamily="18" charset="0"/>
                <a:cs typeface="Times New Roman" panose="02020603050405020304" pitchFamily="18" charset="0"/>
              </a:defRPr>
            </a:lvl1pPr>
            <a:lvl2pPr>
              <a:spcBef>
                <a:spcPts val="450"/>
              </a:spcBef>
              <a:spcAft>
                <a:spcPts val="450"/>
              </a:spcAft>
              <a:defRPr sz="2800">
                <a:latin typeface="Times New Roman" panose="02020603050405020304" pitchFamily="18" charset="0"/>
                <a:cs typeface="Times New Roman" panose="02020603050405020304" pitchFamily="18" charset="0"/>
              </a:defRPr>
            </a:lvl2pPr>
            <a:lvl3pPr>
              <a:spcBef>
                <a:spcPts val="450"/>
              </a:spcBef>
              <a:spcAft>
                <a:spcPts val="450"/>
              </a:spcAft>
              <a:defRPr sz="2400">
                <a:latin typeface="Times New Roman" panose="02020603050405020304" pitchFamily="18" charset="0"/>
                <a:cs typeface="Times New Roman" panose="02020603050405020304" pitchFamily="18" charset="0"/>
              </a:defRPr>
            </a:lvl3pPr>
            <a:lvl4pPr>
              <a:spcBef>
                <a:spcPts val="450"/>
              </a:spcBef>
              <a:spcAft>
                <a:spcPts val="450"/>
              </a:spcAft>
              <a:defRPr sz="2000">
                <a:latin typeface="Times New Roman" panose="02020603050405020304" pitchFamily="18" charset="0"/>
                <a:cs typeface="Times New Roman" panose="02020603050405020304" pitchFamily="18" charset="0"/>
              </a:defRPr>
            </a:lvl4pPr>
            <a:lvl5pPr>
              <a:spcBef>
                <a:spcPts val="450"/>
              </a:spcBef>
              <a:spcAft>
                <a:spcPts val="450"/>
              </a:spcAf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49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910171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11/28/2021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28817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28/11/2021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B666749C-5E41-4306-AB92-CEF24B52915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30921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28/11/2021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2A43E3AB-465C-4124-B2A4-92CD8428463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86963096"/>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28/11/2021</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57E52D9A-34AD-4E51-8C3C-309B65835558}"/>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476944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sending-and-receiving-data-with-sockets-in-android" TargetMode="External"/><Relationship Id="rId2" Type="http://schemas.openxmlformats.org/officeDocument/2006/relationships/hyperlink" Target="https://guides.codepath.com/android/Sending-and-Receiving-Data-with-Sockets" TargetMode="External"/><Relationship Id="rId1" Type="http://schemas.openxmlformats.org/officeDocument/2006/relationships/slideLayout" Target="../slideLayouts/slideLayout11.xml"/><Relationship Id="rId5" Type="http://schemas.openxmlformats.org/officeDocument/2006/relationships/hyperlink" Target="http://android-er.blogspot.com/2014/08/bi-directional-communication-between.html" TargetMode="External"/><Relationship Id="rId4" Type="http://schemas.openxmlformats.org/officeDocument/2006/relationships/hyperlink" Target="https://github.com/nkzawa/socket.io-android-cha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Android Socket</a:t>
            </a:r>
            <a:endParaRPr dirty="0"/>
          </a:p>
        </p:txBody>
      </p:sp>
      <p:sp>
        <p:nvSpPr>
          <p:cNvPr id="3" name="Subtitle 2">
            <a:extLst>
              <a:ext uri="{FF2B5EF4-FFF2-40B4-BE49-F238E27FC236}">
                <a16:creationId xmlns:a16="http://schemas.microsoft.com/office/drawing/2014/main" id="{BB733923-5AFE-4DA5-848B-8AA5FE71839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76CD-DB85-4A81-B832-7297FF13D3B1}"/>
              </a:ext>
            </a:extLst>
          </p:cNvPr>
          <p:cNvSpPr>
            <a:spLocks noGrp="1"/>
          </p:cNvSpPr>
          <p:nvPr>
            <p:ph type="title"/>
          </p:nvPr>
        </p:nvSpPr>
        <p:spPr/>
        <p:txBody>
          <a:bodyPr/>
          <a:lstStyle/>
          <a:p>
            <a:r>
              <a:rPr lang="en-US" dirty="0"/>
              <a:t>Steps to create Server program</a:t>
            </a:r>
          </a:p>
        </p:txBody>
      </p:sp>
      <p:sp>
        <p:nvSpPr>
          <p:cNvPr id="3" name="Text Placeholder 2">
            <a:extLst>
              <a:ext uri="{FF2B5EF4-FFF2-40B4-BE49-F238E27FC236}">
                <a16:creationId xmlns:a16="http://schemas.microsoft.com/office/drawing/2014/main" id="{16D3EE71-D3EA-4674-9F31-7D6F0D0E7C11}"/>
              </a:ext>
            </a:extLst>
          </p:cNvPr>
          <p:cNvSpPr>
            <a:spLocks noGrp="1"/>
          </p:cNvSpPr>
          <p:nvPr>
            <p:ph type="body" idx="1"/>
          </p:nvPr>
        </p:nvSpPr>
        <p:spPr>
          <a:xfrm>
            <a:off x="311700" y="1152475"/>
            <a:ext cx="8832300" cy="3416400"/>
          </a:xfrm>
        </p:spPr>
        <p:txBody>
          <a:bodyPr/>
          <a:lstStyle/>
          <a:p>
            <a:r>
              <a:rPr lang="en-US" sz="2000" b="0" dirty="0"/>
              <a:t>Open the server socket</a:t>
            </a:r>
          </a:p>
          <a:p>
            <a:pPr marL="114300" indent="0">
              <a:buNone/>
            </a:pPr>
            <a:r>
              <a:rPr lang="en-US" sz="2000" b="0" dirty="0"/>
              <a:t>        </a:t>
            </a:r>
            <a:r>
              <a:rPr lang="en-US" sz="2000" b="0" dirty="0" err="1"/>
              <a:t>ServerSocket</a:t>
            </a:r>
            <a:r>
              <a:rPr lang="en-US" sz="2000" b="0" dirty="0"/>
              <a:t> server = new </a:t>
            </a:r>
            <a:r>
              <a:rPr lang="en-US" sz="2000" b="0" dirty="0" err="1"/>
              <a:t>ServerSocket</a:t>
            </a:r>
            <a:r>
              <a:rPr lang="en-US" sz="2000" b="0" dirty="0"/>
              <a:t>(PORT)</a:t>
            </a:r>
          </a:p>
          <a:p>
            <a:r>
              <a:rPr lang="en-US" sz="2000" b="0" dirty="0"/>
              <a:t>Wait for the client request</a:t>
            </a:r>
          </a:p>
          <a:p>
            <a:pPr marL="114300" indent="0">
              <a:buNone/>
            </a:pPr>
            <a:r>
              <a:rPr lang="en-US" sz="2000" b="0" dirty="0"/>
              <a:t>         Socket client = </a:t>
            </a:r>
            <a:r>
              <a:rPr lang="en-US" sz="2000" b="0" dirty="0" err="1"/>
              <a:t>server.accept</a:t>
            </a:r>
            <a:r>
              <a:rPr lang="en-US" sz="2000" b="0" dirty="0"/>
              <a:t>()</a:t>
            </a:r>
          </a:p>
          <a:p>
            <a:r>
              <a:rPr lang="en-US" sz="2000" b="0" dirty="0"/>
              <a:t>Create I/O stream for communicating to the client</a:t>
            </a:r>
          </a:p>
          <a:p>
            <a:pPr marL="114300" indent="0">
              <a:buNone/>
            </a:pPr>
            <a:r>
              <a:rPr lang="en-US" sz="2000" b="0" dirty="0"/>
              <a:t>       output = new </a:t>
            </a:r>
            <a:r>
              <a:rPr lang="en-US" sz="2000" b="0" dirty="0" err="1"/>
              <a:t>PrintWriter</a:t>
            </a:r>
            <a:r>
              <a:rPr lang="en-US" sz="2000" b="0" dirty="0"/>
              <a:t>(</a:t>
            </a:r>
            <a:r>
              <a:rPr lang="en-US" sz="2000" b="0" dirty="0" err="1"/>
              <a:t>client.getOutputStream</a:t>
            </a:r>
            <a:r>
              <a:rPr lang="en-US" sz="2000" b="0" dirty="0"/>
              <a:t>());</a:t>
            </a:r>
          </a:p>
          <a:p>
            <a:pPr marL="114300" indent="0">
              <a:buNone/>
            </a:pPr>
            <a:r>
              <a:rPr lang="en-US" sz="2000" b="0" dirty="0"/>
              <a:t>       input = new </a:t>
            </a:r>
            <a:r>
              <a:rPr lang="en-US" sz="2000" b="0" dirty="0" err="1"/>
              <a:t>BufferedReader</a:t>
            </a:r>
            <a:r>
              <a:rPr lang="en-US" sz="2000" b="0" dirty="0"/>
              <a:t>(new     </a:t>
            </a:r>
          </a:p>
          <a:p>
            <a:pPr marL="114300" indent="0">
              <a:buNone/>
            </a:pPr>
            <a:r>
              <a:rPr lang="en-US" sz="2000" b="0" dirty="0"/>
              <a:t>                                       </a:t>
            </a:r>
            <a:r>
              <a:rPr lang="en-US" sz="2000" b="0" dirty="0" err="1"/>
              <a:t>InputStreamReader</a:t>
            </a:r>
            <a:r>
              <a:rPr lang="en-US" sz="2000" b="0" dirty="0"/>
              <a:t>(</a:t>
            </a:r>
            <a:r>
              <a:rPr lang="en-US" sz="2000" b="0" dirty="0" err="1"/>
              <a:t>client.getInputStream</a:t>
            </a:r>
            <a:r>
              <a:rPr lang="en-US" sz="2000" b="0" dirty="0"/>
              <a:t>()));</a:t>
            </a:r>
          </a:p>
          <a:p>
            <a:r>
              <a:rPr lang="en-US" sz="2000" b="0" dirty="0"/>
              <a:t>Perform communication with client</a:t>
            </a:r>
          </a:p>
          <a:p>
            <a:pPr marL="114300" indent="0">
              <a:buNone/>
            </a:pPr>
            <a:r>
              <a:rPr lang="en-US" sz="2000" b="0" dirty="0"/>
              <a:t>        Receive from client:   String message = </a:t>
            </a:r>
            <a:r>
              <a:rPr lang="en-US" sz="2000" b="0" dirty="0" err="1"/>
              <a:t>input.readLine</a:t>
            </a:r>
            <a:r>
              <a:rPr lang="en-US" sz="2000" b="0" dirty="0"/>
              <a:t>();</a:t>
            </a:r>
          </a:p>
          <a:p>
            <a:pPr marL="114300" indent="0">
              <a:buNone/>
            </a:pPr>
            <a:r>
              <a:rPr lang="en-US" sz="2000" b="0" dirty="0"/>
              <a:t>        Send to client:  </a:t>
            </a:r>
            <a:r>
              <a:rPr lang="en-US" sz="2000" b="0" dirty="0" err="1"/>
              <a:t>output.write</a:t>
            </a:r>
            <a:r>
              <a:rPr lang="en-US" sz="2000" b="0" dirty="0"/>
              <a:t>(message);</a:t>
            </a:r>
          </a:p>
          <a:p>
            <a:r>
              <a:rPr lang="en-US" sz="2000" b="0" dirty="0"/>
              <a:t>Close socket: </a:t>
            </a:r>
            <a:r>
              <a:rPr lang="en-US" sz="2000" b="0" dirty="0" err="1"/>
              <a:t>client.close</a:t>
            </a:r>
            <a:endParaRPr lang="en-US" sz="2000" b="0" dirty="0"/>
          </a:p>
          <a:p>
            <a:endParaRPr lang="en-US" dirty="0"/>
          </a:p>
        </p:txBody>
      </p:sp>
    </p:spTree>
    <p:extLst>
      <p:ext uri="{BB962C8B-B14F-4D97-AF65-F5344CB8AC3E}">
        <p14:creationId xmlns:p14="http://schemas.microsoft.com/office/powerpoint/2010/main" val="108163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0EA7-2D03-41A7-90B0-70514E74D332}"/>
              </a:ext>
            </a:extLst>
          </p:cNvPr>
          <p:cNvSpPr>
            <a:spLocks noGrp="1"/>
          </p:cNvSpPr>
          <p:nvPr>
            <p:ph type="title"/>
          </p:nvPr>
        </p:nvSpPr>
        <p:spPr/>
        <p:txBody>
          <a:bodyPr/>
          <a:lstStyle/>
          <a:p>
            <a:r>
              <a:rPr lang="en-US" dirty="0"/>
              <a:t>Steps to create Client program</a:t>
            </a:r>
          </a:p>
        </p:txBody>
      </p:sp>
      <p:sp>
        <p:nvSpPr>
          <p:cNvPr id="3" name="Text Placeholder 2">
            <a:extLst>
              <a:ext uri="{FF2B5EF4-FFF2-40B4-BE49-F238E27FC236}">
                <a16:creationId xmlns:a16="http://schemas.microsoft.com/office/drawing/2014/main" id="{C71A2FA3-1B98-4014-BFBD-2D370B169D37}"/>
              </a:ext>
            </a:extLst>
          </p:cNvPr>
          <p:cNvSpPr>
            <a:spLocks noGrp="1"/>
          </p:cNvSpPr>
          <p:nvPr>
            <p:ph type="body" idx="1"/>
          </p:nvPr>
        </p:nvSpPr>
        <p:spPr/>
        <p:txBody>
          <a:bodyPr/>
          <a:lstStyle/>
          <a:p>
            <a:r>
              <a:rPr lang="en-US" sz="2000" b="0" dirty="0"/>
              <a:t>Create a Socket object</a:t>
            </a:r>
          </a:p>
          <a:p>
            <a:pPr marL="114300" indent="0">
              <a:buNone/>
            </a:pPr>
            <a:r>
              <a:rPr lang="en-US" sz="2000" b="0" dirty="0"/>
              <a:t>      Socket </a:t>
            </a:r>
            <a:r>
              <a:rPr lang="en-US" sz="2000" b="0" dirty="0" err="1"/>
              <a:t>socket</a:t>
            </a:r>
            <a:r>
              <a:rPr lang="en-US" sz="2000" b="0" dirty="0"/>
              <a:t> = new Socket(SERVER_IP, SERVER_PORT);</a:t>
            </a:r>
          </a:p>
          <a:p>
            <a:r>
              <a:rPr lang="en-US" sz="2000" b="0" dirty="0"/>
              <a:t>Create I/O stream for communicating to server</a:t>
            </a:r>
          </a:p>
          <a:p>
            <a:pPr marL="114300" indent="0">
              <a:buNone/>
            </a:pPr>
            <a:r>
              <a:rPr lang="en-US" sz="2000" b="0" dirty="0"/>
              <a:t>       output = new </a:t>
            </a:r>
            <a:r>
              <a:rPr lang="en-US" sz="2000" b="0" dirty="0" err="1"/>
              <a:t>PrintWriter</a:t>
            </a:r>
            <a:r>
              <a:rPr lang="en-US" sz="2000" b="0" dirty="0"/>
              <a:t>(</a:t>
            </a:r>
            <a:r>
              <a:rPr lang="en-US" sz="2000" b="0" dirty="0" err="1"/>
              <a:t>socket.getOutputStream</a:t>
            </a:r>
            <a:r>
              <a:rPr lang="en-US" sz="2000" b="0" dirty="0"/>
              <a:t>());</a:t>
            </a:r>
          </a:p>
          <a:p>
            <a:pPr marL="114300" indent="0">
              <a:buNone/>
            </a:pPr>
            <a:r>
              <a:rPr lang="en-US" sz="2000" b="0" dirty="0"/>
              <a:t>       input = new </a:t>
            </a:r>
            <a:r>
              <a:rPr lang="en-US" sz="2000" b="0" dirty="0" err="1"/>
              <a:t>BufferedReader</a:t>
            </a:r>
            <a:r>
              <a:rPr lang="en-US" sz="2000" b="0" dirty="0"/>
              <a:t>(new </a:t>
            </a:r>
          </a:p>
          <a:p>
            <a:pPr marL="114300" indent="0">
              <a:buNone/>
            </a:pPr>
            <a:r>
              <a:rPr lang="en-US" sz="2000" b="0" dirty="0"/>
              <a:t>		</a:t>
            </a:r>
            <a:r>
              <a:rPr lang="en-US" sz="2000" b="0" dirty="0" err="1"/>
              <a:t>InputStreamReader</a:t>
            </a:r>
            <a:r>
              <a:rPr lang="en-US" sz="2000" b="0" dirty="0"/>
              <a:t>(</a:t>
            </a:r>
            <a:r>
              <a:rPr lang="en-US" sz="2000" b="0" dirty="0" err="1"/>
              <a:t>socket.getInputStream</a:t>
            </a:r>
            <a:r>
              <a:rPr lang="en-US" sz="2000" b="0" dirty="0"/>
              <a:t>()));</a:t>
            </a:r>
          </a:p>
          <a:p>
            <a:r>
              <a:rPr lang="en-US" sz="2000" b="0" dirty="0"/>
              <a:t>Perform communication with server</a:t>
            </a:r>
          </a:p>
          <a:p>
            <a:pPr marL="114300" indent="0">
              <a:buNone/>
            </a:pPr>
            <a:r>
              <a:rPr lang="en-US" sz="2000" b="0" dirty="0"/>
              <a:t>       Receive from client:   String message = </a:t>
            </a:r>
            <a:r>
              <a:rPr lang="en-US" sz="2000" b="0" dirty="0" err="1"/>
              <a:t>input.readLine</a:t>
            </a:r>
            <a:r>
              <a:rPr lang="en-US" sz="2000" b="0" dirty="0"/>
              <a:t>();</a:t>
            </a:r>
          </a:p>
          <a:p>
            <a:pPr marL="114300" indent="0">
              <a:buNone/>
            </a:pPr>
            <a:r>
              <a:rPr lang="en-US" sz="2000" b="0" dirty="0"/>
              <a:t>       Send to client:  </a:t>
            </a:r>
            <a:r>
              <a:rPr lang="en-US" sz="2000" b="0" dirty="0" err="1"/>
              <a:t>output.write</a:t>
            </a:r>
            <a:r>
              <a:rPr lang="en-US" sz="2000" b="0" dirty="0"/>
              <a:t>(message);</a:t>
            </a:r>
          </a:p>
          <a:p>
            <a:r>
              <a:rPr lang="en-US" sz="2000" b="0" dirty="0"/>
              <a:t>Close the socket</a:t>
            </a:r>
          </a:p>
          <a:p>
            <a:pPr marL="114300" indent="0">
              <a:buNone/>
            </a:pPr>
            <a:r>
              <a:rPr lang="en-US" sz="2000" b="0" dirty="0"/>
              <a:t>        </a:t>
            </a:r>
            <a:r>
              <a:rPr lang="en-US" sz="2000" b="0" dirty="0" err="1"/>
              <a:t>client.close</a:t>
            </a:r>
            <a:endParaRPr lang="en-US" sz="2000" b="0" dirty="0"/>
          </a:p>
          <a:p>
            <a:endParaRPr lang="en-US" dirty="0"/>
          </a:p>
        </p:txBody>
      </p:sp>
    </p:spTree>
    <p:extLst>
      <p:ext uri="{BB962C8B-B14F-4D97-AF65-F5344CB8AC3E}">
        <p14:creationId xmlns:p14="http://schemas.microsoft.com/office/powerpoint/2010/main" val="41309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95F8-53B0-499C-B526-A04536BF37A5}"/>
              </a:ext>
            </a:extLst>
          </p:cNvPr>
          <p:cNvSpPr>
            <a:spLocks noGrp="1"/>
          </p:cNvSpPr>
          <p:nvPr>
            <p:ph type="title"/>
          </p:nvPr>
        </p:nvSpPr>
        <p:spPr/>
        <p:txBody>
          <a:bodyPr/>
          <a:lstStyle/>
          <a:p>
            <a:r>
              <a:rPr lang="en-US" dirty="0"/>
              <a:t>Usage</a:t>
            </a:r>
          </a:p>
        </p:txBody>
      </p:sp>
      <p:sp>
        <p:nvSpPr>
          <p:cNvPr id="3" name="Text Placeholder 2">
            <a:extLst>
              <a:ext uri="{FF2B5EF4-FFF2-40B4-BE49-F238E27FC236}">
                <a16:creationId xmlns:a16="http://schemas.microsoft.com/office/drawing/2014/main" id="{9D47634E-339B-44F1-BA83-28467D2B36E7}"/>
              </a:ext>
            </a:extLst>
          </p:cNvPr>
          <p:cNvSpPr>
            <a:spLocks noGrp="1"/>
          </p:cNvSpPr>
          <p:nvPr>
            <p:ph type="body" idx="1"/>
          </p:nvPr>
        </p:nvSpPr>
        <p:spPr/>
        <p:txBody>
          <a:bodyPr/>
          <a:lstStyle/>
          <a:p>
            <a:r>
              <a:rPr lang="en-US" dirty="0"/>
              <a:t>2 Android applications connect together by Socket:</a:t>
            </a:r>
          </a:p>
          <a:p>
            <a:pPr lvl="1"/>
            <a:r>
              <a:rPr lang="en-US" dirty="0"/>
              <a:t>1 Android application is Server</a:t>
            </a:r>
          </a:p>
          <a:p>
            <a:pPr lvl="1"/>
            <a:r>
              <a:rPr lang="en-US" dirty="0"/>
              <a:t>1 Android application is Client</a:t>
            </a:r>
          </a:p>
          <a:p>
            <a:pPr marL="596900" lvl="1" indent="0">
              <a:buNone/>
            </a:pPr>
            <a:endParaRPr lang="en-US" dirty="0"/>
          </a:p>
          <a:p>
            <a:endParaRPr lang="en-US" dirty="0"/>
          </a:p>
        </p:txBody>
      </p:sp>
      <p:pic>
        <p:nvPicPr>
          <p:cNvPr id="5" name="Picture 4">
            <a:extLst>
              <a:ext uri="{FF2B5EF4-FFF2-40B4-BE49-F238E27FC236}">
                <a16:creationId xmlns:a16="http://schemas.microsoft.com/office/drawing/2014/main" id="{3A2D4823-AD44-4B92-BB5F-08E84046D38B}"/>
              </a:ext>
            </a:extLst>
          </p:cNvPr>
          <p:cNvPicPr>
            <a:picLocks noChangeAspect="1"/>
          </p:cNvPicPr>
          <p:nvPr/>
        </p:nvPicPr>
        <p:blipFill>
          <a:blip r:embed="rId2"/>
          <a:stretch>
            <a:fillRect/>
          </a:stretch>
        </p:blipFill>
        <p:spPr>
          <a:xfrm>
            <a:off x="4787153" y="1592507"/>
            <a:ext cx="1947534" cy="3458784"/>
          </a:xfrm>
          <a:prstGeom prst="rect">
            <a:avLst/>
          </a:prstGeom>
        </p:spPr>
      </p:pic>
      <p:pic>
        <p:nvPicPr>
          <p:cNvPr id="7" name="Picture 6">
            <a:extLst>
              <a:ext uri="{FF2B5EF4-FFF2-40B4-BE49-F238E27FC236}">
                <a16:creationId xmlns:a16="http://schemas.microsoft.com/office/drawing/2014/main" id="{99768466-C530-4FC2-8D2A-DC165072700D}"/>
              </a:ext>
            </a:extLst>
          </p:cNvPr>
          <p:cNvPicPr>
            <a:picLocks noChangeAspect="1"/>
          </p:cNvPicPr>
          <p:nvPr/>
        </p:nvPicPr>
        <p:blipFill>
          <a:blip r:embed="rId3"/>
          <a:stretch>
            <a:fillRect/>
          </a:stretch>
        </p:blipFill>
        <p:spPr>
          <a:xfrm>
            <a:off x="6850619" y="1582911"/>
            <a:ext cx="1997080" cy="3491432"/>
          </a:xfrm>
          <a:prstGeom prst="rect">
            <a:avLst/>
          </a:prstGeom>
        </p:spPr>
      </p:pic>
    </p:spTree>
    <p:extLst>
      <p:ext uri="{BB962C8B-B14F-4D97-AF65-F5344CB8AC3E}">
        <p14:creationId xmlns:p14="http://schemas.microsoft.com/office/powerpoint/2010/main" val="397546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9A42-938A-4AE8-A6D2-5A68ABFEC249}"/>
              </a:ext>
            </a:extLst>
          </p:cNvPr>
          <p:cNvSpPr>
            <a:spLocks noGrp="1"/>
          </p:cNvSpPr>
          <p:nvPr>
            <p:ph type="title"/>
          </p:nvPr>
        </p:nvSpPr>
        <p:spPr/>
        <p:txBody>
          <a:bodyPr/>
          <a:lstStyle/>
          <a:p>
            <a:r>
              <a:rPr lang="en-US" dirty="0"/>
              <a:t>Classwork</a:t>
            </a:r>
          </a:p>
        </p:txBody>
      </p:sp>
      <p:sp>
        <p:nvSpPr>
          <p:cNvPr id="3" name="Text Placeholder 2">
            <a:extLst>
              <a:ext uri="{FF2B5EF4-FFF2-40B4-BE49-F238E27FC236}">
                <a16:creationId xmlns:a16="http://schemas.microsoft.com/office/drawing/2014/main" id="{34ABDF6F-255C-4E54-AA6F-97044F0CC5C0}"/>
              </a:ext>
            </a:extLst>
          </p:cNvPr>
          <p:cNvSpPr>
            <a:spLocks noGrp="1"/>
          </p:cNvSpPr>
          <p:nvPr>
            <p:ph type="body" idx="1"/>
          </p:nvPr>
        </p:nvSpPr>
        <p:spPr/>
        <p:txBody>
          <a:bodyPr/>
          <a:lstStyle/>
          <a:p>
            <a:r>
              <a:rPr lang="en-US" dirty="0"/>
              <a:t>Make a chat program by socket using socket.io library</a:t>
            </a:r>
          </a:p>
          <a:p>
            <a:pPr marL="114300" indent="0">
              <a:buNone/>
            </a:pPr>
            <a:endParaRPr lang="en-US" dirty="0"/>
          </a:p>
          <a:p>
            <a:pPr marL="114300" indent="0">
              <a:buNone/>
            </a:pPr>
            <a:r>
              <a:rPr lang="en-US" dirty="0"/>
              <a:t>	https://socket.io/blog/native-socket-io-and-android/ </a:t>
            </a:r>
          </a:p>
        </p:txBody>
      </p:sp>
    </p:spTree>
    <p:extLst>
      <p:ext uri="{BB962C8B-B14F-4D97-AF65-F5344CB8AC3E}">
        <p14:creationId xmlns:p14="http://schemas.microsoft.com/office/powerpoint/2010/main" val="58431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9E0C-C0AF-465A-AF31-E51CCC73CD5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D633903-65DA-4B4B-8BA3-A03A410F7CE6}"/>
              </a:ext>
            </a:extLst>
          </p:cNvPr>
          <p:cNvSpPr>
            <a:spLocks noGrp="1"/>
          </p:cNvSpPr>
          <p:nvPr>
            <p:ph type="body" idx="1"/>
          </p:nvPr>
        </p:nvSpPr>
        <p:spPr/>
        <p:txBody>
          <a:bodyPr/>
          <a:lstStyle/>
          <a:p>
            <a:pPr>
              <a:spcBef>
                <a:spcPts val="600"/>
              </a:spcBef>
              <a:spcAft>
                <a:spcPts val="600"/>
              </a:spcAft>
            </a:pPr>
            <a:r>
              <a:rPr lang="en-US" b="0" dirty="0">
                <a:hlinkClick r:id="rId2"/>
              </a:rPr>
              <a:t>https://guides.codepath.com/android/Sending-and-Receiving-Data-with-Sockets</a:t>
            </a:r>
            <a:endParaRPr lang="en-US" b="0" dirty="0"/>
          </a:p>
          <a:p>
            <a:pPr>
              <a:spcBef>
                <a:spcPts val="600"/>
              </a:spcBef>
              <a:spcAft>
                <a:spcPts val="600"/>
              </a:spcAft>
            </a:pPr>
            <a:r>
              <a:rPr lang="en-US" b="0" dirty="0">
                <a:hlinkClick r:id="rId3"/>
              </a:rPr>
              <a:t>https://www.tutorialspoint.com/sending-and-receiving-data-with-sockets-in-android</a:t>
            </a:r>
            <a:endParaRPr lang="en-US" b="0" dirty="0"/>
          </a:p>
          <a:p>
            <a:pPr>
              <a:spcBef>
                <a:spcPts val="600"/>
              </a:spcBef>
              <a:spcAft>
                <a:spcPts val="600"/>
              </a:spcAft>
            </a:pPr>
            <a:r>
              <a:rPr lang="en-US" b="0" dirty="0">
                <a:hlinkClick r:id="rId4"/>
              </a:rPr>
              <a:t>https://github.com/nkzawa/socket.io-android-chat</a:t>
            </a:r>
            <a:endParaRPr lang="en-US" b="0" dirty="0"/>
          </a:p>
          <a:p>
            <a:pPr>
              <a:spcBef>
                <a:spcPts val="600"/>
              </a:spcBef>
              <a:spcAft>
                <a:spcPts val="600"/>
              </a:spcAft>
            </a:pPr>
            <a:r>
              <a:rPr lang="en-US" b="0" dirty="0">
                <a:hlinkClick r:id="rId5"/>
              </a:rPr>
              <a:t>http://android-er.blogspot.com/2014/08/bi-directional-communication-between.html</a:t>
            </a:r>
            <a:endParaRPr lang="en-US" b="0" dirty="0"/>
          </a:p>
          <a:p>
            <a:pPr>
              <a:spcBef>
                <a:spcPts val="600"/>
              </a:spcBef>
              <a:spcAft>
                <a:spcPts val="600"/>
              </a:spcAft>
            </a:pPr>
            <a:endParaRPr lang="en-US" b="0" dirty="0"/>
          </a:p>
          <a:p>
            <a:endParaRPr lang="en-US" dirty="0"/>
          </a:p>
          <a:p>
            <a:endParaRPr lang="en-US" dirty="0"/>
          </a:p>
          <a:p>
            <a:endParaRPr lang="en-US" dirty="0"/>
          </a:p>
        </p:txBody>
      </p:sp>
    </p:spTree>
    <p:extLst>
      <p:ext uri="{BB962C8B-B14F-4D97-AF65-F5344CB8AC3E}">
        <p14:creationId xmlns:p14="http://schemas.microsoft.com/office/powerpoint/2010/main" val="165782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7475-DA01-4456-AFD3-A2E1EE0F0205}"/>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FD95F133-C263-4686-883B-EFD4D8778AAD}"/>
              </a:ext>
            </a:extLst>
          </p:cNvPr>
          <p:cNvSpPr>
            <a:spLocks noGrp="1"/>
          </p:cNvSpPr>
          <p:nvPr>
            <p:ph type="body" idx="1"/>
          </p:nvPr>
        </p:nvSpPr>
        <p:spPr/>
        <p:txBody>
          <a:bodyPr/>
          <a:lstStyle/>
          <a:p>
            <a:pPr marL="457200" lvl="0" indent="-368300" algn="l" rtl="0">
              <a:spcBef>
                <a:spcPts val="1000"/>
              </a:spcBef>
              <a:spcAft>
                <a:spcPts val="0"/>
              </a:spcAft>
              <a:buSzPts val="2200"/>
              <a:buChar char="●"/>
            </a:pPr>
            <a:r>
              <a:rPr lang="en-US" dirty="0"/>
              <a:t>Socket concept</a:t>
            </a:r>
          </a:p>
          <a:p>
            <a:pPr marL="457200" lvl="0" indent="-368300" algn="l" rtl="0">
              <a:spcBef>
                <a:spcPts val="1000"/>
              </a:spcBef>
              <a:spcAft>
                <a:spcPts val="0"/>
              </a:spcAft>
              <a:buSzPts val="2200"/>
              <a:buChar char="●"/>
            </a:pPr>
            <a:r>
              <a:rPr lang="en-US" dirty="0"/>
              <a:t>Socket implementation</a:t>
            </a:r>
          </a:p>
          <a:p>
            <a:pPr marL="457200" lvl="0" indent="-368300" algn="l" rtl="0">
              <a:spcBef>
                <a:spcPts val="1000"/>
              </a:spcBef>
              <a:spcAft>
                <a:spcPts val="0"/>
              </a:spcAft>
              <a:buSzPts val="2200"/>
              <a:buChar char="●"/>
            </a:pPr>
            <a:endParaRPr lang="en-US" sz="1800" dirty="0"/>
          </a:p>
          <a:p>
            <a:pPr marL="457200" lvl="0" indent="-368300" algn="l" rtl="0">
              <a:spcBef>
                <a:spcPts val="1000"/>
              </a:spcBef>
              <a:spcAft>
                <a:spcPts val="0"/>
              </a:spcAft>
              <a:buSzPts val="2200"/>
              <a:buChar char="●"/>
            </a:pPr>
            <a:endParaRPr lang="en-US" dirty="0"/>
          </a:p>
          <a:p>
            <a:endParaRPr lang="en-US" dirty="0"/>
          </a:p>
        </p:txBody>
      </p:sp>
    </p:spTree>
    <p:extLst>
      <p:ext uri="{BB962C8B-B14F-4D97-AF65-F5344CB8AC3E}">
        <p14:creationId xmlns:p14="http://schemas.microsoft.com/office/powerpoint/2010/main" val="65298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C8F-FEB9-4310-B144-190F3DFDA54A}"/>
              </a:ext>
            </a:extLst>
          </p:cNvPr>
          <p:cNvSpPr>
            <a:spLocks noGrp="1"/>
          </p:cNvSpPr>
          <p:nvPr>
            <p:ph type="title"/>
          </p:nvPr>
        </p:nvSpPr>
        <p:spPr/>
        <p:txBody>
          <a:bodyPr/>
          <a:lstStyle/>
          <a:p>
            <a:r>
              <a:rPr lang="en-US" dirty="0"/>
              <a:t>Client/Server communication</a:t>
            </a:r>
          </a:p>
        </p:txBody>
      </p:sp>
      <p:sp>
        <p:nvSpPr>
          <p:cNvPr id="3" name="Text Placeholder 2">
            <a:extLst>
              <a:ext uri="{FF2B5EF4-FFF2-40B4-BE49-F238E27FC236}">
                <a16:creationId xmlns:a16="http://schemas.microsoft.com/office/drawing/2014/main" id="{5306738E-90D7-47D9-A3BE-66E25C84D748}"/>
              </a:ext>
            </a:extLst>
          </p:cNvPr>
          <p:cNvSpPr>
            <a:spLocks noGrp="1"/>
          </p:cNvSpPr>
          <p:nvPr>
            <p:ph type="body" idx="1"/>
          </p:nvPr>
        </p:nvSpPr>
        <p:spPr>
          <a:xfrm>
            <a:off x="311700" y="1152475"/>
            <a:ext cx="8660022" cy="3416400"/>
          </a:xfrm>
        </p:spPr>
        <p:txBody>
          <a:bodyPr/>
          <a:lstStyle/>
          <a:p>
            <a:r>
              <a:rPr lang="en-US" sz="2000" b="0" i="0" dirty="0">
                <a:solidFill>
                  <a:srgbClr val="000000"/>
                </a:solidFill>
                <a:effectLst/>
              </a:rPr>
              <a:t>Client/Server communication involves two components, namely a client and a server.</a:t>
            </a:r>
          </a:p>
          <a:p>
            <a:r>
              <a:rPr lang="en-US" sz="2000" b="0" i="0" dirty="0">
                <a:solidFill>
                  <a:srgbClr val="000000"/>
                </a:solidFill>
                <a:effectLst/>
              </a:rPr>
              <a:t>The clients send requests to the server and the server responds to the client requests.</a:t>
            </a:r>
            <a:endParaRPr lang="en-US" sz="2000" dirty="0"/>
          </a:p>
        </p:txBody>
      </p:sp>
      <p:pic>
        <p:nvPicPr>
          <p:cNvPr id="7" name="Picture 6">
            <a:extLst>
              <a:ext uri="{FF2B5EF4-FFF2-40B4-BE49-F238E27FC236}">
                <a16:creationId xmlns:a16="http://schemas.microsoft.com/office/drawing/2014/main" id="{1E06EC28-1615-4494-BF9C-3939EE4EF32D}"/>
              </a:ext>
            </a:extLst>
          </p:cNvPr>
          <p:cNvPicPr>
            <a:picLocks noChangeAspect="1"/>
          </p:cNvPicPr>
          <p:nvPr/>
        </p:nvPicPr>
        <p:blipFill>
          <a:blip r:embed="rId2"/>
          <a:stretch>
            <a:fillRect/>
          </a:stretch>
        </p:blipFill>
        <p:spPr>
          <a:xfrm>
            <a:off x="2266121" y="2401332"/>
            <a:ext cx="4021465" cy="2742168"/>
          </a:xfrm>
          <a:prstGeom prst="rect">
            <a:avLst/>
          </a:prstGeom>
        </p:spPr>
      </p:pic>
    </p:spTree>
    <p:extLst>
      <p:ext uri="{BB962C8B-B14F-4D97-AF65-F5344CB8AC3E}">
        <p14:creationId xmlns:p14="http://schemas.microsoft.com/office/powerpoint/2010/main" val="217053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E37B-43B1-4667-BA29-313EAEA15A55}"/>
              </a:ext>
            </a:extLst>
          </p:cNvPr>
          <p:cNvSpPr>
            <a:spLocks noGrp="1"/>
          </p:cNvSpPr>
          <p:nvPr>
            <p:ph type="title"/>
          </p:nvPr>
        </p:nvSpPr>
        <p:spPr/>
        <p:txBody>
          <a:bodyPr/>
          <a:lstStyle/>
          <a:p>
            <a:r>
              <a:rPr lang="en-US" dirty="0"/>
              <a:t>Socket</a:t>
            </a:r>
          </a:p>
        </p:txBody>
      </p:sp>
      <p:sp>
        <p:nvSpPr>
          <p:cNvPr id="3" name="Text Placeholder 2">
            <a:extLst>
              <a:ext uri="{FF2B5EF4-FFF2-40B4-BE49-F238E27FC236}">
                <a16:creationId xmlns:a16="http://schemas.microsoft.com/office/drawing/2014/main" id="{C00E049E-C30E-4FB0-9C1C-ED07B40C53BF}"/>
              </a:ext>
            </a:extLst>
          </p:cNvPr>
          <p:cNvSpPr>
            <a:spLocks noGrp="1"/>
          </p:cNvSpPr>
          <p:nvPr>
            <p:ph type="body" idx="1"/>
          </p:nvPr>
        </p:nvSpPr>
        <p:spPr/>
        <p:txBody>
          <a:bodyPr/>
          <a:lstStyle/>
          <a:p>
            <a:r>
              <a:rPr lang="en-US" sz="2000" b="0" i="0" dirty="0">
                <a:solidFill>
                  <a:srgbClr val="333333"/>
                </a:solidFill>
                <a:effectLst/>
              </a:rPr>
              <a:t>A socket is a software endpoint that can plug into or be plugged into to create a bi-directional communication link between software processes</a:t>
            </a:r>
          </a:p>
          <a:p>
            <a:r>
              <a:rPr lang="en-US" sz="2000" b="0" i="0" dirty="0">
                <a:solidFill>
                  <a:srgbClr val="333333"/>
                </a:solidFill>
                <a:effectLst/>
              </a:rPr>
              <a:t>A socket is a common interface for performing network communication</a:t>
            </a:r>
          </a:p>
          <a:p>
            <a:r>
              <a:rPr lang="en-US" sz="2000" b="0" i="0" dirty="0">
                <a:solidFill>
                  <a:srgbClr val="333333"/>
                </a:solidFill>
                <a:effectLst/>
              </a:rPr>
              <a:t>Android’s HTTP client library is using sockets to send and receive data</a:t>
            </a:r>
            <a:br>
              <a:rPr lang="en-US" sz="2000" dirty="0"/>
            </a:br>
            <a:endParaRPr lang="en-US" sz="2000" dirty="0"/>
          </a:p>
        </p:txBody>
      </p:sp>
      <p:pic>
        <p:nvPicPr>
          <p:cNvPr id="5" name="Picture 4">
            <a:extLst>
              <a:ext uri="{FF2B5EF4-FFF2-40B4-BE49-F238E27FC236}">
                <a16:creationId xmlns:a16="http://schemas.microsoft.com/office/drawing/2014/main" id="{5E3CD939-6DCF-442C-A761-55D1B06336DB}"/>
              </a:ext>
            </a:extLst>
          </p:cNvPr>
          <p:cNvPicPr>
            <a:picLocks noChangeAspect="1"/>
          </p:cNvPicPr>
          <p:nvPr/>
        </p:nvPicPr>
        <p:blipFill>
          <a:blip r:embed="rId2"/>
          <a:stretch>
            <a:fillRect/>
          </a:stretch>
        </p:blipFill>
        <p:spPr>
          <a:xfrm>
            <a:off x="639912" y="2647790"/>
            <a:ext cx="7744906" cy="2286319"/>
          </a:xfrm>
          <a:prstGeom prst="rect">
            <a:avLst/>
          </a:prstGeom>
        </p:spPr>
      </p:pic>
    </p:spTree>
    <p:extLst>
      <p:ext uri="{BB962C8B-B14F-4D97-AF65-F5344CB8AC3E}">
        <p14:creationId xmlns:p14="http://schemas.microsoft.com/office/powerpoint/2010/main" val="140451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0948-FECB-464C-AED9-8C5D6D29C381}"/>
              </a:ext>
            </a:extLst>
          </p:cNvPr>
          <p:cNvSpPr>
            <a:spLocks noGrp="1"/>
          </p:cNvSpPr>
          <p:nvPr>
            <p:ph type="title"/>
          </p:nvPr>
        </p:nvSpPr>
        <p:spPr/>
        <p:txBody>
          <a:bodyPr/>
          <a:lstStyle/>
          <a:p>
            <a:r>
              <a:rPr lang="en-US" dirty="0"/>
              <a:t>Socket connection</a:t>
            </a:r>
          </a:p>
        </p:txBody>
      </p:sp>
      <p:pic>
        <p:nvPicPr>
          <p:cNvPr id="5" name="Picture 4">
            <a:extLst>
              <a:ext uri="{FF2B5EF4-FFF2-40B4-BE49-F238E27FC236}">
                <a16:creationId xmlns:a16="http://schemas.microsoft.com/office/drawing/2014/main" id="{1325410B-AC65-4EE1-98EF-F10EC91A1D55}"/>
              </a:ext>
            </a:extLst>
          </p:cNvPr>
          <p:cNvPicPr>
            <a:picLocks noChangeAspect="1"/>
          </p:cNvPicPr>
          <p:nvPr/>
        </p:nvPicPr>
        <p:blipFill>
          <a:blip r:embed="rId2"/>
          <a:stretch>
            <a:fillRect/>
          </a:stretch>
        </p:blipFill>
        <p:spPr>
          <a:xfrm>
            <a:off x="1374386" y="1203990"/>
            <a:ext cx="5125805" cy="3806987"/>
          </a:xfrm>
          <a:prstGeom prst="rect">
            <a:avLst/>
          </a:prstGeom>
        </p:spPr>
      </p:pic>
    </p:spTree>
    <p:extLst>
      <p:ext uri="{BB962C8B-B14F-4D97-AF65-F5344CB8AC3E}">
        <p14:creationId xmlns:p14="http://schemas.microsoft.com/office/powerpoint/2010/main" val="287339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2EF3-A32A-4FA1-AC23-682387718D27}"/>
              </a:ext>
            </a:extLst>
          </p:cNvPr>
          <p:cNvSpPr>
            <a:spLocks noGrp="1"/>
          </p:cNvSpPr>
          <p:nvPr>
            <p:ph type="title"/>
          </p:nvPr>
        </p:nvSpPr>
        <p:spPr/>
        <p:txBody>
          <a:bodyPr/>
          <a:lstStyle/>
          <a:p>
            <a:r>
              <a:rPr lang="en-US" dirty="0"/>
              <a:t>Socket programming</a:t>
            </a:r>
          </a:p>
        </p:txBody>
      </p:sp>
      <p:pic>
        <p:nvPicPr>
          <p:cNvPr id="5" name="Picture 4">
            <a:extLst>
              <a:ext uri="{FF2B5EF4-FFF2-40B4-BE49-F238E27FC236}">
                <a16:creationId xmlns:a16="http://schemas.microsoft.com/office/drawing/2014/main" id="{FA2FFAAB-3FB6-44F8-9AE2-9285B02636C2}"/>
              </a:ext>
            </a:extLst>
          </p:cNvPr>
          <p:cNvPicPr>
            <a:picLocks noChangeAspect="1"/>
          </p:cNvPicPr>
          <p:nvPr/>
        </p:nvPicPr>
        <p:blipFill>
          <a:blip r:embed="rId2"/>
          <a:stretch>
            <a:fillRect/>
          </a:stretch>
        </p:blipFill>
        <p:spPr>
          <a:xfrm>
            <a:off x="1358347" y="1158043"/>
            <a:ext cx="4943365" cy="3899318"/>
          </a:xfrm>
          <a:prstGeom prst="rect">
            <a:avLst/>
          </a:prstGeom>
        </p:spPr>
      </p:pic>
    </p:spTree>
    <p:extLst>
      <p:ext uri="{BB962C8B-B14F-4D97-AF65-F5344CB8AC3E}">
        <p14:creationId xmlns:p14="http://schemas.microsoft.com/office/powerpoint/2010/main" val="347158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3699-F285-4CA5-9B2B-58E17D2A7226}"/>
              </a:ext>
            </a:extLst>
          </p:cNvPr>
          <p:cNvSpPr>
            <a:spLocks noGrp="1"/>
          </p:cNvSpPr>
          <p:nvPr>
            <p:ph type="title"/>
          </p:nvPr>
        </p:nvSpPr>
        <p:spPr/>
        <p:txBody>
          <a:bodyPr/>
          <a:lstStyle/>
          <a:p>
            <a:r>
              <a:rPr lang="en-US" dirty="0"/>
              <a:t>Socket programming methods</a:t>
            </a:r>
          </a:p>
        </p:txBody>
      </p:sp>
      <p:sp>
        <p:nvSpPr>
          <p:cNvPr id="3" name="Text Placeholder 2">
            <a:extLst>
              <a:ext uri="{FF2B5EF4-FFF2-40B4-BE49-F238E27FC236}">
                <a16:creationId xmlns:a16="http://schemas.microsoft.com/office/drawing/2014/main" id="{77423C02-2BD3-4053-8C70-D1A61B658467}"/>
              </a:ext>
            </a:extLst>
          </p:cNvPr>
          <p:cNvSpPr>
            <a:spLocks noGrp="1"/>
          </p:cNvSpPr>
          <p:nvPr>
            <p:ph type="body" idx="1"/>
          </p:nvPr>
        </p:nvSpPr>
        <p:spPr/>
        <p:txBody>
          <a:bodyPr/>
          <a:lstStyle/>
          <a:p>
            <a:pPr eaLnBrk="1" hangingPunct="1">
              <a:lnSpc>
                <a:spcPct val="90000"/>
              </a:lnSpc>
              <a:spcBef>
                <a:spcPts val="600"/>
              </a:spcBef>
              <a:defRPr/>
            </a:pPr>
            <a:r>
              <a:rPr lang="en-US" altLang="ko-KR" sz="2000" dirty="0"/>
              <a:t>socket(): </a:t>
            </a:r>
            <a:r>
              <a:rPr lang="en-US" altLang="ko-KR" sz="2000" b="0" dirty="0"/>
              <a:t>Create a socket</a:t>
            </a:r>
          </a:p>
          <a:p>
            <a:pPr eaLnBrk="1" hangingPunct="1">
              <a:lnSpc>
                <a:spcPct val="90000"/>
              </a:lnSpc>
              <a:spcBef>
                <a:spcPts val="600"/>
              </a:spcBef>
              <a:defRPr/>
            </a:pPr>
            <a:r>
              <a:rPr lang="en-US" altLang="ko-KR" sz="2000" dirty="0"/>
              <a:t>bind(): </a:t>
            </a:r>
            <a:r>
              <a:rPr lang="en-US" altLang="ko-KR" sz="2000" b="0" dirty="0"/>
              <a:t>bind a socket to a local IP address and port #</a:t>
            </a:r>
          </a:p>
          <a:p>
            <a:pPr eaLnBrk="1" hangingPunct="1">
              <a:lnSpc>
                <a:spcPct val="90000"/>
              </a:lnSpc>
              <a:spcBef>
                <a:spcPts val="600"/>
              </a:spcBef>
              <a:defRPr/>
            </a:pPr>
            <a:r>
              <a:rPr lang="en-US" altLang="ko-KR" sz="2000" dirty="0"/>
              <a:t>listen(): </a:t>
            </a:r>
            <a:r>
              <a:rPr lang="en-US" altLang="ko-KR" sz="2000" b="0" dirty="0"/>
              <a:t>passively waiting for connections</a:t>
            </a:r>
          </a:p>
          <a:p>
            <a:pPr eaLnBrk="1" hangingPunct="1">
              <a:lnSpc>
                <a:spcPct val="90000"/>
              </a:lnSpc>
              <a:spcBef>
                <a:spcPts val="600"/>
              </a:spcBef>
              <a:defRPr/>
            </a:pPr>
            <a:r>
              <a:rPr lang="en-US" altLang="ko-KR" sz="2000" dirty="0"/>
              <a:t>connect(): </a:t>
            </a:r>
            <a:r>
              <a:rPr lang="en-US" altLang="ko-KR" sz="2000" b="0" dirty="0"/>
              <a:t>initiating connection to another socket</a:t>
            </a:r>
          </a:p>
          <a:p>
            <a:pPr eaLnBrk="1" hangingPunct="1">
              <a:lnSpc>
                <a:spcPct val="90000"/>
              </a:lnSpc>
              <a:spcBef>
                <a:spcPts val="600"/>
              </a:spcBef>
              <a:defRPr/>
            </a:pPr>
            <a:r>
              <a:rPr lang="en-US" altLang="ko-KR" sz="2000" dirty="0"/>
              <a:t>accept()</a:t>
            </a:r>
            <a:r>
              <a:rPr lang="en-US" altLang="ko-KR" sz="2000" b="0" dirty="0"/>
              <a:t>: accept a new connection</a:t>
            </a:r>
          </a:p>
          <a:p>
            <a:pPr eaLnBrk="1" hangingPunct="1">
              <a:lnSpc>
                <a:spcPct val="90000"/>
              </a:lnSpc>
              <a:spcBef>
                <a:spcPts val="600"/>
              </a:spcBef>
              <a:defRPr/>
            </a:pPr>
            <a:r>
              <a:rPr lang="en-US" altLang="ko-KR" sz="2000" dirty="0"/>
              <a:t>write(): </a:t>
            </a:r>
            <a:r>
              <a:rPr lang="en-US" altLang="ko-KR" sz="2000" b="0" dirty="0"/>
              <a:t>write data to a socket</a:t>
            </a:r>
          </a:p>
          <a:p>
            <a:pPr eaLnBrk="1" hangingPunct="1">
              <a:lnSpc>
                <a:spcPct val="90000"/>
              </a:lnSpc>
              <a:spcBef>
                <a:spcPts val="600"/>
              </a:spcBef>
              <a:defRPr/>
            </a:pPr>
            <a:r>
              <a:rPr lang="en-US" altLang="ko-KR" sz="2000" dirty="0"/>
              <a:t>read(): </a:t>
            </a:r>
            <a:r>
              <a:rPr lang="en-US" altLang="ko-KR" sz="2000" b="0" dirty="0"/>
              <a:t>read data from a socket</a:t>
            </a:r>
          </a:p>
          <a:p>
            <a:pPr eaLnBrk="1" hangingPunct="1">
              <a:lnSpc>
                <a:spcPct val="90000"/>
              </a:lnSpc>
              <a:spcBef>
                <a:spcPts val="600"/>
              </a:spcBef>
              <a:defRPr/>
            </a:pPr>
            <a:r>
              <a:rPr lang="en-US" altLang="ko-KR" sz="2000" dirty="0" err="1"/>
              <a:t>sendto</a:t>
            </a:r>
            <a:r>
              <a:rPr lang="en-US" altLang="ko-KR" sz="2000" dirty="0"/>
              <a:t>(): </a:t>
            </a:r>
            <a:r>
              <a:rPr lang="en-US" altLang="ko-KR" sz="2000" b="0" dirty="0"/>
              <a:t>send a datagram to another UDP socket</a:t>
            </a:r>
          </a:p>
          <a:p>
            <a:pPr eaLnBrk="1" hangingPunct="1">
              <a:lnSpc>
                <a:spcPct val="90000"/>
              </a:lnSpc>
              <a:spcBef>
                <a:spcPts val="600"/>
              </a:spcBef>
              <a:defRPr/>
            </a:pPr>
            <a:r>
              <a:rPr lang="en-US" altLang="ko-KR" sz="2000" dirty="0" err="1"/>
              <a:t>recvfrom</a:t>
            </a:r>
            <a:r>
              <a:rPr lang="en-US" altLang="ko-KR" sz="2000" dirty="0"/>
              <a:t>(): </a:t>
            </a:r>
            <a:r>
              <a:rPr lang="en-US" altLang="ko-KR" sz="2000" b="0" dirty="0"/>
              <a:t>read a datagram from a UDP socket</a:t>
            </a:r>
          </a:p>
          <a:p>
            <a:pPr eaLnBrk="1" hangingPunct="1">
              <a:lnSpc>
                <a:spcPct val="90000"/>
              </a:lnSpc>
              <a:spcBef>
                <a:spcPts val="600"/>
              </a:spcBef>
              <a:defRPr/>
            </a:pPr>
            <a:r>
              <a:rPr lang="en-US" altLang="ko-KR" sz="2000" dirty="0"/>
              <a:t>close(): </a:t>
            </a:r>
            <a:r>
              <a:rPr lang="en-US" altLang="ko-KR" sz="2000" b="0" dirty="0"/>
              <a:t>close a socket (tear down the connection)</a:t>
            </a:r>
          </a:p>
          <a:p>
            <a:endParaRPr lang="en-US" dirty="0"/>
          </a:p>
        </p:txBody>
      </p:sp>
    </p:spTree>
    <p:extLst>
      <p:ext uri="{BB962C8B-B14F-4D97-AF65-F5344CB8AC3E}">
        <p14:creationId xmlns:p14="http://schemas.microsoft.com/office/powerpoint/2010/main" val="410045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21C7-1F29-4EAA-A438-49442428967F}"/>
              </a:ext>
            </a:extLst>
          </p:cNvPr>
          <p:cNvSpPr>
            <a:spLocks noGrp="1"/>
          </p:cNvSpPr>
          <p:nvPr>
            <p:ph type="title"/>
          </p:nvPr>
        </p:nvSpPr>
        <p:spPr/>
        <p:txBody>
          <a:bodyPr/>
          <a:lstStyle/>
          <a:p>
            <a:r>
              <a:rPr lang="en-US" dirty="0" err="1"/>
              <a:t>I</a:t>
            </a:r>
            <a:r>
              <a:rPr lang="en-US" i="0" dirty="0" err="1">
                <a:effectLst/>
              </a:rPr>
              <a:t>nputStreams</a:t>
            </a:r>
            <a:r>
              <a:rPr lang="en-US" i="0" dirty="0">
                <a:effectLst/>
              </a:rPr>
              <a:t> in Java</a:t>
            </a:r>
            <a:endParaRPr lang="en-US" dirty="0"/>
          </a:p>
        </p:txBody>
      </p:sp>
      <p:sp>
        <p:nvSpPr>
          <p:cNvPr id="3" name="Text Placeholder 2">
            <a:extLst>
              <a:ext uri="{FF2B5EF4-FFF2-40B4-BE49-F238E27FC236}">
                <a16:creationId xmlns:a16="http://schemas.microsoft.com/office/drawing/2014/main" id="{534A4F43-365B-4883-ABCD-AE1F779CC7BC}"/>
              </a:ext>
            </a:extLst>
          </p:cNvPr>
          <p:cNvSpPr>
            <a:spLocks noGrp="1"/>
          </p:cNvSpPr>
          <p:nvPr>
            <p:ph type="body" idx="1"/>
          </p:nvPr>
        </p:nvSpPr>
        <p:spPr/>
        <p:txBody>
          <a:bodyPr/>
          <a:lstStyle/>
          <a:p>
            <a:r>
              <a:rPr lang="en-US" sz="2000" b="0" i="0" dirty="0">
                <a:solidFill>
                  <a:srgbClr val="333333"/>
                </a:solidFill>
                <a:effectLst/>
              </a:rPr>
              <a:t>An </a:t>
            </a:r>
            <a:r>
              <a:rPr lang="en-US" sz="2000" b="0" i="0" dirty="0" err="1">
                <a:solidFill>
                  <a:srgbClr val="333333"/>
                </a:solidFill>
                <a:effectLst/>
              </a:rPr>
              <a:t>InputStream</a:t>
            </a:r>
            <a:r>
              <a:rPr lang="en-US" sz="2000" b="0" i="0" dirty="0">
                <a:solidFill>
                  <a:srgbClr val="333333"/>
                </a:solidFill>
                <a:effectLst/>
              </a:rPr>
              <a:t> is a stream of incoming byte data</a:t>
            </a:r>
          </a:p>
          <a:p>
            <a:r>
              <a:rPr lang="en-US" sz="2000" b="0" i="0" dirty="0">
                <a:solidFill>
                  <a:srgbClr val="333333"/>
                </a:solidFill>
                <a:effectLst/>
              </a:rPr>
              <a:t>An </a:t>
            </a:r>
            <a:r>
              <a:rPr lang="en-US" sz="2000" b="0" i="0" dirty="0" err="1">
                <a:solidFill>
                  <a:srgbClr val="333333"/>
                </a:solidFill>
                <a:effectLst/>
              </a:rPr>
              <a:t>InputStream</a:t>
            </a:r>
            <a:r>
              <a:rPr lang="en-US" sz="2000" b="0" i="0" dirty="0">
                <a:solidFill>
                  <a:srgbClr val="333333"/>
                </a:solidFill>
                <a:effectLst/>
              </a:rPr>
              <a:t> can be obtained from a Socket by using the </a:t>
            </a:r>
            <a:r>
              <a:rPr lang="en-US" sz="2000" b="0" i="0" dirty="0" err="1">
                <a:solidFill>
                  <a:srgbClr val="333333"/>
                </a:solidFill>
                <a:effectLst/>
              </a:rPr>
              <a:t>getInputStream</a:t>
            </a:r>
            <a:r>
              <a:rPr lang="en-US" sz="2000" b="0" i="0" dirty="0">
                <a:solidFill>
                  <a:srgbClr val="333333"/>
                </a:solidFill>
                <a:effectLst/>
              </a:rPr>
              <a:t>() method</a:t>
            </a:r>
          </a:p>
          <a:p>
            <a:r>
              <a:rPr lang="en-US" sz="2000" b="0" i="0" dirty="0">
                <a:solidFill>
                  <a:srgbClr val="333333"/>
                </a:solidFill>
                <a:effectLst/>
              </a:rPr>
              <a:t>In order to read from a stream, you must create a byte buffer to read in data</a:t>
            </a:r>
          </a:p>
          <a:p>
            <a:r>
              <a:rPr lang="en-US" sz="2000" b="0" i="0" dirty="0">
                <a:solidFill>
                  <a:srgbClr val="333333"/>
                </a:solidFill>
                <a:effectLst/>
              </a:rPr>
              <a:t>Each call to read on an </a:t>
            </a:r>
            <a:r>
              <a:rPr lang="en-US" sz="2000" b="0" i="0" dirty="0" err="1">
                <a:solidFill>
                  <a:srgbClr val="333333"/>
                </a:solidFill>
                <a:effectLst/>
              </a:rPr>
              <a:t>InputStream</a:t>
            </a:r>
            <a:r>
              <a:rPr lang="en-US" sz="2000" b="0" i="0" dirty="0">
                <a:solidFill>
                  <a:srgbClr val="333333"/>
                </a:solidFill>
                <a:effectLst/>
              </a:rPr>
              <a:t> fills your buffer with data and returns the number of bytes read</a:t>
            </a:r>
            <a:br>
              <a:rPr lang="en-US" sz="2000" dirty="0"/>
            </a:br>
            <a:br>
              <a:rPr lang="en-US" sz="2000" dirty="0"/>
            </a:br>
            <a:endParaRPr lang="en-US" sz="2000" dirty="0"/>
          </a:p>
        </p:txBody>
      </p:sp>
      <p:pic>
        <p:nvPicPr>
          <p:cNvPr id="5" name="Picture 4">
            <a:extLst>
              <a:ext uri="{FF2B5EF4-FFF2-40B4-BE49-F238E27FC236}">
                <a16:creationId xmlns:a16="http://schemas.microsoft.com/office/drawing/2014/main" id="{05485DDE-6CED-45E3-86AA-8592C1E4EE51}"/>
              </a:ext>
            </a:extLst>
          </p:cNvPr>
          <p:cNvPicPr>
            <a:picLocks noChangeAspect="1"/>
          </p:cNvPicPr>
          <p:nvPr/>
        </p:nvPicPr>
        <p:blipFill>
          <a:blip r:embed="rId2"/>
          <a:stretch>
            <a:fillRect/>
          </a:stretch>
        </p:blipFill>
        <p:spPr>
          <a:xfrm>
            <a:off x="993912" y="3150872"/>
            <a:ext cx="7083287" cy="1992628"/>
          </a:xfrm>
          <a:prstGeom prst="rect">
            <a:avLst/>
          </a:prstGeom>
        </p:spPr>
      </p:pic>
    </p:spTree>
    <p:extLst>
      <p:ext uri="{BB962C8B-B14F-4D97-AF65-F5344CB8AC3E}">
        <p14:creationId xmlns:p14="http://schemas.microsoft.com/office/powerpoint/2010/main" val="181158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C3C7-FD39-465D-9E11-05D31D83D6BD}"/>
              </a:ext>
            </a:extLst>
          </p:cNvPr>
          <p:cNvSpPr>
            <a:spLocks noGrp="1"/>
          </p:cNvSpPr>
          <p:nvPr>
            <p:ph type="title"/>
          </p:nvPr>
        </p:nvSpPr>
        <p:spPr/>
        <p:txBody>
          <a:bodyPr/>
          <a:lstStyle/>
          <a:p>
            <a:r>
              <a:rPr lang="en-US" i="0" dirty="0" err="1">
                <a:effectLst/>
              </a:rPr>
              <a:t>OutputStreams</a:t>
            </a:r>
            <a:r>
              <a:rPr lang="en-US" i="0" dirty="0">
                <a:effectLst/>
              </a:rPr>
              <a:t> in Java</a:t>
            </a:r>
            <a:endParaRPr lang="en-US" dirty="0"/>
          </a:p>
        </p:txBody>
      </p:sp>
      <p:sp>
        <p:nvSpPr>
          <p:cNvPr id="3" name="Text Placeholder 2">
            <a:extLst>
              <a:ext uri="{FF2B5EF4-FFF2-40B4-BE49-F238E27FC236}">
                <a16:creationId xmlns:a16="http://schemas.microsoft.com/office/drawing/2014/main" id="{685B21CF-7E74-463C-8D45-99A6B1CF4215}"/>
              </a:ext>
            </a:extLst>
          </p:cNvPr>
          <p:cNvSpPr>
            <a:spLocks noGrp="1"/>
          </p:cNvSpPr>
          <p:nvPr>
            <p:ph type="body" idx="1"/>
          </p:nvPr>
        </p:nvSpPr>
        <p:spPr/>
        <p:txBody>
          <a:bodyPr/>
          <a:lstStyle/>
          <a:p>
            <a:r>
              <a:rPr lang="en-US" b="0" i="0" dirty="0">
                <a:effectLst/>
              </a:rPr>
              <a:t>An </a:t>
            </a:r>
            <a:r>
              <a:rPr lang="en-US" b="0" i="0" dirty="0" err="1">
                <a:effectLst/>
              </a:rPr>
              <a:t>OutputStream</a:t>
            </a:r>
            <a:r>
              <a:rPr lang="en-US" b="0" i="0" dirty="0">
                <a:effectLst/>
              </a:rPr>
              <a:t> is a stream of outgoing byte data</a:t>
            </a:r>
          </a:p>
          <a:p>
            <a:r>
              <a:rPr lang="en-US" b="0" i="0" dirty="0">
                <a:effectLst/>
              </a:rPr>
              <a:t>An </a:t>
            </a:r>
            <a:r>
              <a:rPr lang="en-US" b="0" i="0" dirty="0" err="1">
                <a:effectLst/>
              </a:rPr>
              <a:t>OutputStream</a:t>
            </a:r>
            <a:r>
              <a:rPr lang="en-US" b="0" i="0" dirty="0">
                <a:effectLst/>
              </a:rPr>
              <a:t> can be obtained from a Socket by using the </a:t>
            </a:r>
            <a:r>
              <a:rPr lang="en-US" b="0" i="0" dirty="0" err="1">
                <a:effectLst/>
              </a:rPr>
              <a:t>getOutputStream</a:t>
            </a:r>
            <a:r>
              <a:rPr lang="en-US" b="0" i="0" dirty="0">
                <a:effectLst/>
              </a:rPr>
              <a:t>() method</a:t>
            </a:r>
          </a:p>
          <a:p>
            <a:r>
              <a:rPr lang="en-US" b="0" i="0" dirty="0">
                <a:effectLst/>
              </a:rPr>
              <a:t>You can write data to a stream by passing in a byte buffer of data</a:t>
            </a:r>
          </a:p>
          <a:p>
            <a:r>
              <a:rPr lang="en-US" b="0" i="0" dirty="0">
                <a:effectLst/>
              </a:rPr>
              <a:t>You should use the flush() method if you want to make sure that the data you have written has been output to disk or sent to the other end of the socket</a:t>
            </a:r>
            <a:br>
              <a:rPr lang="en-US" dirty="0"/>
            </a:br>
            <a:br>
              <a:rPr lang="en-US" dirty="0"/>
            </a:br>
            <a:br>
              <a:rPr lang="en-US" dirty="0"/>
            </a:br>
            <a:endParaRPr lang="en-US" dirty="0"/>
          </a:p>
        </p:txBody>
      </p:sp>
    </p:spTree>
    <p:extLst>
      <p:ext uri="{BB962C8B-B14F-4D97-AF65-F5344CB8AC3E}">
        <p14:creationId xmlns:p14="http://schemas.microsoft.com/office/powerpoint/2010/main" val="2860502934"/>
      </p:ext>
    </p:extLst>
  </p:cSld>
  <p:clrMapOvr>
    <a:masterClrMapping/>
  </p:clrMapOvr>
</p:sld>
</file>

<file path=ppt/theme/theme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6FFE7F4F-7E43-4C24-8C1D-EFA39DB96C4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EF869649-281C-40A9-8AC9-A1A2B66CECBC}"/>
    </a:ext>
  </a:ext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3942A3B0-E6F7-499B-90EA-0D4880C816DB}"/>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1217</TotalTime>
  <Words>595</Words>
  <Application>Microsoft Office PowerPoint</Application>
  <PresentationFormat>On-screen Show (16:9)</PresentationFormat>
  <Paragraphs>75</Paragraphs>
  <Slides>14</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Myriad Pro</vt:lpstr>
      <vt:lpstr>Tahoma</vt:lpstr>
      <vt:lpstr>Times New Roman</vt:lpstr>
      <vt:lpstr>2_Theme1</vt:lpstr>
      <vt:lpstr>Theme1</vt:lpstr>
      <vt:lpstr>1_Theme1</vt:lpstr>
      <vt:lpstr>Android Socket</vt:lpstr>
      <vt:lpstr>Contents</vt:lpstr>
      <vt:lpstr>Client/Server communication</vt:lpstr>
      <vt:lpstr>Socket</vt:lpstr>
      <vt:lpstr>Socket connection</vt:lpstr>
      <vt:lpstr>Socket programming</vt:lpstr>
      <vt:lpstr>Socket programming methods</vt:lpstr>
      <vt:lpstr>InputStreams in Java</vt:lpstr>
      <vt:lpstr>OutputStreams in Java</vt:lpstr>
      <vt:lpstr>Steps to create Server program</vt:lpstr>
      <vt:lpstr>Steps to create Client program</vt:lpstr>
      <vt:lpstr>Usage</vt:lpstr>
      <vt:lpstr>Classwork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cp:lastModifiedBy>Võ Hoàng Phương Dung</cp:lastModifiedBy>
  <cp:revision>381</cp:revision>
  <dcterms:modified xsi:type="dcterms:W3CDTF">2021-11-28T13:44:41Z</dcterms:modified>
</cp:coreProperties>
</file>