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73" r:id="rId2"/>
    <p:sldMasterId id="2147483675" r:id="rId3"/>
  </p:sldMasterIdLst>
  <p:notesMasterIdLst>
    <p:notesMasterId r:id="rId22"/>
  </p:notesMasterIdLst>
  <p:sldIdLst>
    <p:sldId id="256" r:id="rId4"/>
    <p:sldId id="272" r:id="rId5"/>
    <p:sldId id="274" r:id="rId6"/>
    <p:sldId id="278" r:id="rId7"/>
    <p:sldId id="277" r:id="rId8"/>
    <p:sldId id="258" r:id="rId9"/>
    <p:sldId id="259" r:id="rId10"/>
    <p:sldId id="280" r:id="rId11"/>
    <p:sldId id="260" r:id="rId12"/>
    <p:sldId id="279" r:id="rId13"/>
    <p:sldId id="281" r:id="rId14"/>
    <p:sldId id="261" r:id="rId15"/>
    <p:sldId id="265" r:id="rId16"/>
    <p:sldId id="266" r:id="rId17"/>
    <p:sldId id="267" r:id="rId18"/>
    <p:sldId id="268" r:id="rId19"/>
    <p:sldId id="282" r:id="rId20"/>
    <p:sldId id="273" r:id="rId2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3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3d58933c9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3d58933c9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3d58933c91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3d58933c91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88d52e48a_1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88d52e48a_1_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3d58933c91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3d58933c91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d58933c9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d58933c9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3d58933c9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3d58933c9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2060774"/>
            <a:ext cx="6667500" cy="308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8" y="116087"/>
            <a:ext cx="3871516" cy="693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627" y="2381251"/>
            <a:ext cx="6296025" cy="1370774"/>
          </a:xfrm>
        </p:spPr>
        <p:txBody>
          <a:bodyPr>
            <a:normAutofit/>
          </a:bodyPr>
          <a:lstStyle>
            <a:lvl1pPr>
              <a:defRPr sz="3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4625" y="3857625"/>
            <a:ext cx="6305550" cy="7429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u="sng"/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2338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70954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8277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67322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2060774"/>
            <a:ext cx="6667500" cy="308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8" y="116087"/>
            <a:ext cx="3871516" cy="693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627" y="2381251"/>
            <a:ext cx="6296025" cy="1370774"/>
          </a:xfrm>
        </p:spPr>
        <p:txBody>
          <a:bodyPr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4625" y="3857625"/>
            <a:ext cx="6305550" cy="7429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23/09/2021</a:t>
            </a:fld>
            <a:endParaRPr lang="vi-V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u="sng"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79207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2060774"/>
            <a:ext cx="6667500" cy="308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8" y="116087"/>
            <a:ext cx="3871516" cy="693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627" y="2381251"/>
            <a:ext cx="6296025" cy="1370774"/>
          </a:xfrm>
        </p:spPr>
        <p:txBody>
          <a:bodyPr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4625" y="3857625"/>
            <a:ext cx="6305550" cy="7429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23/09/2021</a:t>
            </a:fld>
            <a:endParaRPr lang="vi-V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u="sng"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88081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9" y="116088"/>
            <a:ext cx="181570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381000"/>
            <a:ext cx="8229600" cy="61387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23/09/2021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644325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23/09/2021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323343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23/09/2021</a:t>
            </a:fld>
            <a:endParaRPr lang="vi-V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736120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23/09/2021</a:t>
            </a:fld>
            <a:endParaRPr lang="vi-V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862336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23/09/2021</a:t>
            </a:fld>
            <a:endParaRPr lang="vi-V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96833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9" y="116088"/>
            <a:ext cx="181570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381000"/>
            <a:ext cx="8229600" cy="613877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605174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23/09/2021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34101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66" indent="0">
              <a:buNone/>
              <a:defRPr sz="2800"/>
            </a:lvl2pPr>
            <a:lvl3pPr marL="914331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29" indent="0">
              <a:buNone/>
              <a:defRPr sz="2000"/>
            </a:lvl6pPr>
            <a:lvl7pPr marL="2742995" indent="0">
              <a:buNone/>
              <a:defRPr sz="2000"/>
            </a:lvl7pPr>
            <a:lvl8pPr marL="3200160" indent="0">
              <a:buNone/>
              <a:defRPr sz="2000"/>
            </a:lvl8pPr>
            <a:lvl9pPr marL="3657326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23/09/2021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4589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23/09/2021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378689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23/09/2021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480033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2060774"/>
            <a:ext cx="6667500" cy="308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8" y="116087"/>
            <a:ext cx="3871516" cy="693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627" y="2381251"/>
            <a:ext cx="6296025" cy="1370774"/>
          </a:xfrm>
        </p:spPr>
        <p:txBody>
          <a:bodyPr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4625" y="3857625"/>
            <a:ext cx="6305550" cy="7429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23/09/2021</a:t>
            </a:fld>
            <a:endParaRPr lang="vi-V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u="sng"/>
            </a:lvl1pPr>
          </a:lstStyle>
          <a:p>
            <a:endParaRPr lang="vi-VN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907369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9" y="116088"/>
            <a:ext cx="181570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381000"/>
            <a:ext cx="8229600" cy="6138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23/09/2021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53186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23/09/2021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672096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23/09/2021</a:t>
            </a:fld>
            <a:endParaRPr lang="vi-V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105992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23/09/2021</a:t>
            </a:fld>
            <a:endParaRPr lang="vi-V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968277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23/09/2021</a:t>
            </a:fld>
            <a:endParaRPr lang="vi-V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62597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spcBef>
                <a:spcPts val="450"/>
              </a:spcBef>
              <a:spcAft>
                <a:spcPts val="450"/>
              </a:spcAft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450"/>
              </a:spcBef>
              <a:spcAft>
                <a:spcPts val="450"/>
              </a:spcAft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450"/>
              </a:spcBef>
              <a:spcAft>
                <a:spcPts val="450"/>
              </a:spcAft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spcBef>
                <a:spcPts val="450"/>
              </a:spcBef>
              <a:spcAft>
                <a:spcPts val="450"/>
              </a:spcAft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450"/>
              </a:spcBef>
              <a:spcAft>
                <a:spcPts val="450"/>
              </a:spcAft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450"/>
              </a:spcBef>
              <a:spcAft>
                <a:spcPts val="450"/>
              </a:spcAft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0197784"/>
      </p:ext>
    </p:extLst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23/09/2021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036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66" indent="0">
              <a:buNone/>
              <a:defRPr sz="2800"/>
            </a:lvl2pPr>
            <a:lvl3pPr marL="914331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29" indent="0">
              <a:buNone/>
              <a:defRPr sz="2000"/>
            </a:lvl6pPr>
            <a:lvl7pPr marL="2742995" indent="0">
              <a:buNone/>
              <a:defRPr sz="2000"/>
            </a:lvl7pPr>
            <a:lvl8pPr marL="3200160" indent="0">
              <a:buNone/>
              <a:defRPr sz="2000"/>
            </a:lvl8pPr>
            <a:lvl9pPr marL="3657326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23/09/2021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2305505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23/09/2021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5413026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23/09/2021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06789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spcBef>
                <a:spcPts val="450"/>
              </a:spcBef>
              <a:spcAft>
                <a:spcPts val="45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450"/>
              </a:spcBef>
              <a:spcAft>
                <a:spcPts val="450"/>
              </a:spcAft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450"/>
              </a:spcBef>
              <a:spcAft>
                <a:spcPts val="450"/>
              </a:spcAft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 sz="2000"/>
            </a:lvl2pPr>
            <a:lvl3pPr>
              <a:spcBef>
                <a:spcPts val="450"/>
              </a:spcBef>
              <a:spcAft>
                <a:spcPts val="450"/>
              </a:spcAft>
              <a:defRPr sz="1800"/>
            </a:lvl3pPr>
            <a:lvl4pPr>
              <a:spcBef>
                <a:spcPts val="450"/>
              </a:spcBef>
              <a:spcAft>
                <a:spcPts val="450"/>
              </a:spcAft>
              <a:defRPr sz="1600"/>
            </a:lvl4pPr>
            <a:lvl5pPr>
              <a:spcBef>
                <a:spcPts val="450"/>
              </a:spcBef>
              <a:spcAft>
                <a:spcPts val="45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14168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481277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634105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450"/>
              </a:spcBef>
              <a:spcAft>
                <a:spcPts val="45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450"/>
              </a:spcBef>
              <a:spcAft>
                <a:spcPts val="450"/>
              </a:spcAft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04716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66" indent="0">
              <a:buNone/>
              <a:defRPr sz="2800"/>
            </a:lvl2pPr>
            <a:lvl3pPr marL="914331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29" indent="0">
              <a:buNone/>
              <a:defRPr sz="2000"/>
            </a:lvl6pPr>
            <a:lvl7pPr marL="2742995" indent="0">
              <a:buNone/>
              <a:defRPr sz="2000"/>
            </a:lvl7pPr>
            <a:lvl8pPr marL="3200160" indent="0">
              <a:buNone/>
              <a:defRPr sz="2000"/>
            </a:lvl8pPr>
            <a:lvl9pPr marL="3657326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467019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49401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16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401" y="206375"/>
            <a:ext cx="822920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401" y="1200547"/>
            <a:ext cx="8229203" cy="3394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86625" y="4762501"/>
            <a:ext cx="857250" cy="23812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23/09/2021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6252" y="4762500"/>
            <a:ext cx="2895203" cy="273844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 defTabSz="914331" eaLnBrk="1" fontAlgn="auto" hangingPunct="1">
              <a:spcBef>
                <a:spcPts val="0"/>
              </a:spcBef>
              <a:spcAft>
                <a:spcPts val="0"/>
              </a:spcAft>
              <a:defRPr sz="1200" u="sng" smtClean="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6752" y="4762501"/>
            <a:ext cx="447477" cy="23316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435F9309-54EB-4C82-8855-CCE5024A336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9" y="116088"/>
            <a:ext cx="181570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3760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913425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2pPr>
      <a:lvl3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3pPr>
      <a:lvl4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4pPr>
      <a:lvl5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5pPr>
      <a:lvl6pPr marL="320032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6pPr>
      <a:lvl7pPr marL="640064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7pPr>
      <a:lvl8pPr marL="960096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8pPr>
      <a:lvl9pPr marL="1280128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9pPr>
    </p:titleStyle>
    <p:bodyStyle>
      <a:lvl1pPr marL="342257" indent="-342257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200" b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marL="742297" indent="-285585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2pPr>
      <a:lvl3pPr marL="1142336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3pPr>
      <a:lvl4pPr marL="1599049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i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4pPr>
      <a:lvl5pPr marL="2056873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5pPr>
      <a:lvl6pPr marL="2514411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7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09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1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9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5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401" y="206375"/>
            <a:ext cx="822920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401" y="1200547"/>
            <a:ext cx="8229203" cy="3394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86625" y="4762501"/>
            <a:ext cx="857250" cy="23812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23/09/2021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6252" y="4762500"/>
            <a:ext cx="2895203" cy="273844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 defTabSz="914331" eaLnBrk="1" fontAlgn="auto" hangingPunct="1">
              <a:spcBef>
                <a:spcPts val="0"/>
              </a:spcBef>
              <a:spcAft>
                <a:spcPts val="0"/>
              </a:spcAft>
              <a:defRPr sz="1200" u="sng" smtClean="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6752" y="4762501"/>
            <a:ext cx="447477" cy="23316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5C96BE5E-EB39-4DD4-A019-F6D5E027D28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9" y="116088"/>
            <a:ext cx="181570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2895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3425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2pPr>
      <a:lvl3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3pPr>
      <a:lvl4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4pPr>
      <a:lvl5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5pPr>
      <a:lvl6pPr marL="320032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6pPr>
      <a:lvl7pPr marL="640064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7pPr>
      <a:lvl8pPr marL="960096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8pPr>
      <a:lvl9pPr marL="1280128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9pPr>
    </p:titleStyle>
    <p:bodyStyle>
      <a:lvl1pPr marL="342257" indent="-342257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200" b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marL="742297" indent="-285585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2pPr>
      <a:lvl3pPr marL="1142336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3pPr>
      <a:lvl4pPr marL="1599049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i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4pPr>
      <a:lvl5pPr marL="2056873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5pPr>
      <a:lvl6pPr marL="2514411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7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09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1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9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5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401" y="206375"/>
            <a:ext cx="822920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401" y="1200547"/>
            <a:ext cx="8229203" cy="3394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86625" y="4762501"/>
            <a:ext cx="857250" cy="23812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23/09/2021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6252" y="4762500"/>
            <a:ext cx="2895203" cy="273844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 defTabSz="914331" eaLnBrk="1" fontAlgn="auto" hangingPunct="1">
              <a:spcBef>
                <a:spcPts val="0"/>
              </a:spcBef>
              <a:spcAft>
                <a:spcPts val="0"/>
              </a:spcAft>
              <a:defRPr sz="1200" u="sng" smtClean="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6752" y="4762501"/>
            <a:ext cx="447477" cy="23316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725444D6-D4F7-45C6-A4AB-5645F18EDC4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9" y="116088"/>
            <a:ext cx="181570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3868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695" r:id="rId20"/>
  </p:sldLayoutIdLst>
  <p:txStyles>
    <p:titleStyle>
      <a:lvl1pPr algn="l" defTabSz="913425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2pPr>
      <a:lvl3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3pPr>
      <a:lvl4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4pPr>
      <a:lvl5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5pPr>
      <a:lvl6pPr marL="320032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6pPr>
      <a:lvl7pPr marL="640064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7pPr>
      <a:lvl8pPr marL="960096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8pPr>
      <a:lvl9pPr marL="1280128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9pPr>
    </p:titleStyle>
    <p:bodyStyle>
      <a:lvl1pPr marL="342257" indent="-342257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200" b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marL="742297" indent="-285585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2pPr>
      <a:lvl3pPr marL="1142336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3pPr>
      <a:lvl4pPr marL="1599049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i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4pPr>
      <a:lvl5pPr marL="2056873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5pPr>
      <a:lvl6pPr marL="2514411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7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09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1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9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5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content/Context#sendOrderedBroadcast(android.content.Intent,%20java.lang.String)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developer.android.com/reference/android/R.styleable.html#AndroidManifestIntentFilter_priority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content/Context#sendBroadcast(android.content.Intent)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oogle-developer-training.github.io/android-developer-fundamentals-course-concepts-v2/" TargetMode="Externa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Broadcast Receiver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733923-5AFE-4DA5-848B-8AA5FE7183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85"/>
          <p:cNvSpPr txBox="1">
            <a:spLocks noGrp="1"/>
          </p:cNvSpPr>
          <p:nvPr>
            <p:ph type="title"/>
          </p:nvPr>
        </p:nvSpPr>
        <p:spPr>
          <a:xfrm>
            <a:off x="291822" y="40935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Receiving a system broadcast </a:t>
            </a:r>
            <a:endParaRPr dirty="0"/>
          </a:p>
        </p:txBody>
      </p:sp>
      <p:sp>
        <p:nvSpPr>
          <p:cNvPr id="481" name="Google Shape;481;p85"/>
          <p:cNvSpPr txBox="1">
            <a:spLocks noGrp="1"/>
          </p:cNvSpPr>
          <p:nvPr>
            <p:ph type="body" idx="1"/>
          </p:nvPr>
        </p:nvSpPr>
        <p:spPr>
          <a:xfrm>
            <a:off x="311425" y="855700"/>
            <a:ext cx="8762099" cy="377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 b="0" dirty="0"/>
              <a:t>Starting from Android 8.0 (API level 26), static receivers can't receive most of the system broadcasts.</a:t>
            </a:r>
            <a:endParaRPr sz="2200" b="0" dirty="0"/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b="0" dirty="0"/>
              <a:t>Use a dynamic receiver to register for these broadcasts. </a:t>
            </a:r>
            <a:endParaRPr sz="2200" b="0" dirty="0"/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b="0" dirty="0"/>
              <a:t>If you register for the system broadcasts in the manifest, the Android system won't deliver them to your app.</a:t>
            </a:r>
            <a:endParaRPr sz="2200" b="0" dirty="0"/>
          </a:p>
        </p:txBody>
      </p:sp>
      <p:sp>
        <p:nvSpPr>
          <p:cNvPr id="482" name="Google Shape;482;p8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83C43-F332-4846-B5FB-BCF5AD557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>
                <a:solidFill>
                  <a:srgbClr val="121214"/>
                </a:solidFill>
                <a:ea typeface="Verdana"/>
                <a:sym typeface="Verdana"/>
              </a:rPr>
              <a:t>Custom Broadcast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0F5BA-5D42-4107-8E74-2D3DC3E67E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b="0" dirty="0"/>
              <a:t>Sender and receiver must agree on unique name for intent (action name)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b="0" dirty="0"/>
              <a:t>Define in activity and broadcast receiver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  private static final String ACTION_CUSTOM_BROADCAST =   </a:t>
            </a:r>
            <a:br>
              <a:rPr lang="en-US" sz="18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       “</a:t>
            </a:r>
            <a:r>
              <a:rPr lang="en-US" sz="1800" dirty="0" err="1">
                <a:latin typeface="Consolas"/>
                <a:ea typeface="Consolas"/>
                <a:cs typeface="Consolas"/>
                <a:sym typeface="Consolas"/>
              </a:rPr>
              <a:t>com.tutorialspoint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.CUSTOM_INTENT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";</a:t>
            </a:r>
            <a:endParaRPr lang="en-US" sz="1800" dirty="0">
              <a:solidFill>
                <a:srgbClr val="666666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877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311700" y="1431235"/>
            <a:ext cx="8520600" cy="31376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b="0" dirty="0"/>
              <a:t>Use </a:t>
            </a:r>
            <a:r>
              <a:rPr lang="en-GB" b="0" dirty="0" err="1"/>
              <a:t>sendBroadcast</a:t>
            </a:r>
            <a:r>
              <a:rPr lang="en-GB" b="0" dirty="0"/>
              <a:t>()</a:t>
            </a:r>
            <a:endParaRPr b="0"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b="1" dirty="0"/>
          </a:p>
          <a:p>
            <a:pPr marL="457200" lvl="0" indent="-34290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endParaRPr lang="en-GB" dirty="0"/>
          </a:p>
          <a:p>
            <a:pPr marL="457200" lvl="0" indent="-34290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 b="0" dirty="0"/>
              <a:t>Create a Broadcast Receiver</a:t>
            </a:r>
          </a:p>
          <a:p>
            <a:pPr marL="457200" lvl="0" indent="-34290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 b="0" dirty="0"/>
              <a:t>Register/Receive broadcast</a:t>
            </a:r>
            <a:endParaRPr b="0" dirty="0"/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2921" y="2009715"/>
            <a:ext cx="509587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A05D42E-5B68-41F4-BFA4-8D06AD357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Broadcast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77"/>
          <p:cNvSpPr txBox="1">
            <a:spLocks noGrp="1"/>
          </p:cNvSpPr>
          <p:nvPr>
            <p:ph type="body" idx="1"/>
          </p:nvPr>
        </p:nvSpPr>
        <p:spPr>
          <a:xfrm>
            <a:off x="247800" y="1190300"/>
            <a:ext cx="8584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2000" dirty="0">
                <a:solidFill>
                  <a:srgbClr val="000000"/>
                </a:solidFill>
              </a:rPr>
              <a:t>      </a:t>
            </a:r>
            <a:r>
              <a:rPr lang="en-US" sz="2000" dirty="0">
                <a:solidFill>
                  <a:srgbClr val="000000"/>
                </a:solidFill>
              </a:rPr>
              <a:t>Android provides three ways for sending a broadcast:</a:t>
            </a:r>
          </a:p>
          <a:p>
            <a:pPr marL="914400" lvl="0" indent="-381000" algn="l" rtl="0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Ordered broadcast.</a:t>
            </a:r>
          </a:p>
          <a:p>
            <a:pPr marL="914400" lvl="0" indent="-381000" algn="l" rtl="0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Normal broadcast.</a:t>
            </a:r>
            <a:endParaRPr lang="en-US" sz="2000" dirty="0">
              <a:solidFill>
                <a:schemeClr val="dk1"/>
              </a:solidFill>
              <a:ea typeface="Arial"/>
              <a:sym typeface="Arial"/>
            </a:endParaRPr>
          </a:p>
          <a:p>
            <a:pPr marL="914400" lvl="0" indent="-381000" algn="l" rtl="0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Local broadcast.</a:t>
            </a:r>
            <a:endParaRPr lang="en-US" sz="2000" dirty="0">
              <a:solidFill>
                <a:schemeClr val="dk1"/>
              </a:solidFill>
              <a:ea typeface="Arial"/>
              <a:sym typeface="Arial"/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endParaRPr lang="en-US" sz="1800" dirty="0"/>
          </a:p>
        </p:txBody>
      </p:sp>
      <p:sp>
        <p:nvSpPr>
          <p:cNvPr id="426" name="Google Shape;426;p7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9B1C1B-0088-49C4-90AC-FC43A50D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 a custom broadcast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78"/>
          <p:cNvSpPr txBox="1">
            <a:spLocks noGrp="1"/>
          </p:cNvSpPr>
          <p:nvPr>
            <p:ph type="title"/>
          </p:nvPr>
        </p:nvSpPr>
        <p:spPr>
          <a:xfrm>
            <a:off x="324952" y="38285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Ordered Broadcast</a:t>
            </a:r>
            <a:endParaRPr dirty="0"/>
          </a:p>
        </p:txBody>
      </p:sp>
      <p:sp>
        <p:nvSpPr>
          <p:cNvPr id="432" name="Google Shape;432;p78"/>
          <p:cNvSpPr txBox="1">
            <a:spLocks noGrp="1"/>
          </p:cNvSpPr>
          <p:nvPr>
            <p:ph type="body" idx="1"/>
          </p:nvPr>
        </p:nvSpPr>
        <p:spPr>
          <a:xfrm>
            <a:off x="279750" y="1042075"/>
            <a:ext cx="8584500" cy="31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600"/>
              </a:spcAft>
              <a:buSzPts val="2000"/>
              <a:buChar char="●"/>
            </a:pPr>
            <a:r>
              <a:rPr lang="en" sz="2000" b="0" dirty="0"/>
              <a:t>Ordered </a:t>
            </a:r>
            <a:r>
              <a:rPr lang="en" sz="2000" b="0" dirty="0">
                <a:solidFill>
                  <a:schemeClr val="dk1"/>
                </a:solidFill>
              </a:rPr>
              <a:t>broadcast is delivered to one receiver at a time.</a:t>
            </a:r>
            <a:endParaRPr sz="2000" b="0" dirty="0"/>
          </a:p>
          <a:p>
            <a:pPr marL="457200" lvl="0" indent="-355600" algn="l" rtl="0">
              <a:spcBef>
                <a:spcPts val="600"/>
              </a:spcBef>
              <a:spcAft>
                <a:spcPts val="600"/>
              </a:spcAft>
              <a:buSzPts val="2000"/>
              <a:buChar char="●"/>
            </a:pPr>
            <a:r>
              <a:rPr lang="en" sz="2000" b="0" dirty="0"/>
              <a:t>To send a </a:t>
            </a:r>
            <a:r>
              <a:rPr lang="en" sz="2000" b="0" dirty="0">
                <a:solidFill>
                  <a:schemeClr val="dk1"/>
                </a:solidFill>
              </a:rPr>
              <a:t>ordered </a:t>
            </a:r>
            <a:r>
              <a:rPr lang="en" sz="2000" b="0" dirty="0"/>
              <a:t>broadcast, use the </a:t>
            </a:r>
            <a:r>
              <a:rPr lang="en" sz="2000" b="0" u="sng" dirty="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sendOrderedBroadcast()</a:t>
            </a:r>
            <a:r>
              <a:rPr lang="en" sz="2000" b="0" dirty="0"/>
              <a:t> method.</a:t>
            </a:r>
            <a:endParaRPr sz="2000" b="0" dirty="0"/>
          </a:p>
          <a:p>
            <a:pPr marL="457200" lvl="0" indent="-355600" algn="l" rtl="0">
              <a:spcBef>
                <a:spcPts val="600"/>
              </a:spcBef>
              <a:spcAft>
                <a:spcPts val="600"/>
              </a:spcAft>
              <a:buSzPts val="2000"/>
              <a:buChar char="●"/>
            </a:pPr>
            <a:r>
              <a:rPr lang="en" sz="2000" b="0" dirty="0"/>
              <a:t>Receivers can propagate result to the next receiver or even abort the broadcast. </a:t>
            </a:r>
            <a:endParaRPr sz="2000" b="0" dirty="0"/>
          </a:p>
          <a:p>
            <a:pPr marL="457200" lvl="0" indent="-355600" algn="l" rtl="0">
              <a:spcBef>
                <a:spcPts val="600"/>
              </a:spcBef>
              <a:spcAft>
                <a:spcPts val="600"/>
              </a:spcAft>
              <a:buSzPts val="2000"/>
              <a:buChar char="●"/>
            </a:pPr>
            <a:r>
              <a:rPr lang="en" sz="2000" b="0" dirty="0"/>
              <a:t>Control the broadcast order with </a:t>
            </a:r>
            <a:r>
              <a:rPr lang="en" sz="2000" b="0" u="sng" dirty="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android:priority</a:t>
            </a:r>
            <a:r>
              <a:rPr lang="en" sz="2000" b="0" dirty="0"/>
              <a:t>  attribute in the manifest file.</a:t>
            </a:r>
            <a:endParaRPr sz="2000" b="0" dirty="0"/>
          </a:p>
          <a:p>
            <a:pPr marL="457200" lvl="0" indent="-355600" algn="l" rtl="0">
              <a:spcBef>
                <a:spcPts val="600"/>
              </a:spcBef>
              <a:spcAft>
                <a:spcPts val="600"/>
              </a:spcAft>
              <a:buSzPts val="2000"/>
              <a:buChar char="●"/>
            </a:pPr>
            <a:r>
              <a:rPr lang="en" sz="2000" b="0" dirty="0"/>
              <a:t>Receivers with same priority run in arbitrary order.</a:t>
            </a:r>
            <a:endParaRPr sz="200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3" name="Google Shape;433;p7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79"/>
          <p:cNvSpPr txBox="1">
            <a:spLocks noGrp="1"/>
          </p:cNvSpPr>
          <p:nvPr>
            <p:ph type="body" idx="1"/>
          </p:nvPr>
        </p:nvSpPr>
        <p:spPr>
          <a:xfrm>
            <a:off x="324678" y="1133060"/>
            <a:ext cx="8716400" cy="37123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600"/>
              </a:spcAft>
              <a:buSzPts val="2400"/>
              <a:buChar char="●"/>
            </a:pPr>
            <a:r>
              <a:rPr lang="en" sz="2200" b="0" dirty="0"/>
              <a:t>Delivered to all the registered receivers at the same time, in an undefined order.</a:t>
            </a:r>
            <a:endParaRPr sz="2200" b="0" dirty="0"/>
          </a:p>
          <a:p>
            <a:pPr marL="457200" lvl="0" indent="-381000" algn="l" rtl="0">
              <a:spcBef>
                <a:spcPts val="600"/>
              </a:spcBef>
              <a:spcAft>
                <a:spcPts val="600"/>
              </a:spcAft>
              <a:buSzPts val="2400"/>
              <a:buChar char="●"/>
            </a:pPr>
            <a:r>
              <a:rPr lang="en" sz="2200" b="0" dirty="0"/>
              <a:t>Most efficient way to send a broadcast.</a:t>
            </a:r>
            <a:endParaRPr sz="2200" b="0" dirty="0"/>
          </a:p>
          <a:p>
            <a:pPr marL="457200" lvl="0" indent="-381000" algn="l" rtl="0">
              <a:spcBef>
                <a:spcPts val="600"/>
              </a:spcBef>
              <a:spcAft>
                <a:spcPts val="600"/>
              </a:spcAft>
              <a:buSzPts val="2400"/>
              <a:buChar char="●"/>
            </a:pPr>
            <a:r>
              <a:rPr lang="en" sz="2200" b="0" dirty="0"/>
              <a:t>Receivers can’t propagate the results among themselves, and they can’t abort the broadcast. </a:t>
            </a:r>
            <a:endParaRPr sz="2200" b="0" dirty="0"/>
          </a:p>
          <a:p>
            <a:pPr marL="457200" lvl="0" indent="-381000" algn="l" rtl="0">
              <a:spcBef>
                <a:spcPts val="600"/>
              </a:spcBef>
              <a:spcAft>
                <a:spcPts val="600"/>
              </a:spcAft>
              <a:buSzPts val="2400"/>
              <a:buChar char="●"/>
            </a:pPr>
            <a:r>
              <a:rPr lang="en" sz="2200" b="0" dirty="0"/>
              <a:t>The </a:t>
            </a:r>
            <a:r>
              <a:rPr lang="en" sz="2200" b="0" u="sng" dirty="0">
                <a:solidFill>
                  <a:schemeClr val="accent5"/>
                </a:solidFill>
                <a:ea typeface="Courier New"/>
                <a:sym typeface="Courier Ne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sendBroadcast()</a:t>
            </a:r>
            <a:r>
              <a:rPr lang="en" sz="2200" b="0" dirty="0"/>
              <a:t> method is used to send a normal broadcast.</a:t>
            </a:r>
            <a:endParaRPr sz="2200" b="0" dirty="0"/>
          </a:p>
        </p:txBody>
      </p:sp>
      <p:sp>
        <p:nvSpPr>
          <p:cNvPr id="440" name="Google Shape;440;p7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904EA3-65F3-43AB-B7B9-79AFAAE36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Broadcast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80"/>
          <p:cNvSpPr txBox="1">
            <a:spLocks noGrp="1"/>
          </p:cNvSpPr>
          <p:nvPr>
            <p:ph type="body" idx="1"/>
          </p:nvPr>
        </p:nvSpPr>
        <p:spPr>
          <a:xfrm>
            <a:off x="371060" y="1012600"/>
            <a:ext cx="8650139" cy="3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600"/>
              </a:spcAft>
              <a:buSzPts val="2400"/>
              <a:buChar char="●"/>
            </a:pPr>
            <a:r>
              <a:rPr lang="en" sz="2000" b="0" dirty="0"/>
              <a:t>Sends broadcasts to receivers within your app.</a:t>
            </a:r>
            <a:endParaRPr sz="2000" b="0" dirty="0"/>
          </a:p>
          <a:p>
            <a:pPr marL="457200" lvl="0" indent="-381000" algn="l" rtl="0">
              <a:spcBef>
                <a:spcPts val="600"/>
              </a:spcBef>
              <a:spcAft>
                <a:spcPts val="600"/>
              </a:spcAft>
              <a:buSzPts val="2400"/>
              <a:buChar char="●"/>
            </a:pPr>
            <a:r>
              <a:rPr lang="en" sz="2000" b="0" dirty="0"/>
              <a:t>No security issues since no interprocess communication.</a:t>
            </a:r>
            <a:endParaRPr sz="2000" b="0" dirty="0"/>
          </a:p>
          <a:p>
            <a:pPr marL="457200" lvl="0" indent="-381000" algn="l" rtl="0">
              <a:spcBef>
                <a:spcPts val="600"/>
              </a:spcBef>
              <a:spcAft>
                <a:spcPts val="600"/>
              </a:spcAft>
              <a:buSzPts val="2400"/>
              <a:buChar char="●"/>
            </a:pPr>
            <a:r>
              <a:rPr lang="en" sz="2000" b="0" dirty="0"/>
              <a:t>To send a local broadcast:</a:t>
            </a:r>
            <a:endParaRPr sz="2000" b="0" dirty="0"/>
          </a:p>
          <a:p>
            <a:pPr marL="914400" lvl="1" indent="-342900" algn="l" rtl="0">
              <a:spcBef>
                <a:spcPts val="600"/>
              </a:spcBef>
              <a:spcAft>
                <a:spcPts val="600"/>
              </a:spcAft>
              <a:buSzPts val="1800"/>
              <a:buChar char="○"/>
            </a:pPr>
            <a:r>
              <a:rPr lang="en" sz="2000" dirty="0"/>
              <a:t>To get an instance of </a:t>
            </a:r>
            <a:r>
              <a:rPr lang="en" sz="2000" dirty="0">
                <a:ea typeface="Courier New"/>
                <a:sym typeface="Courier New"/>
              </a:rPr>
              <a:t>LocalBroadcastManager</a:t>
            </a:r>
            <a:r>
              <a:rPr lang="en" sz="2000" dirty="0"/>
              <a:t>.</a:t>
            </a:r>
            <a:endParaRPr sz="2000" dirty="0"/>
          </a:p>
          <a:p>
            <a:pPr marL="914400" lvl="1" indent="-342900" algn="l" rtl="0">
              <a:spcBef>
                <a:spcPts val="600"/>
              </a:spcBef>
              <a:spcAft>
                <a:spcPts val="600"/>
              </a:spcAft>
              <a:buSzPts val="1800"/>
              <a:buChar char="○"/>
            </a:pPr>
            <a:r>
              <a:rPr lang="en" sz="2000" dirty="0"/>
              <a:t>Call </a:t>
            </a:r>
            <a:r>
              <a:rPr lang="en" sz="2000" dirty="0">
                <a:ea typeface="Courier New"/>
                <a:sym typeface="Courier New"/>
              </a:rPr>
              <a:t>sendBroadcast()</a:t>
            </a:r>
            <a:r>
              <a:rPr lang="en" sz="2000" dirty="0"/>
              <a:t> on the instance. </a:t>
            </a:r>
            <a:endParaRPr sz="2000" b="0" dirty="0">
              <a:solidFill>
                <a:schemeClr val="dk1"/>
              </a:solidFill>
              <a:ea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2000" dirty="0">
                <a:solidFill>
                  <a:schemeClr val="dk1"/>
                </a:solidFill>
                <a:ea typeface="Courier New"/>
                <a:sym typeface="Courier New"/>
              </a:rPr>
              <a:t>      LocalBroadcastManager.getInstance(this)</a:t>
            </a:r>
            <a:endParaRPr sz="2000" dirty="0">
              <a:solidFill>
                <a:schemeClr val="dk1"/>
              </a:solidFill>
              <a:ea typeface="Courier New"/>
              <a:sym typeface="Courier New"/>
            </a:endParaRPr>
          </a:p>
          <a:p>
            <a:pPr marL="274320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2000" dirty="0">
                <a:solidFill>
                  <a:schemeClr val="dk1"/>
                </a:solidFill>
                <a:ea typeface="Courier New"/>
                <a:sym typeface="Courier New"/>
              </a:rPr>
              <a:t>.sendBroadcast(customBroadcastIntent);</a:t>
            </a:r>
            <a:endParaRPr sz="2000" dirty="0"/>
          </a:p>
        </p:txBody>
      </p:sp>
      <p:sp>
        <p:nvSpPr>
          <p:cNvPr id="447" name="Google Shape;447;p8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01466E-4E61-4043-BFD5-9C498E938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Broadcast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AFF74-FA59-4AD6-99A4-7F78B84E5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6E65E-6C30-4384-BBA4-0A65FDAF15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Showing message on app when:</a:t>
            </a:r>
          </a:p>
          <a:p>
            <a:pPr lvl="1"/>
            <a:r>
              <a:rPr lang="en-US" dirty="0" err="1"/>
              <a:t>Wifi</a:t>
            </a:r>
            <a:r>
              <a:rPr lang="en-US" dirty="0"/>
              <a:t> is on/off</a:t>
            </a:r>
          </a:p>
          <a:p>
            <a:pPr lvl="1"/>
            <a:r>
              <a:rPr lang="en-US" dirty="0"/>
              <a:t>Bluetooth is on/off</a:t>
            </a:r>
          </a:p>
        </p:txBody>
      </p:sp>
    </p:spTree>
    <p:extLst>
      <p:ext uri="{BB962C8B-B14F-4D97-AF65-F5344CB8AC3E}">
        <p14:creationId xmlns:p14="http://schemas.microsoft.com/office/powerpoint/2010/main" val="995707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99E0C-C0AF-465A-AF31-E51CCC73C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33903-65DA-4B4B-8BA3-A03A410F7C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hlinkClick r:id="rId2"/>
              </a:rPr>
              <a:t>https://google-developer-training.github.io/android-developer-fundamentals-course-concepts-v2/</a:t>
            </a:r>
            <a:endParaRPr lang="en-US" b="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824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57475-DA01-4456-AFD3-A2E1EE0F0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5F133-C263-4686-883B-EFD4D8778A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-US" dirty="0" err="1"/>
              <a:t>Broastcast</a:t>
            </a:r>
            <a:endParaRPr lang="en-US" dirty="0"/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-US" dirty="0" err="1"/>
              <a:t>Broastcast</a:t>
            </a:r>
            <a:r>
              <a:rPr lang="en-US" dirty="0"/>
              <a:t> receiver implementation</a:t>
            </a:r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endParaRPr lang="en-US" sz="1800" dirty="0"/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985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B9B97-2D23-41CD-B9BD-BA574F293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9C004-2228-44D1-8E06-93658B5A62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" sz="2000" dirty="0">
                <a:ea typeface="Roboto"/>
                <a:sym typeface="Roboto"/>
              </a:rPr>
              <a:t>Broadcasts are messages sent by Android system and other Android apps, when an event of interest occurs</a:t>
            </a:r>
            <a:endParaRPr lang="en-US" sz="2000" dirty="0">
              <a:ea typeface="Roboto"/>
              <a:sym typeface="Roboto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Types of broadcast: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System broadcast: </a:t>
            </a:r>
            <a:r>
              <a:rPr lang="en" dirty="0">
                <a:solidFill>
                  <a:schemeClr val="dk1"/>
                </a:solidFill>
              </a:rPr>
              <a:t>are the messages sent by the Android system, when a system event occurs, that might affect your app</a:t>
            </a:r>
            <a:endParaRPr lang="en-US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Custom broadcast: </a:t>
            </a:r>
            <a:r>
              <a:rPr lang="en-US" dirty="0">
                <a:solidFill>
                  <a:schemeClr val="dk1"/>
                </a:solidFill>
              </a:rPr>
              <a:t>are broadcasts that your app sends out, similar to the Android system. 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436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23028-1A45-49A2-8D40-BCE4F59B8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 Receiver</a:t>
            </a:r>
          </a:p>
        </p:txBody>
      </p:sp>
      <p:pic>
        <p:nvPicPr>
          <p:cNvPr id="4" name="Shape 62">
            <a:extLst>
              <a:ext uri="{FF2B5EF4-FFF2-40B4-BE49-F238E27FC236}">
                <a16:creationId xmlns:a16="http://schemas.microsoft.com/office/drawing/2014/main" id="{4DBE2C9C-9A7D-482D-B120-20CA4742888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62121" y="1438208"/>
            <a:ext cx="6557150" cy="3128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5295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88364-44BD-471F-8ADB-067B0E97D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 Receiver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B5E71-C124-497B-8ED3-F3B2F2255E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3810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000" dirty="0">
                <a:solidFill>
                  <a:schemeClr val="dk1"/>
                </a:solidFill>
                <a:ea typeface="Roboto"/>
                <a:sym typeface="Roboto"/>
              </a:rPr>
              <a:t>Broadcast receivers are app components.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000" dirty="0">
                <a:solidFill>
                  <a:schemeClr val="dk1"/>
                </a:solidFill>
                <a:ea typeface="Roboto"/>
                <a:sym typeface="Roboto"/>
              </a:rPr>
              <a:t>They register for various system broadcast and or custom broadcast.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000" dirty="0">
                <a:solidFill>
                  <a:schemeClr val="dk1"/>
                </a:solidFill>
                <a:ea typeface="Roboto"/>
                <a:sym typeface="Roboto"/>
              </a:rPr>
              <a:t>They are notified (via an </a:t>
            </a:r>
            <a:r>
              <a:rPr lang="en-US" sz="2000" dirty="0">
                <a:solidFill>
                  <a:schemeClr val="dk1"/>
                </a:solidFill>
                <a:ea typeface="Courier New"/>
                <a:sym typeface="Courier New"/>
              </a:rPr>
              <a:t>Intent</a:t>
            </a:r>
            <a:r>
              <a:rPr lang="en-US" sz="2000" dirty="0">
                <a:solidFill>
                  <a:schemeClr val="dk1"/>
                </a:solidFill>
                <a:ea typeface="Roboto"/>
                <a:sym typeface="Roboto"/>
              </a:rPr>
              <a:t>)</a:t>
            </a:r>
            <a:r>
              <a:rPr lang="en-US" sz="2000" dirty="0">
                <a:solidFill>
                  <a:schemeClr val="dk1"/>
                </a:solidFill>
                <a:ea typeface="Courier New"/>
                <a:sym typeface="Courier New"/>
              </a:rPr>
              <a:t>:</a:t>
            </a: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 dirty="0">
                <a:solidFill>
                  <a:schemeClr val="dk1"/>
                </a:solidFill>
                <a:ea typeface="Roboto"/>
                <a:sym typeface="Roboto"/>
              </a:rPr>
              <a:t>By the system, when a system event occurs that your app is registered for.</a:t>
            </a:r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 dirty="0">
                <a:solidFill>
                  <a:schemeClr val="dk1"/>
                </a:solidFill>
                <a:ea typeface="Roboto"/>
                <a:sym typeface="Roboto"/>
              </a:rPr>
              <a:t>By another app, including your own if your app is registered for that custom event.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492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Implementation</a:t>
            </a: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dirty="0"/>
              <a:t>Creating the Broadcast Receiver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dirty="0"/>
              <a:t>Extends </a:t>
            </a:r>
            <a:r>
              <a:rPr lang="en-GB" dirty="0" err="1"/>
              <a:t>BroadcastReceiver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dirty="0"/>
              <a:t>Implement </a:t>
            </a:r>
            <a:r>
              <a:rPr lang="en-GB" dirty="0" err="1"/>
              <a:t>onReceive</a:t>
            </a:r>
            <a:r>
              <a:rPr lang="en-GB" dirty="0"/>
              <a:t> method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br>
              <a:rPr lang="en-GB" dirty="0"/>
            </a:br>
            <a:endParaRPr dirty="0"/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863" y="2547463"/>
            <a:ext cx="5743575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Implementation</a:t>
            </a:r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Registering Broadcast Receiver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Static: Use &lt;receiver&gt; tag in your Manifest file. (AndroidManifest.xml)</a:t>
            </a:r>
            <a:endParaRPr/>
          </a:p>
          <a:p>
            <a:pPr marL="45720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Dynamic: Use </a:t>
            </a:r>
            <a:r>
              <a:rPr lang="en-GB" b="1"/>
              <a:t>Context.registerReceiver () </a:t>
            </a:r>
            <a:r>
              <a:rPr lang="en-GB"/>
              <a:t>method to dynamically register an instance.</a:t>
            </a:r>
            <a:br>
              <a:rPr lang="en-GB"/>
            </a:br>
            <a:endParaRPr/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2450" y="1944399"/>
            <a:ext cx="5391150" cy="212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92"/>
          <p:cNvSpPr txBox="1">
            <a:spLocks noGrp="1"/>
          </p:cNvSpPr>
          <p:nvPr>
            <p:ph type="title"/>
          </p:nvPr>
        </p:nvSpPr>
        <p:spPr>
          <a:xfrm>
            <a:off x="311700" y="40273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Register dynamically</a:t>
            </a:r>
            <a:endParaRPr dirty="0"/>
          </a:p>
        </p:txBody>
      </p:sp>
      <p:sp>
        <p:nvSpPr>
          <p:cNvPr id="530" name="Google Shape;530;p92"/>
          <p:cNvSpPr txBox="1">
            <a:spLocks noGrp="1"/>
          </p:cNvSpPr>
          <p:nvPr>
            <p:ph type="body" idx="1"/>
          </p:nvPr>
        </p:nvSpPr>
        <p:spPr>
          <a:xfrm>
            <a:off x="311700" y="1235126"/>
            <a:ext cx="8520600" cy="33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000" dirty="0">
                <a:solidFill>
                  <a:schemeClr val="dk1"/>
                </a:solidFill>
                <a:ea typeface="Arial"/>
                <a:sym typeface="Arial"/>
              </a:rPr>
              <a:t> </a:t>
            </a:r>
            <a:r>
              <a:rPr lang="en" sz="2000" dirty="0"/>
              <a:t>Register your receiver in </a:t>
            </a:r>
            <a:r>
              <a:rPr lang="en" sz="2000" dirty="0">
                <a:ea typeface="Courier New"/>
                <a:sym typeface="Courier New"/>
              </a:rPr>
              <a:t>onCreate()</a:t>
            </a:r>
            <a:r>
              <a:rPr lang="en" sz="2000" dirty="0"/>
              <a:t> or </a:t>
            </a:r>
            <a:r>
              <a:rPr lang="en" sz="2000" dirty="0">
                <a:ea typeface="Courier New"/>
                <a:sym typeface="Courier New"/>
              </a:rPr>
              <a:t>onResume()</a:t>
            </a:r>
            <a:r>
              <a:rPr lang="en" sz="2000" dirty="0"/>
              <a:t>.  </a:t>
            </a:r>
            <a:endParaRPr sz="2000"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 b="0" dirty="0">
                <a:solidFill>
                  <a:schemeClr val="dk1"/>
                </a:solidFill>
                <a:ea typeface="Courier New"/>
                <a:sym typeface="Courier New"/>
              </a:rPr>
              <a:t>       // Register the receiver using the activity context.</a:t>
            </a:r>
            <a:endParaRPr sz="2000" b="0" dirty="0">
              <a:solidFill>
                <a:schemeClr val="dk1"/>
              </a:solidFill>
              <a:ea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 dirty="0">
                <a:solidFill>
                  <a:schemeClr val="dk1"/>
                </a:solidFill>
                <a:ea typeface="Courier New"/>
                <a:sym typeface="Courier New"/>
              </a:rPr>
              <a:t>      </a:t>
            </a:r>
            <a:r>
              <a:rPr lang="en" sz="2000" dirty="0">
                <a:solidFill>
                  <a:schemeClr val="dk1"/>
                </a:solidFill>
                <a:ea typeface="Courier New"/>
                <a:sym typeface="Courier New"/>
              </a:rPr>
              <a:t>this.registerReceiver(mReceiver, filter);</a:t>
            </a:r>
            <a:endParaRPr sz="2000"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 dirty="0"/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000" dirty="0"/>
              <a:t>Unregister in </a:t>
            </a:r>
            <a:r>
              <a:rPr lang="en" sz="2000" dirty="0">
                <a:ea typeface="Courier New"/>
                <a:sym typeface="Courier New"/>
              </a:rPr>
              <a:t>onDestroy()</a:t>
            </a:r>
            <a:r>
              <a:rPr lang="en" sz="2000" dirty="0"/>
              <a:t> or </a:t>
            </a:r>
            <a:r>
              <a:rPr lang="en" sz="2000" dirty="0">
                <a:ea typeface="Courier New"/>
                <a:sym typeface="Courier New"/>
              </a:rPr>
              <a:t>onPause()</a:t>
            </a:r>
            <a:r>
              <a:rPr lang="en" sz="2000" dirty="0"/>
              <a:t>.</a:t>
            </a:r>
            <a:endParaRPr sz="2000"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 b="0" dirty="0">
                <a:solidFill>
                  <a:schemeClr val="dk1"/>
                </a:solidFill>
                <a:ea typeface="Courier New"/>
                <a:sym typeface="Courier New"/>
              </a:rPr>
              <a:t>         // Unregister the receiver </a:t>
            </a:r>
            <a:endParaRPr sz="2000" b="0" dirty="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>
                <a:solidFill>
                  <a:schemeClr val="dk1"/>
                </a:solidFill>
                <a:ea typeface="Courier New"/>
                <a:sym typeface="Courier New"/>
              </a:rPr>
              <a:t>this.unregisterReceiver(mReceiver);</a:t>
            </a:r>
            <a:endParaRPr sz="2000" dirty="0"/>
          </a:p>
        </p:txBody>
      </p:sp>
      <p:sp>
        <p:nvSpPr>
          <p:cNvPr id="531" name="Google Shape;531;p9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Implementation</a:t>
            </a:r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lang="en-GB" dirty="0"/>
              <a:t>Dynamic registration example:</a:t>
            </a:r>
            <a:endParaRPr dirty="0"/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4800" y="1478900"/>
            <a:ext cx="4857750" cy="366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. AndroidStructure" id="{C38918FD-31D2-4B51-A8B7-4A0EE41EC165}" vid="{6FFE7F4F-7E43-4C24-8C1D-EFA39DB96C43}"/>
    </a:ext>
  </a:extLst>
</a:theme>
</file>

<file path=ppt/theme/theme2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. AndroidStructure" id="{C38918FD-31D2-4B51-A8B7-4A0EE41EC165}" vid="{EF869649-281C-40A9-8AC9-A1A2B66CECBC}"/>
    </a:ext>
  </a:extLst>
</a:theme>
</file>

<file path=ppt/theme/theme3.xml><?xml version="1.0" encoding="utf-8"?>
<a:theme xmlns:a="http://schemas.openxmlformats.org/drawingml/2006/main" name="1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. AndroidStructure" id="{C38918FD-31D2-4B51-A8B7-4A0EE41EC165}" vid="{3942A3B0-E6F7-499B-90EA-0D4880C816DB}"/>
    </a:ext>
  </a:extLst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904</TotalTime>
  <Words>566</Words>
  <Application>Microsoft Office PowerPoint</Application>
  <PresentationFormat>On-screen Show (16:9)</PresentationFormat>
  <Paragraphs>93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Consolas</vt:lpstr>
      <vt:lpstr>Courier New</vt:lpstr>
      <vt:lpstr>Myriad Pro</vt:lpstr>
      <vt:lpstr>Tahoma</vt:lpstr>
      <vt:lpstr>Times New Roman</vt:lpstr>
      <vt:lpstr>2_Theme1</vt:lpstr>
      <vt:lpstr>Theme1</vt:lpstr>
      <vt:lpstr>1_Theme1</vt:lpstr>
      <vt:lpstr>Broadcast Receiver</vt:lpstr>
      <vt:lpstr>Contents</vt:lpstr>
      <vt:lpstr>Broadcast</vt:lpstr>
      <vt:lpstr>Broadcast Receiver</vt:lpstr>
      <vt:lpstr>Broadcast Receiver</vt:lpstr>
      <vt:lpstr>Implementation</vt:lpstr>
      <vt:lpstr>Implementation</vt:lpstr>
      <vt:lpstr>Register dynamically</vt:lpstr>
      <vt:lpstr>Implementation</vt:lpstr>
      <vt:lpstr>Receiving a system broadcast </vt:lpstr>
      <vt:lpstr>Custom Broadcast</vt:lpstr>
      <vt:lpstr>Custom Broadcast</vt:lpstr>
      <vt:lpstr>Send a custom broadcast</vt:lpstr>
      <vt:lpstr>Ordered Broadcast</vt:lpstr>
      <vt:lpstr>Normal Broadcast</vt:lpstr>
      <vt:lpstr>Local Broadcast</vt:lpstr>
      <vt:lpstr>Classwork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</dc:title>
  <cp:lastModifiedBy>Võ Hoàng Phương Dung</cp:lastModifiedBy>
  <cp:revision>384</cp:revision>
  <dcterms:modified xsi:type="dcterms:W3CDTF">2021-09-23T04:54:30Z</dcterms:modified>
</cp:coreProperties>
</file>