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310" r:id="rId5"/>
    <p:sldId id="25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83" r:id="rId14"/>
    <p:sldId id="273" r:id="rId15"/>
    <p:sldId id="275" r:id="rId16"/>
    <p:sldId id="274" r:id="rId17"/>
    <p:sldId id="318" r:id="rId18"/>
    <p:sldId id="319" r:id="rId19"/>
    <p:sldId id="320" r:id="rId20"/>
    <p:sldId id="321" r:id="rId21"/>
    <p:sldId id="322" r:id="rId22"/>
    <p:sldId id="323" r:id="rId23"/>
    <p:sldId id="285" r:id="rId24"/>
    <p:sldId id="287" r:id="rId25"/>
    <p:sldId id="288" r:id="rId26"/>
    <p:sldId id="289" r:id="rId27"/>
    <p:sldId id="286" r:id="rId28"/>
    <p:sldId id="291" r:id="rId29"/>
    <p:sldId id="292" r:id="rId30"/>
    <p:sldId id="290" r:id="rId31"/>
    <p:sldId id="293" r:id="rId32"/>
    <p:sldId id="324" r:id="rId33"/>
    <p:sldId id="325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5A86-98BC-4F5C-B0A1-4AE2291F6E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E439B-6B52-43EC-BC6F-2D2C000D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6BAC869-44B2-4631-A58D-F0FF3FA7FAD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constraint-layout#0" TargetMode="External"/><Relationship Id="rId2" Type="http://schemas.openxmlformats.org/officeDocument/2006/relationships/hyperlink" Target="https://developer.android.com/training/constraint-layou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" TargetMode="External"/><Relationship Id="rId2" Type="http://schemas.openxmlformats.org/officeDocument/2006/relationships/hyperlink" Target="https://pttrns.com/android-patter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E407-C763-481E-84A3-5DBE58157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UI Widgets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55FE-E130-4D78-BA35-BEFF1B3CE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6BEB-023B-474B-B138-F07E73FF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9E5F-92A6-47C5-9B54-5FE61EDD9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9690" r="-270" b="-3118"/>
          <a:stretch/>
        </p:blipFill>
        <p:spPr bwMode="auto">
          <a:xfrm>
            <a:off x="1792703" y="1812897"/>
            <a:ext cx="8822287" cy="40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23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E43C-377E-441B-B980-78F101A9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– independent pixels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9E0A-5307-4C55-8B69-2DC67A32E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9"/>
          <a:stretch/>
        </p:blipFill>
        <p:spPr bwMode="auto">
          <a:xfrm>
            <a:off x="2153142" y="1971925"/>
            <a:ext cx="8662522" cy="36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79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850-3D9A-4B80-B38D-422C603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A3FC-2C89-4071-A763-62FADAC4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Density-independent Pixels (</a:t>
            </a:r>
            <a:r>
              <a:rPr lang="en-US" dirty="0" err="1"/>
              <a:t>dp</a:t>
            </a:r>
            <a:r>
              <a:rPr lang="en-US" dirty="0"/>
              <a:t>): for Views</a:t>
            </a:r>
          </a:p>
          <a:p>
            <a:r>
              <a:rPr lang="en-US" dirty="0"/>
              <a:t>Scale-independent Pixels (</a:t>
            </a:r>
            <a:r>
              <a:rPr lang="en-US" dirty="0" err="1"/>
              <a:t>sp</a:t>
            </a:r>
            <a:r>
              <a:rPr lang="en-US" dirty="0"/>
              <a:t>): for text</a:t>
            </a:r>
          </a:p>
          <a:p>
            <a:r>
              <a:rPr lang="en-US" dirty="0"/>
              <a:t>Don't use device-dependent or density-dependent units:</a:t>
            </a:r>
          </a:p>
          <a:p>
            <a:pPr lvl="1"/>
            <a:r>
              <a:rPr lang="en-US" dirty="0"/>
              <a:t>Actual Pixels (px)</a:t>
            </a:r>
          </a:p>
          <a:p>
            <a:pPr lvl="1"/>
            <a:r>
              <a:rPr lang="en-US" dirty="0"/>
              <a:t>Actual Measurement (in, mm)</a:t>
            </a:r>
          </a:p>
          <a:p>
            <a:pPr lvl="1"/>
            <a:r>
              <a:rPr lang="en-US" dirty="0"/>
              <a:t>Points - typography 1/72 inch (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46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7176-5668-4278-95AD-C53FB8D5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Common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B50-E52F-4220-B8A5-E295E32D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623" y="1825625"/>
            <a:ext cx="3209014" cy="4351338"/>
          </a:xfrm>
        </p:spPr>
        <p:txBody>
          <a:bodyPr/>
          <a:lstStyle/>
          <a:p>
            <a:r>
              <a:rPr lang="en-US" dirty="0"/>
              <a:t>Button </a:t>
            </a:r>
          </a:p>
          <a:p>
            <a:r>
              <a:rPr lang="en-US" dirty="0" err="1"/>
              <a:t>TextView</a:t>
            </a:r>
            <a:r>
              <a:rPr lang="en-US" dirty="0"/>
              <a:t> </a:t>
            </a:r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</a:p>
          <a:p>
            <a:r>
              <a:rPr lang="en-US" dirty="0" err="1"/>
              <a:t>ImageView</a:t>
            </a:r>
            <a:r>
              <a:rPr lang="en-US" dirty="0"/>
              <a:t> </a:t>
            </a:r>
          </a:p>
          <a:p>
            <a:r>
              <a:rPr lang="en-US" dirty="0" err="1"/>
              <a:t>CheckBox</a:t>
            </a:r>
            <a:r>
              <a:rPr lang="en-US" dirty="0"/>
              <a:t> </a:t>
            </a:r>
          </a:p>
          <a:p>
            <a:r>
              <a:rPr lang="en-US" dirty="0" err="1"/>
              <a:t>RadioButton</a:t>
            </a:r>
            <a:r>
              <a:rPr lang="en-US" dirty="0"/>
              <a:t> </a:t>
            </a:r>
          </a:p>
          <a:p>
            <a:r>
              <a:rPr lang="en-US" dirty="0"/>
              <a:t>WebView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69FF5B-4D2C-49E4-86F8-6F184F22D640}"/>
              </a:ext>
            </a:extLst>
          </p:cNvPr>
          <p:cNvSpPr txBox="1">
            <a:spLocks/>
          </p:cNvSpPr>
          <p:nvPr/>
        </p:nvSpPr>
        <p:spPr>
          <a:xfrm>
            <a:off x="5008228" y="1803096"/>
            <a:ext cx="3230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AdapterView</a:t>
            </a: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  <a:p>
            <a:pPr indent="0" defTabSz="121790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- </a:t>
            </a: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ListView</a:t>
            </a: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  <a:p>
            <a:pPr indent="0" defTabSz="121790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- Spinner </a:t>
            </a:r>
          </a:p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RecyclerView</a:t>
            </a:r>
            <a:endParaRPr lang="en-US" sz="2933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369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0FC2-EF07-4AEC-8636-05DE87A4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68073"/>
            <a:ext cx="10972271" cy="4658355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 err="1"/>
              <a:t>ViewGroup</a:t>
            </a:r>
            <a:r>
              <a:rPr lang="en-US" dirty="0"/>
              <a:t> contains "child"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985A-C988-492D-9271-80644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08" y="2511780"/>
            <a:ext cx="6966268" cy="415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BE7C-D014-40E3-9E66-B0E8A25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0B94-9712-48B0-A13E-D8A1DDC2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81000"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" dirty="0"/>
              <a:t>Common Layout Classes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>
              <a:spcBef>
                <a:spcPts val="10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ConstraintLayout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/>
              <a:t>Connect views with constraints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0000"/>
                </a:solidFill>
              </a:rPr>
              <a:t>: Horizontal or vertical row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-US" dirty="0">
                <a:solidFill>
                  <a:srgbClr val="000000"/>
                </a:solidFill>
              </a:rPr>
              <a:t>: Child views relative to each other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TableLayout</a:t>
            </a:r>
            <a:r>
              <a:rPr lang="en-US" dirty="0">
                <a:solidFill>
                  <a:srgbClr val="000000"/>
                </a:solidFill>
              </a:rPr>
              <a:t>: Rows and columns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en-US" dirty="0">
                <a:solidFill>
                  <a:srgbClr val="000000"/>
                </a:solidFill>
              </a:rPr>
              <a:t>: Shows one child of a stack of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Common Layout Classes</a:t>
            </a:r>
            <a:endParaRPr lang="en-US" dirty="0"/>
          </a:p>
        </p:txBody>
      </p:sp>
      <p:pic>
        <p:nvPicPr>
          <p:cNvPr id="4" name="Google Shape;481;p85">
            <a:extLst>
              <a:ext uri="{FF2B5EF4-FFF2-40B4-BE49-F238E27FC236}">
                <a16:creationId xmlns:a16="http://schemas.microsoft.com/office/drawing/2014/main" id="{E315FEF6-8294-4B63-ACB7-521A588F1D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2842" y="2796841"/>
            <a:ext cx="1952225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82;p85">
            <a:extLst>
              <a:ext uri="{FF2B5EF4-FFF2-40B4-BE49-F238E27FC236}">
                <a16:creationId xmlns:a16="http://schemas.microsoft.com/office/drawing/2014/main" id="{09A2F9AF-1621-4C74-BEA8-576FE08480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49" y="2796843"/>
            <a:ext cx="1952225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4;p85">
            <a:extLst>
              <a:ext uri="{FF2B5EF4-FFF2-40B4-BE49-F238E27FC236}">
                <a16:creationId xmlns:a16="http://schemas.microsoft.com/office/drawing/2014/main" id="{69506922-9873-4647-87C2-40C9CC2DA043}"/>
              </a:ext>
            </a:extLst>
          </p:cNvPr>
          <p:cNvSpPr txBox="1"/>
          <p:nvPr/>
        </p:nvSpPr>
        <p:spPr>
          <a:xfrm>
            <a:off x="3744321" y="4442718"/>
            <a:ext cx="24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ConstraintLayout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Google Shape;485;p85">
            <a:extLst>
              <a:ext uri="{FF2B5EF4-FFF2-40B4-BE49-F238E27FC236}">
                <a16:creationId xmlns:a16="http://schemas.microsoft.com/office/drawing/2014/main" id="{AA56546B-0755-42D4-AC3C-FE4A7AA254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229" y="2738655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6;p85">
            <a:extLst>
              <a:ext uri="{FF2B5EF4-FFF2-40B4-BE49-F238E27FC236}">
                <a16:creationId xmlns:a16="http://schemas.microsoft.com/office/drawing/2014/main" id="{32A85196-6C83-4DCB-A5AC-10092E763BFE}"/>
              </a:ext>
            </a:extLst>
          </p:cNvPr>
          <p:cNvSpPr txBox="1"/>
          <p:nvPr/>
        </p:nvSpPr>
        <p:spPr>
          <a:xfrm>
            <a:off x="6400729" y="4384530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GridLayout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Google Shape;487;p85">
            <a:extLst>
              <a:ext uri="{FF2B5EF4-FFF2-40B4-BE49-F238E27FC236}">
                <a16:creationId xmlns:a16="http://schemas.microsoft.com/office/drawing/2014/main" id="{8E19E1A9-5333-4AE4-BFF3-D1D8EDA5FEC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7801" y="2805155"/>
            <a:ext cx="1952225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8;p85">
            <a:extLst>
              <a:ext uri="{FF2B5EF4-FFF2-40B4-BE49-F238E27FC236}">
                <a16:creationId xmlns:a16="http://schemas.microsoft.com/office/drawing/2014/main" id="{75B9ED34-C172-490D-9891-93383025B471}"/>
              </a:ext>
            </a:extLst>
          </p:cNvPr>
          <p:cNvSpPr txBox="1"/>
          <p:nvPr/>
        </p:nvSpPr>
        <p:spPr>
          <a:xfrm>
            <a:off x="8767872" y="4451031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TableLayout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" name="Google Shape;489;p85">
            <a:extLst>
              <a:ext uri="{FF2B5EF4-FFF2-40B4-BE49-F238E27FC236}">
                <a16:creationId xmlns:a16="http://schemas.microsoft.com/office/drawing/2014/main" id="{46D751F9-4D10-4256-A6CC-F1C91CFD1D2E}"/>
              </a:ext>
            </a:extLst>
          </p:cNvPr>
          <p:cNvCxnSpPr/>
          <p:nvPr/>
        </p:nvCxnSpPr>
        <p:spPr>
          <a:xfrm>
            <a:off x="4767442" y="3994143"/>
            <a:ext cx="240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" name="Google Shape;490;p85">
            <a:extLst>
              <a:ext uri="{FF2B5EF4-FFF2-40B4-BE49-F238E27FC236}">
                <a16:creationId xmlns:a16="http://schemas.microsoft.com/office/drawing/2014/main" id="{A46279B1-6752-43C6-BA86-62B5C8663FB5}"/>
              </a:ext>
            </a:extLst>
          </p:cNvPr>
          <p:cNvCxnSpPr/>
          <p:nvPr/>
        </p:nvCxnSpPr>
        <p:spPr>
          <a:xfrm flipH="1">
            <a:off x="4331785" y="3771718"/>
            <a:ext cx="370800" cy="13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491;p85">
            <a:extLst>
              <a:ext uri="{FF2B5EF4-FFF2-40B4-BE49-F238E27FC236}">
                <a16:creationId xmlns:a16="http://schemas.microsoft.com/office/drawing/2014/main" id="{DBDDE84E-FA0D-47EC-A44B-30129BD3D263}"/>
              </a:ext>
            </a:extLst>
          </p:cNvPr>
          <p:cNvCxnSpPr/>
          <p:nvPr/>
        </p:nvCxnSpPr>
        <p:spPr>
          <a:xfrm>
            <a:off x="4637699" y="3771718"/>
            <a:ext cx="537300" cy="12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Google Shape;483;p85">
            <a:extLst>
              <a:ext uri="{FF2B5EF4-FFF2-40B4-BE49-F238E27FC236}">
                <a16:creationId xmlns:a16="http://schemas.microsoft.com/office/drawing/2014/main" id="{42FB51E8-CEB3-4096-843B-7D17A0884034}"/>
              </a:ext>
            </a:extLst>
          </p:cNvPr>
          <p:cNvSpPr txBox="1"/>
          <p:nvPr/>
        </p:nvSpPr>
        <p:spPr>
          <a:xfrm>
            <a:off x="1345006" y="4434767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894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6DBC-0AA7-40F0-8E8F-92E390A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</a:t>
            </a:r>
            <a:r>
              <a:rPr lang="en-US" dirty="0" err="1"/>
              <a:t>viewgroups</a:t>
            </a:r>
            <a:r>
              <a:rPr lang="en-US" dirty="0"/>
              <a:t> and views</a:t>
            </a:r>
          </a:p>
        </p:txBody>
      </p:sp>
      <p:sp>
        <p:nvSpPr>
          <p:cNvPr id="4" name="Google Shape;512;p88">
            <a:extLst>
              <a:ext uri="{FF2B5EF4-FFF2-40B4-BE49-F238E27FC236}">
                <a16:creationId xmlns:a16="http://schemas.microsoft.com/office/drawing/2014/main" id="{5358541B-04EA-4298-8E29-EE41D7BE4808}"/>
              </a:ext>
            </a:extLst>
          </p:cNvPr>
          <p:cNvSpPr/>
          <p:nvPr/>
        </p:nvSpPr>
        <p:spPr>
          <a:xfrm>
            <a:off x="4770333" y="1725700"/>
            <a:ext cx="2088000" cy="763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/>
              <a:t>ViewGroup</a:t>
            </a:r>
            <a:endParaRPr sz="2400" b="1" dirty="0"/>
          </a:p>
        </p:txBody>
      </p:sp>
      <p:sp>
        <p:nvSpPr>
          <p:cNvPr id="5" name="Google Shape;513;p88">
            <a:extLst>
              <a:ext uri="{FF2B5EF4-FFF2-40B4-BE49-F238E27FC236}">
                <a16:creationId xmlns:a16="http://schemas.microsoft.com/office/drawing/2014/main" id="{72FCDCC5-3E83-4274-B99B-9C633F7C4DB5}"/>
              </a:ext>
            </a:extLst>
          </p:cNvPr>
          <p:cNvSpPr/>
          <p:nvPr/>
        </p:nvSpPr>
        <p:spPr>
          <a:xfrm>
            <a:off x="2552000" y="3001933"/>
            <a:ext cx="2088000" cy="763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/>
              <a:t>ViewGroup</a:t>
            </a:r>
            <a:endParaRPr sz="2400" b="1" dirty="0"/>
          </a:p>
        </p:txBody>
      </p:sp>
      <p:sp>
        <p:nvSpPr>
          <p:cNvPr id="6" name="Google Shape;514;p88">
            <a:extLst>
              <a:ext uri="{FF2B5EF4-FFF2-40B4-BE49-F238E27FC236}">
                <a16:creationId xmlns:a16="http://schemas.microsoft.com/office/drawing/2014/main" id="{DA490644-8253-48D0-92B9-9741D5CBD1BA}"/>
              </a:ext>
            </a:extLst>
          </p:cNvPr>
          <p:cNvSpPr/>
          <p:nvPr/>
        </p:nvSpPr>
        <p:spPr>
          <a:xfrm>
            <a:off x="5118533" y="3001933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7" name="Google Shape;515;p88">
            <a:extLst>
              <a:ext uri="{FF2B5EF4-FFF2-40B4-BE49-F238E27FC236}">
                <a16:creationId xmlns:a16="http://schemas.microsoft.com/office/drawing/2014/main" id="{E03864EF-7327-4F44-93D4-C52B6DCA81F0}"/>
              </a:ext>
            </a:extLst>
          </p:cNvPr>
          <p:cNvSpPr/>
          <p:nvPr/>
        </p:nvSpPr>
        <p:spPr>
          <a:xfrm>
            <a:off x="6916633" y="3001933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8" name="Google Shape;516;p88">
            <a:extLst>
              <a:ext uri="{FF2B5EF4-FFF2-40B4-BE49-F238E27FC236}">
                <a16:creationId xmlns:a16="http://schemas.microsoft.com/office/drawing/2014/main" id="{F309AC0B-6CE1-429E-A700-3600DECB48EA}"/>
              </a:ext>
            </a:extLst>
          </p:cNvPr>
          <p:cNvSpPr/>
          <p:nvPr/>
        </p:nvSpPr>
        <p:spPr>
          <a:xfrm>
            <a:off x="9578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9" name="Google Shape;517;p88">
            <a:extLst>
              <a:ext uri="{FF2B5EF4-FFF2-40B4-BE49-F238E27FC236}">
                <a16:creationId xmlns:a16="http://schemas.microsoft.com/office/drawing/2014/main" id="{8B76BD29-9615-492A-9745-FA63C6067959}"/>
              </a:ext>
            </a:extLst>
          </p:cNvPr>
          <p:cNvSpPr/>
          <p:nvPr/>
        </p:nvSpPr>
        <p:spPr>
          <a:xfrm>
            <a:off x="25520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10" name="Google Shape;518;p88">
            <a:extLst>
              <a:ext uri="{FF2B5EF4-FFF2-40B4-BE49-F238E27FC236}">
                <a16:creationId xmlns:a16="http://schemas.microsoft.com/office/drawing/2014/main" id="{6AFFB185-E365-4B54-B042-958588D68BF2}"/>
              </a:ext>
            </a:extLst>
          </p:cNvPr>
          <p:cNvSpPr/>
          <p:nvPr/>
        </p:nvSpPr>
        <p:spPr>
          <a:xfrm>
            <a:off x="41462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cxnSp>
        <p:nvCxnSpPr>
          <p:cNvPr id="11" name="Google Shape;519;p88">
            <a:extLst>
              <a:ext uri="{FF2B5EF4-FFF2-40B4-BE49-F238E27FC236}">
                <a16:creationId xmlns:a16="http://schemas.microsoft.com/office/drawing/2014/main" id="{19332DEF-B24F-4D63-9569-73383EE0DE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95933" y="2489300"/>
            <a:ext cx="221840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20;p88">
            <a:extLst>
              <a:ext uri="{FF2B5EF4-FFF2-40B4-BE49-F238E27FC236}">
                <a16:creationId xmlns:a16="http://schemas.microsoft.com/office/drawing/2014/main" id="{47CA4C11-C571-47C4-9229-5E14F0F3460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14333" y="2489300"/>
            <a:ext cx="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21;p88">
            <a:extLst>
              <a:ext uri="{FF2B5EF4-FFF2-40B4-BE49-F238E27FC236}">
                <a16:creationId xmlns:a16="http://schemas.microsoft.com/office/drawing/2014/main" id="{07E3C0A9-5E63-4C49-BED7-B181DBAAE83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14333" y="2489300"/>
            <a:ext cx="179800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22;p88">
            <a:extLst>
              <a:ext uri="{FF2B5EF4-FFF2-40B4-BE49-F238E27FC236}">
                <a16:creationId xmlns:a16="http://schemas.microsoft.com/office/drawing/2014/main" id="{833A215C-4F99-4BA7-BE12-C30E12D81D3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53600" y="3765533"/>
            <a:ext cx="19424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23;p88">
            <a:extLst>
              <a:ext uri="{FF2B5EF4-FFF2-40B4-BE49-F238E27FC236}">
                <a16:creationId xmlns:a16="http://schemas.microsoft.com/office/drawing/2014/main" id="{D3BDC359-A17E-48E8-868D-C97FFEB1308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3248000" y="3765533"/>
            <a:ext cx="3480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24;p88">
            <a:extLst>
              <a:ext uri="{FF2B5EF4-FFF2-40B4-BE49-F238E27FC236}">
                <a16:creationId xmlns:a16="http://schemas.microsoft.com/office/drawing/2014/main" id="{D172D0B3-BB5F-44B5-9AA7-D48F675BE22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596000" y="3765533"/>
            <a:ext cx="12460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25;p88">
            <a:extLst>
              <a:ext uri="{FF2B5EF4-FFF2-40B4-BE49-F238E27FC236}">
                <a16:creationId xmlns:a16="http://schemas.microsoft.com/office/drawing/2014/main" id="{72CDCF11-BFA4-433A-B946-5D0D6B75DC2D}"/>
              </a:ext>
            </a:extLst>
          </p:cNvPr>
          <p:cNvSpPr txBox="1"/>
          <p:nvPr/>
        </p:nvSpPr>
        <p:spPr>
          <a:xfrm>
            <a:off x="7341300" y="1791100"/>
            <a:ext cx="485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Root view is always a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915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9953-6733-4E9D-B661-9AB71F6B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hierarchy and screen layout</a:t>
            </a:r>
            <a:endParaRPr lang="en-US" dirty="0"/>
          </a:p>
        </p:txBody>
      </p:sp>
      <p:pic>
        <p:nvPicPr>
          <p:cNvPr id="4" name="Google Shape;532;p89">
            <a:extLst>
              <a:ext uri="{FF2B5EF4-FFF2-40B4-BE49-F238E27FC236}">
                <a16:creationId xmlns:a16="http://schemas.microsoft.com/office/drawing/2014/main" id="{04427D0F-7E35-40E8-9C0A-24A2EB6264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6433" y="1317067"/>
            <a:ext cx="8115200" cy="488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47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D112-884A-41CA-BC2C-EE8C7EEA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hierarchy in the layout editor</a:t>
            </a:r>
          </a:p>
        </p:txBody>
      </p:sp>
      <p:pic>
        <p:nvPicPr>
          <p:cNvPr id="4" name="Google Shape;539;p90">
            <a:extLst>
              <a:ext uri="{FF2B5EF4-FFF2-40B4-BE49-F238E27FC236}">
                <a16:creationId xmlns:a16="http://schemas.microsoft.com/office/drawing/2014/main" id="{BD6FB4F4-58BC-441A-9237-B0A55CBED6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18" t="21287" r="21415" b="36052"/>
          <a:stretch/>
        </p:blipFill>
        <p:spPr>
          <a:xfrm>
            <a:off x="2269667" y="1349500"/>
            <a:ext cx="8064101" cy="4709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4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3151-023B-4F14-BA51-F2A608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176B-7D6E-4539-B448-1B51F7A3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  <a:p>
            <a:r>
              <a:rPr lang="en-US" dirty="0" err="1"/>
              <a:t>ViewGroups</a:t>
            </a:r>
            <a:endParaRPr lang="en-US" dirty="0"/>
          </a:p>
          <a:p>
            <a:r>
              <a:rPr lang="en" dirty="0"/>
              <a:t>View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F444-016C-4BDD-9075-F6E2229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created in XML</a:t>
            </a:r>
          </a:p>
        </p:txBody>
      </p:sp>
      <p:sp>
        <p:nvSpPr>
          <p:cNvPr id="4" name="Google Shape;546;p91">
            <a:extLst>
              <a:ext uri="{FF2B5EF4-FFF2-40B4-BE49-F238E27FC236}">
                <a16:creationId xmlns:a16="http://schemas.microsoft.com/office/drawing/2014/main" id="{7C16E24F-FE7D-4F6A-BFA5-FA82301DA8D5}"/>
              </a:ext>
            </a:extLst>
          </p:cNvPr>
          <p:cNvSpPr txBox="1">
            <a:spLocks/>
          </p:cNvSpPr>
          <p:nvPr/>
        </p:nvSpPr>
        <p:spPr bwMode="auto">
          <a:xfrm>
            <a:off x="415600" y="1272733"/>
            <a:ext cx="11360800" cy="499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67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 </a:t>
            </a:r>
            <a:endParaRPr lang="en-US" sz="2667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67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67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>
                <a:solidFill>
                  <a:srgbClr val="660E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667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667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&lt;/LinearLayout</a:t>
            </a:r>
            <a:endParaRPr lang="en-US" sz="26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560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21EB-35E4-42AB-83EB-1FAC4049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created in Java Activity code</a:t>
            </a:r>
          </a:p>
        </p:txBody>
      </p:sp>
      <p:sp>
        <p:nvSpPr>
          <p:cNvPr id="4" name="Google Shape;553;p92">
            <a:extLst>
              <a:ext uri="{FF2B5EF4-FFF2-40B4-BE49-F238E27FC236}">
                <a16:creationId xmlns:a16="http://schemas.microsoft.com/office/drawing/2014/main" id="{3B031E7B-1088-4475-8F47-B7C157064DC3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7764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305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66FC-ECDE-4049-888E-5672EC55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width and height in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C4B1-9030-46CA-93E6-B104D91D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LinearLayout.LayoutParams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Linear.LayoutParams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 </a:t>
            </a:r>
            <a:br>
              <a:rPr lang="en-US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LayoutParams.MATCH_CONTENT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myView.setLayoutParams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A box model – widgets or child containers are lined up in a column or row, one after the next.</a:t>
            </a:r>
            <a:endParaRPr lang="en" dirty="0"/>
          </a:p>
          <a:p>
            <a:r>
              <a:rPr lang="en" dirty="0"/>
              <a:t>Special attributes:</a:t>
            </a:r>
          </a:p>
          <a:p>
            <a:pPr lvl="1"/>
            <a:r>
              <a:rPr lang="en" dirty="0"/>
              <a:t>orientation: </a:t>
            </a:r>
            <a:r>
              <a:rPr lang="en-US" dirty="0"/>
              <a:t>indicates whether the </a:t>
            </a:r>
            <a:r>
              <a:rPr lang="en-US" dirty="0" err="1"/>
              <a:t>LinearLayout</a:t>
            </a:r>
            <a:r>
              <a:rPr lang="en-US" dirty="0"/>
              <a:t> represents a row or a column</a:t>
            </a:r>
            <a:endParaRPr lang="en" dirty="0"/>
          </a:p>
          <a:p>
            <a:pPr lvl="1"/>
            <a:r>
              <a:rPr lang="en-US" dirty="0"/>
              <a:t>weight: indicates whether the </a:t>
            </a:r>
            <a:r>
              <a:rPr lang="en-US" dirty="0" err="1"/>
              <a:t>LinearLayout</a:t>
            </a:r>
            <a:r>
              <a:rPr lang="en-US" dirty="0"/>
              <a:t> represents a row or a column</a:t>
            </a:r>
          </a:p>
          <a:p>
            <a:pPr lvl="1"/>
            <a:r>
              <a:rPr lang="en-US" dirty="0"/>
              <a:t>gravity: is used to indicate how a control will align on the screen</a:t>
            </a:r>
          </a:p>
        </p:txBody>
      </p:sp>
      <p:pic>
        <p:nvPicPr>
          <p:cNvPr id="4" name="Google Shape;481;p85">
            <a:extLst>
              <a:ext uri="{FF2B5EF4-FFF2-40B4-BE49-F238E27FC236}">
                <a16:creationId xmlns:a16="http://schemas.microsoft.com/office/drawing/2014/main" id="{E315FEF6-8294-4B63-ACB7-521A588F1D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9092" y="1949116"/>
            <a:ext cx="1952225" cy="14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83;p85">
            <a:extLst>
              <a:ext uri="{FF2B5EF4-FFF2-40B4-BE49-F238E27FC236}">
                <a16:creationId xmlns:a16="http://schemas.microsoft.com/office/drawing/2014/main" id="{42FB51E8-CEB3-4096-843B-7D17A0884034}"/>
              </a:ext>
            </a:extLst>
          </p:cNvPr>
          <p:cNvSpPr txBox="1"/>
          <p:nvPr/>
        </p:nvSpPr>
        <p:spPr>
          <a:xfrm>
            <a:off x="9441256" y="3587042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6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orientation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android:orientation</a:t>
            </a:r>
            <a:endParaRPr lang="en-US" dirty="0"/>
          </a:p>
          <a:p>
            <a:pPr lvl="1"/>
            <a:r>
              <a:rPr lang="en-US" dirty="0"/>
              <a:t>Value: vertical, horizontal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E77AF-118D-4571-8ACB-57C4C72A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956560"/>
            <a:ext cx="5888503" cy="36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6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weight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android:layout_weight</a:t>
            </a:r>
            <a:endParaRPr lang="en-US" dirty="0"/>
          </a:p>
          <a:p>
            <a:pPr lvl="1"/>
            <a:r>
              <a:rPr lang="en-US" dirty="0"/>
              <a:t>Value: 1, 2, 3, …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22F03-3F6F-4E7C-BA52-1E896F70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06" y="1950741"/>
            <a:ext cx="503942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9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gravity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android:layout_gravity</a:t>
            </a:r>
            <a:endParaRPr lang="en-US" dirty="0"/>
          </a:p>
          <a:p>
            <a:pPr lvl="1"/>
            <a:r>
              <a:rPr lang="en-US" dirty="0"/>
              <a:t>Value: left, center, right, top, bottom,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AF288-7102-40CB-9C49-8F174978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29" y="2323467"/>
            <a:ext cx="516327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065-ACD3-4925-820A-E871895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083D-DD50-4281-98E1-7DC87C8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r>
              <a:rPr lang="en-US" dirty="0"/>
              <a:t> places widgets based on their relationship to other widgets in the container and the parent container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is by the parent’s top </a:t>
            </a:r>
          </a:p>
          <a:p>
            <a:pPr lvl="1"/>
            <a:r>
              <a:rPr lang="en-US" dirty="0"/>
              <a:t>C is below A, to its right </a:t>
            </a:r>
          </a:p>
          <a:p>
            <a:pPr lvl="1"/>
            <a:r>
              <a:rPr lang="en-US" dirty="0"/>
              <a:t>B is below A, to the left of 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A7344-7070-463D-AD00-1B5E5390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89" y="2790605"/>
            <a:ext cx="606827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691-5FAC-4C8A-A1DC-A4903AC2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r>
              <a:rPr lang="en-US" dirty="0"/>
              <a:t> – Special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A2D-2DD3-458B-965A-7365DB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679884" cy="5334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0800" dirty="0"/>
              <a:t>Referring to the container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android:layout_alignParentTop</a:t>
            </a:r>
            <a:r>
              <a:rPr lang="en-US" sz="7200" dirty="0"/>
              <a:t>: says the widget's top should align with the top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android:layout_alignParentBottom</a:t>
            </a:r>
            <a:r>
              <a:rPr lang="en-US" sz="7200" dirty="0"/>
              <a:t>: the widget's bottom should align with the bottom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android:layout_alignParentLeft</a:t>
            </a:r>
            <a:r>
              <a:rPr lang="en-US" sz="7200" dirty="0"/>
              <a:t>: the widget's left side should align with the left side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android:layout_alignParentRight</a:t>
            </a:r>
            <a:r>
              <a:rPr lang="en-US" sz="7200" dirty="0"/>
              <a:t>: the widget's right side should align with the right id f </a:t>
            </a:r>
            <a:r>
              <a:rPr lang="en-US" sz="7200" dirty="0" err="1"/>
              <a:t>th</a:t>
            </a:r>
            <a:r>
              <a:rPr lang="en-US" sz="7200" dirty="0"/>
              <a:t> t </a:t>
            </a:r>
            <a:r>
              <a:rPr lang="en-US" sz="7200" dirty="0" err="1"/>
              <a:t>i</a:t>
            </a:r>
            <a:r>
              <a:rPr lang="en-US" sz="7200" dirty="0"/>
              <a:t> 19 side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android:layout_centerHorizontal</a:t>
            </a:r>
            <a:r>
              <a:rPr lang="en-US" sz="7200" dirty="0"/>
              <a:t>: the widget should be positioned horizontally at the center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android:layout_centerVertical</a:t>
            </a:r>
            <a:r>
              <a:rPr lang="en-US" sz="7200" dirty="0"/>
              <a:t>: the widget should be positioned vertically at the center of the container </a:t>
            </a:r>
          </a:p>
          <a:p>
            <a:pPr lvl="1">
              <a:lnSpc>
                <a:spcPct val="120000"/>
              </a:lnSpc>
            </a:pPr>
            <a:r>
              <a:rPr lang="en-US" sz="7200" b="1" dirty="0" err="1"/>
              <a:t>android:layout_centerInParent</a:t>
            </a:r>
            <a:r>
              <a:rPr lang="en-US" sz="7200" dirty="0"/>
              <a:t>: the widget should be positioned both horizontally and vertically at the center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20798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691-5FAC-4C8A-A1DC-A4903AC2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r>
              <a:rPr lang="en-US" dirty="0"/>
              <a:t> – Special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A2D-2DD3-458B-965A-7365DB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Referring to other widgets</a:t>
            </a:r>
          </a:p>
          <a:p>
            <a:pPr lvl="1"/>
            <a:r>
              <a:rPr lang="en-US" b="1" dirty="0" err="1"/>
              <a:t>android:layout_above</a:t>
            </a:r>
            <a:r>
              <a:rPr lang="en-US" b="1" dirty="0"/>
              <a:t>: </a:t>
            </a:r>
            <a:r>
              <a:rPr lang="en-US" dirty="0"/>
              <a:t>indicates that the widget should be placed above the widget referenced in the property </a:t>
            </a:r>
          </a:p>
          <a:p>
            <a:pPr lvl="1"/>
            <a:r>
              <a:rPr lang="en-US" b="1" dirty="0" err="1"/>
              <a:t>android:layout_below</a:t>
            </a:r>
            <a:r>
              <a:rPr lang="en-US" b="1" dirty="0"/>
              <a:t>: </a:t>
            </a:r>
            <a:r>
              <a:rPr lang="en-US" dirty="0"/>
              <a:t>indicates that the widget should be placed below the widget referenced in the property </a:t>
            </a:r>
          </a:p>
          <a:p>
            <a:pPr lvl="1"/>
            <a:r>
              <a:rPr lang="en-US" b="1" dirty="0" err="1"/>
              <a:t>android:layout_toLeftOf</a:t>
            </a:r>
            <a:r>
              <a:rPr lang="en-US" b="1" dirty="0"/>
              <a:t>: </a:t>
            </a:r>
            <a:r>
              <a:rPr lang="en-US" dirty="0"/>
              <a:t>indicates that the widget should be placed to the  left of the widget referenced in the property </a:t>
            </a:r>
          </a:p>
          <a:p>
            <a:pPr lvl="1"/>
            <a:r>
              <a:rPr lang="en-US" b="1" dirty="0" err="1"/>
              <a:t>android:layout_toRightOf</a:t>
            </a:r>
            <a:r>
              <a:rPr lang="en-US" b="1" dirty="0"/>
              <a:t>: </a:t>
            </a:r>
            <a:r>
              <a:rPr lang="en-US" dirty="0"/>
              <a:t>indicates that the widget should be placed to the right of the widget referenced in the property</a:t>
            </a:r>
          </a:p>
          <a:p>
            <a:pPr lvl="1"/>
            <a:r>
              <a:rPr lang="en-US" b="1" dirty="0" err="1"/>
              <a:t>android:layout_alignTop</a:t>
            </a:r>
            <a:r>
              <a:rPr lang="en-US" b="1" dirty="0"/>
              <a:t>:</a:t>
            </a:r>
            <a:r>
              <a:rPr lang="en-US" dirty="0"/>
              <a:t> indicates indicates that the widget s' top should be aligned with the top of the widget referenced in the property</a:t>
            </a:r>
          </a:p>
        </p:txBody>
      </p:sp>
    </p:spTree>
    <p:extLst>
      <p:ext uri="{BB962C8B-B14F-4D97-AF65-F5344CB8AC3E}">
        <p14:creationId xmlns:p14="http://schemas.microsoft.com/office/powerpoint/2010/main" val="13674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2712-D82E-4616-AB2A-29998AC7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6AC-66B3-4E7C-B105-1DA2331D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Everything you see is a view</a:t>
            </a:r>
          </a:p>
          <a:p>
            <a:r>
              <a:rPr lang="en-US" dirty="0"/>
              <a:t>Examples of views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74A60-8E95-47E0-A503-6E22359012B7}"/>
              </a:ext>
            </a:extLst>
          </p:cNvPr>
          <p:cNvGrpSpPr/>
          <p:nvPr/>
        </p:nvGrpSpPr>
        <p:grpSpPr>
          <a:xfrm>
            <a:off x="7407816" y="448120"/>
            <a:ext cx="3790799" cy="3451200"/>
            <a:chOff x="4569200" y="1076274"/>
            <a:chExt cx="3790799" cy="3451200"/>
          </a:xfrm>
        </p:grpSpPr>
        <p:sp>
          <p:nvSpPr>
            <p:cNvPr id="5" name="Google Shape;370;p71">
              <a:extLst>
                <a:ext uri="{FF2B5EF4-FFF2-40B4-BE49-F238E27FC236}">
                  <a16:creationId xmlns:a16="http://schemas.microsoft.com/office/drawing/2014/main" id="{92321E38-C58E-47A9-A462-DC26D0AFE501}"/>
                </a:ext>
              </a:extLst>
            </p:cNvPr>
            <p:cNvSpPr txBox="1"/>
            <p:nvPr/>
          </p:nvSpPr>
          <p:spPr>
            <a:xfrm>
              <a:off x="4569200" y="2833450"/>
              <a:ext cx="11907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Views</a:t>
              </a:r>
              <a:endParaRPr sz="2400" dirty="0"/>
            </a:p>
          </p:txBody>
        </p:sp>
        <p:pic>
          <p:nvPicPr>
            <p:cNvPr id="6" name="Google Shape;371;p71">
              <a:extLst>
                <a:ext uri="{FF2B5EF4-FFF2-40B4-BE49-F238E27FC236}">
                  <a16:creationId xmlns:a16="http://schemas.microsoft.com/office/drawing/2014/main" id="{0321B2F4-D93A-47C5-9098-F5EF04004F7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423575" y="1076274"/>
              <a:ext cx="1936424" cy="3451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7" name="Google Shape;372;p71">
              <a:extLst>
                <a:ext uri="{FF2B5EF4-FFF2-40B4-BE49-F238E27FC236}">
                  <a16:creationId xmlns:a16="http://schemas.microsoft.com/office/drawing/2014/main" id="{318E5104-66F8-436E-8BAC-797539B0C2F1}"/>
                </a:ext>
              </a:extLst>
            </p:cNvPr>
            <p:cNvCxnSpPr/>
            <p:nvPr/>
          </p:nvCxnSpPr>
          <p:spPr>
            <a:xfrm flipH="1">
              <a:off x="5548975" y="1685325"/>
              <a:ext cx="1420800" cy="14208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73;p71">
              <a:extLst>
                <a:ext uri="{FF2B5EF4-FFF2-40B4-BE49-F238E27FC236}">
                  <a16:creationId xmlns:a16="http://schemas.microsoft.com/office/drawing/2014/main" id="{988A69E7-18AA-4269-A616-79E75492CAAC}"/>
                </a:ext>
              </a:extLst>
            </p:cNvPr>
            <p:cNvCxnSpPr/>
            <p:nvPr/>
          </p:nvCxnSpPr>
          <p:spPr>
            <a:xfrm rot="10800000">
              <a:off x="5546244" y="3100250"/>
              <a:ext cx="1338600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74;p71">
              <a:extLst>
                <a:ext uri="{FF2B5EF4-FFF2-40B4-BE49-F238E27FC236}">
                  <a16:creationId xmlns:a16="http://schemas.microsoft.com/office/drawing/2014/main" id="{C83CC53F-D813-4ECF-BB67-4931455BF72A}"/>
                </a:ext>
              </a:extLst>
            </p:cNvPr>
            <p:cNvCxnSpPr/>
            <p:nvPr/>
          </p:nvCxnSpPr>
          <p:spPr>
            <a:xfrm rot="10800000">
              <a:off x="5549125" y="3100400"/>
              <a:ext cx="979800" cy="9798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388;p73">
            <a:extLst>
              <a:ext uri="{FF2B5EF4-FFF2-40B4-BE49-F238E27FC236}">
                <a16:creationId xmlns:a16="http://schemas.microsoft.com/office/drawing/2014/main" id="{AE308552-DD28-47BF-B1C0-CA8CA7B9C73C}"/>
              </a:ext>
            </a:extLst>
          </p:cNvPr>
          <p:cNvSpPr txBox="1"/>
          <p:nvPr/>
        </p:nvSpPr>
        <p:spPr>
          <a:xfrm>
            <a:off x="1075948" y="4031929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389;p73">
            <a:extLst>
              <a:ext uri="{FF2B5EF4-FFF2-40B4-BE49-F238E27FC236}">
                <a16:creationId xmlns:a16="http://schemas.microsoft.com/office/drawing/2014/main" id="{C482CA1B-7934-412F-AE84-47A3A7BEF1E7}"/>
              </a:ext>
            </a:extLst>
          </p:cNvPr>
          <p:cNvSpPr txBox="1"/>
          <p:nvPr/>
        </p:nvSpPr>
        <p:spPr>
          <a:xfrm>
            <a:off x="5248573" y="3950304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" name="Google Shape;390;p73">
            <a:extLst>
              <a:ext uri="{FF2B5EF4-FFF2-40B4-BE49-F238E27FC236}">
                <a16:creationId xmlns:a16="http://schemas.microsoft.com/office/drawing/2014/main" id="{917CCC62-BAB4-4230-AC9E-2BD0EAE385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298" y="4031929"/>
            <a:ext cx="1506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1;p73">
            <a:extLst>
              <a:ext uri="{FF2B5EF4-FFF2-40B4-BE49-F238E27FC236}">
                <a16:creationId xmlns:a16="http://schemas.microsoft.com/office/drawing/2014/main" id="{59F98CEF-1797-40B3-A84D-1F0578596B0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298" y="4873854"/>
            <a:ext cx="23189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92;p73">
            <a:extLst>
              <a:ext uri="{FF2B5EF4-FFF2-40B4-BE49-F238E27FC236}">
                <a16:creationId xmlns:a16="http://schemas.microsoft.com/office/drawing/2014/main" id="{E4C779FF-85B2-4267-9347-A0B44BE397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298" y="5614404"/>
            <a:ext cx="14687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93;p73">
            <a:extLst>
              <a:ext uri="{FF2B5EF4-FFF2-40B4-BE49-F238E27FC236}">
                <a16:creationId xmlns:a16="http://schemas.microsoft.com/office/drawing/2014/main" id="{6DFBCBA4-EC4D-4B37-B6DC-69FA519014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1473" y="3950303"/>
            <a:ext cx="1506450" cy="64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94;p73">
            <a:extLst>
              <a:ext uri="{FF2B5EF4-FFF2-40B4-BE49-F238E27FC236}">
                <a16:creationId xmlns:a16="http://schemas.microsoft.com/office/drawing/2014/main" id="{AC55483F-7B98-4C1B-84D2-59D7496C3E9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473" y="4873854"/>
            <a:ext cx="1506450" cy="6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95;p73">
            <a:extLst>
              <a:ext uri="{FF2B5EF4-FFF2-40B4-BE49-F238E27FC236}">
                <a16:creationId xmlns:a16="http://schemas.microsoft.com/office/drawing/2014/main" id="{3BD00896-6F0C-4FE9-ACAC-07529923A8F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462" y="5671129"/>
            <a:ext cx="825782" cy="10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53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691-5FAC-4C8A-A1DC-A4903AC2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r>
              <a:rPr lang="en-US" dirty="0"/>
              <a:t> – Special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A2D-2DD3-458B-965A-7365DB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Referring to other widgets (cont’d)</a:t>
            </a:r>
          </a:p>
          <a:p>
            <a:pPr lvl="1"/>
            <a:r>
              <a:rPr lang="en-US" b="1" dirty="0" err="1"/>
              <a:t>android:layout_alignBottom</a:t>
            </a:r>
            <a:r>
              <a:rPr lang="en-US" b="1" dirty="0"/>
              <a:t> </a:t>
            </a:r>
            <a:r>
              <a:rPr lang="en-US" dirty="0"/>
              <a:t>indicates that the widget's bottom should be aligned with the bottom of the widget referenced in the property</a:t>
            </a:r>
          </a:p>
          <a:p>
            <a:pPr lvl="1"/>
            <a:r>
              <a:rPr lang="en-US" b="1" dirty="0" err="1"/>
              <a:t>android:layout_alignLeft</a:t>
            </a:r>
            <a:r>
              <a:rPr lang="en-US" b="1" dirty="0"/>
              <a:t> </a:t>
            </a:r>
            <a:r>
              <a:rPr lang="en-US" dirty="0"/>
              <a:t>indicates that the widget's left should be aligned</a:t>
            </a:r>
          </a:p>
          <a:p>
            <a:pPr marL="457200" lvl="1" indent="0">
              <a:buNone/>
            </a:pPr>
            <a:r>
              <a:rPr lang="en-US" dirty="0"/>
              <a:t>    with the left of the widget referenced in the property</a:t>
            </a:r>
          </a:p>
          <a:p>
            <a:pPr lvl="1"/>
            <a:r>
              <a:rPr lang="en-US" b="1" dirty="0" err="1"/>
              <a:t>android:layout_alignRight</a:t>
            </a:r>
            <a:r>
              <a:rPr lang="en-US" b="1" dirty="0"/>
              <a:t> </a:t>
            </a:r>
            <a:r>
              <a:rPr lang="en-US" dirty="0"/>
              <a:t>indicates that the widget's right should be aligned with the right of the widget referenced in the property</a:t>
            </a:r>
          </a:p>
          <a:p>
            <a:pPr lvl="1"/>
            <a:r>
              <a:rPr lang="en-US" b="1" dirty="0" err="1"/>
              <a:t>android:layout_alignBaseline</a:t>
            </a:r>
            <a:r>
              <a:rPr lang="en-US" b="1" dirty="0"/>
              <a:t> </a:t>
            </a:r>
            <a:r>
              <a:rPr lang="en-US" dirty="0"/>
              <a:t>indicates that the baselines of the two widgets should be aligned</a:t>
            </a:r>
          </a:p>
        </p:txBody>
      </p:sp>
    </p:spTree>
    <p:extLst>
      <p:ext uri="{BB962C8B-B14F-4D97-AF65-F5344CB8AC3E}">
        <p14:creationId xmlns:p14="http://schemas.microsoft.com/office/powerpoint/2010/main" val="422481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065-ACD3-4925-820A-E871895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083D-DD50-4281-98E1-7DC87C8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Self-study</a:t>
            </a:r>
          </a:p>
          <a:p>
            <a:pPr>
              <a:buFontTx/>
              <a:buChar char="-"/>
            </a:pPr>
            <a:r>
              <a:rPr lang="en-US" b="0" dirty="0">
                <a:hlinkClick r:id="rId2"/>
              </a:rPr>
              <a:t>https://developer.android.com/training/constraint-layout</a:t>
            </a:r>
            <a:endParaRPr lang="en-US" b="0" dirty="0"/>
          </a:p>
          <a:p>
            <a:pPr>
              <a:buFontTx/>
              <a:buChar char="-"/>
            </a:pPr>
            <a:r>
              <a:rPr lang="en-US" b="0" dirty="0">
                <a:hlinkClick r:id="rId3"/>
              </a:rPr>
              <a:t>https://developer.android.com/codelabs/constraint-layout#0</a:t>
            </a:r>
            <a:endParaRPr lang="en-US" b="0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BEF6-4BDB-47C3-A371-24AEED1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2D24-E949-45B2-9C06-E3867AD3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359017"/>
            <a:ext cx="10972271" cy="4767411"/>
          </a:xfrm>
        </p:spPr>
        <p:txBody>
          <a:bodyPr/>
          <a:lstStyle/>
          <a:p>
            <a:r>
              <a:rPr lang="en-US" dirty="0"/>
              <a:t>Design one of Login Screens as below: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0D10F-F5CC-4170-81DB-5863082F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2026722"/>
            <a:ext cx="2635359" cy="467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E8E6E-E36D-43EF-A6C3-666FE12C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50" y="2010656"/>
            <a:ext cx="2639980" cy="4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073E-B0AC-4767-A336-5FD9EFCC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D036-6DF1-4067-9560-96F1071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https://pttrns.com/android-patterns</a:t>
            </a:r>
            <a:endParaRPr lang="en-US" b="0" dirty="0"/>
          </a:p>
          <a:p>
            <a:r>
              <a:rPr lang="en-US" b="0" dirty="0">
                <a:hlinkClick r:id="rId3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9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5B50-A1CF-4AA6-8EF2-F3E0340B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dirty="0"/>
              <a:t>Android Widgets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BF7F66-B166-4FB3-9766-F5D982BA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12192000" cy="55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/>
              <a:t>Create views and layouts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0FC2-EF07-4AEC-8636-05DE87A4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Android Studio layout editor: visual representation of XML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XML editor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Java code</a:t>
            </a:r>
            <a:endParaRPr lang="en-US" sz="2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layout editor</a:t>
            </a:r>
            <a:endParaRPr lang="en-US" dirty="0"/>
          </a:p>
        </p:txBody>
      </p:sp>
      <p:sp>
        <p:nvSpPr>
          <p:cNvPr id="6" name="Google Shape;417;p76">
            <a:extLst>
              <a:ext uri="{FF2B5EF4-FFF2-40B4-BE49-F238E27FC236}">
                <a16:creationId xmlns:a16="http://schemas.microsoft.com/office/drawing/2014/main" id="{F1E7EB48-934C-4E52-8C40-6DDF922F7B43}"/>
              </a:ext>
            </a:extLst>
          </p:cNvPr>
          <p:cNvSpPr txBox="1">
            <a:spLocks/>
          </p:cNvSpPr>
          <p:nvPr/>
        </p:nvSpPr>
        <p:spPr bwMode="auto">
          <a:xfrm>
            <a:off x="7858900" y="1467667"/>
            <a:ext cx="3917600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XML layout file 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Design and Text tabs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Palette pane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Component Tree 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Design and blueprint panes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Attributes tab</a:t>
            </a:r>
            <a:endParaRPr lang="en-US" sz="2667" dirty="0">
              <a:solidFill>
                <a:schemeClr val="dk1"/>
              </a:solidFill>
            </a:endParaRPr>
          </a:p>
        </p:txBody>
      </p:sp>
      <p:pic>
        <p:nvPicPr>
          <p:cNvPr id="7" name="Google Shape;416;p76">
            <a:extLst>
              <a:ext uri="{FF2B5EF4-FFF2-40B4-BE49-F238E27FC236}">
                <a16:creationId xmlns:a16="http://schemas.microsoft.com/office/drawing/2014/main" id="{068619F1-35EE-4FE0-A521-D2CDD187A2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1" y="1389867"/>
            <a:ext cx="6899599" cy="4776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2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7A3-F265-4CED-AE40-3355F76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defined in XML</a:t>
            </a:r>
            <a:endParaRPr lang="en-US" dirty="0"/>
          </a:p>
        </p:txBody>
      </p:sp>
      <p:sp>
        <p:nvSpPr>
          <p:cNvPr id="4" name="Google Shape;423;p77">
            <a:extLst>
              <a:ext uri="{FF2B5EF4-FFF2-40B4-BE49-F238E27FC236}">
                <a16:creationId xmlns:a16="http://schemas.microsoft.com/office/drawing/2014/main" id="{BBA980C7-08AF-4ADC-BEEA-6B44D457BE48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3608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86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7959-B621-49C9-BCBD-509FF1E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attributes in XML</a:t>
            </a:r>
            <a:endParaRPr lang="en-US" dirty="0"/>
          </a:p>
        </p:txBody>
      </p:sp>
      <p:sp>
        <p:nvSpPr>
          <p:cNvPr id="4" name="Google Shape;431;p78">
            <a:extLst>
              <a:ext uri="{FF2B5EF4-FFF2-40B4-BE49-F238E27FC236}">
                <a16:creationId xmlns:a16="http://schemas.microsoft.com/office/drawing/2014/main" id="{E5BC11F4-761B-4AC2-B626-35F2BD082371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3608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android:layout_width="match_parent"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android:text="@string/button_label_next"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android:id="@+id/show_count"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696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D45-0F1D-457E-8D42-A95BB2A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Create View in Java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9A9-CC5C-4AB3-BF08-F7935002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In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: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myText.setText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("Display this text!");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12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178</TotalTime>
  <Words>1141</Words>
  <Application>Microsoft Office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Myriad Pro</vt:lpstr>
      <vt:lpstr>Roboto</vt:lpstr>
      <vt:lpstr>Tahoma</vt:lpstr>
      <vt:lpstr>Times New Roman</vt:lpstr>
      <vt:lpstr>Theme1</vt:lpstr>
      <vt:lpstr>Simple UI Widgets</vt:lpstr>
      <vt:lpstr>Contents</vt:lpstr>
      <vt:lpstr>Views</vt:lpstr>
      <vt:lpstr>Android Widgets</vt:lpstr>
      <vt:lpstr> Create views and layouts</vt:lpstr>
      <vt:lpstr> Android Studio layout editor</vt:lpstr>
      <vt:lpstr>View defined in XML</vt:lpstr>
      <vt:lpstr>View attributes in XML</vt:lpstr>
      <vt:lpstr>Create View in Java code</vt:lpstr>
      <vt:lpstr>Views width</vt:lpstr>
      <vt:lpstr>Density – independent pixels</vt:lpstr>
      <vt:lpstr>Measurements</vt:lpstr>
      <vt:lpstr>  Common Widgets</vt:lpstr>
      <vt:lpstr> ViewGroups</vt:lpstr>
      <vt:lpstr>ViewGroups</vt:lpstr>
      <vt:lpstr>ViewGroups</vt:lpstr>
      <vt:lpstr>Hierarchy of viewgroups and views</vt:lpstr>
      <vt:lpstr>View hierarchy and screen layout</vt:lpstr>
      <vt:lpstr>View hierarchy in the layout editor</vt:lpstr>
      <vt:lpstr>Layout created in XML</vt:lpstr>
      <vt:lpstr>Layout created in Java Activity code</vt:lpstr>
      <vt:lpstr>Set width and height in Java code</vt:lpstr>
      <vt:lpstr>LinearLayout</vt:lpstr>
      <vt:lpstr>LinearLayout - Special attributes</vt:lpstr>
      <vt:lpstr>LinearLayout - Special attributes</vt:lpstr>
      <vt:lpstr>LinearLayout - Special attributes</vt:lpstr>
      <vt:lpstr>RelativeLayout</vt:lpstr>
      <vt:lpstr>RelativeLayout – Special attributes</vt:lpstr>
      <vt:lpstr>RelativeLayout – Special attributes</vt:lpstr>
      <vt:lpstr>RelativeLayout – Special attributes</vt:lpstr>
      <vt:lpstr>ConstraintLayout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Võ Hoàng Phương Dung</cp:lastModifiedBy>
  <cp:revision>95</cp:revision>
  <dcterms:created xsi:type="dcterms:W3CDTF">2021-07-10T09:29:05Z</dcterms:created>
  <dcterms:modified xsi:type="dcterms:W3CDTF">2021-09-23T04:51:09Z</dcterms:modified>
</cp:coreProperties>
</file>