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7"/>
  </p:notesMasterIdLst>
  <p:sldIdLst>
    <p:sldId id="256" r:id="rId2"/>
    <p:sldId id="257" r:id="rId3"/>
    <p:sldId id="296" r:id="rId4"/>
    <p:sldId id="284" r:id="rId5"/>
    <p:sldId id="285" r:id="rId6"/>
    <p:sldId id="297" r:id="rId7"/>
    <p:sldId id="293" r:id="rId8"/>
    <p:sldId id="294" r:id="rId9"/>
    <p:sldId id="295" r:id="rId10"/>
    <p:sldId id="298" r:id="rId11"/>
    <p:sldId id="299" r:id="rId12"/>
    <p:sldId id="290" r:id="rId13"/>
    <p:sldId id="292" r:id="rId14"/>
    <p:sldId id="300" r:id="rId15"/>
    <p:sldId id="301" r:id="rId1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35A86-98BC-4F5C-B0A1-4AE2291F6E26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E439B-6B52-43EC-BC6F-2D2C000DD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2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2747698"/>
            <a:ext cx="8890000" cy="411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54782"/>
            <a:ext cx="5162021" cy="924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502" y="3175001"/>
            <a:ext cx="8394700" cy="1827699"/>
          </a:xfrm>
        </p:spPr>
        <p:txBody>
          <a:bodyPr>
            <a:normAutofit/>
          </a:bodyPr>
          <a:lstStyle>
            <a:lvl1pPr>
              <a:defRPr sz="4533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0" y="5143500"/>
            <a:ext cx="8407400" cy="990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C869-44B2-4631-A58D-F0FF3FA7FAD9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C9F94-01B9-4296-8453-45288607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C869-44B2-4631-A58D-F0FF3FA7FAD9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C9F94-01B9-4296-8453-45288607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2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5" y="154783"/>
            <a:ext cx="2420937" cy="433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508000"/>
            <a:ext cx="10972800" cy="81850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C869-44B2-4631-A58D-F0FF3FA7FAD9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C9F94-01B9-4296-8453-45288607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6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733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667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733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667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C869-44B2-4631-A58D-F0FF3FA7FAD9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C9F94-01B9-4296-8453-45288607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6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09554" indent="0">
              <a:buNone/>
              <a:defRPr sz="2667" b="1"/>
            </a:lvl2pPr>
            <a:lvl3pPr marL="1219108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6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4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667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133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133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09554" indent="0">
              <a:buNone/>
              <a:defRPr sz="2667" b="1"/>
            </a:lvl2pPr>
            <a:lvl3pPr marL="1219108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6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4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667"/>
            </a:lvl2pPr>
            <a:lvl3pPr>
              <a:spcBef>
                <a:spcPts val="600"/>
              </a:spcBef>
              <a:spcAft>
                <a:spcPts val="600"/>
              </a:spcAft>
              <a:defRPr sz="2400"/>
            </a:lvl3pPr>
            <a:lvl4pPr>
              <a:spcBef>
                <a:spcPts val="600"/>
              </a:spcBef>
              <a:spcAft>
                <a:spcPts val="600"/>
              </a:spcAft>
              <a:defRPr sz="2133"/>
            </a:lvl4pPr>
            <a:lvl5pPr>
              <a:spcBef>
                <a:spcPts val="600"/>
              </a:spcBef>
              <a:spcAft>
                <a:spcPts val="600"/>
              </a:spcAft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C869-44B2-4631-A58D-F0FF3FA7FAD9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C9F94-01B9-4296-8453-45288607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6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C869-44B2-4631-A58D-F0FF3FA7FAD9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C9F94-01B9-4296-8453-45288607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9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C869-44B2-4631-A58D-F0FF3FA7FAD9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C9F94-01B9-4296-8453-45288607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2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3733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667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667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54" indent="0">
              <a:buNone/>
              <a:defRPr sz="1600"/>
            </a:lvl2pPr>
            <a:lvl3pPr marL="1219108" indent="0">
              <a:buNone/>
              <a:defRPr sz="1333"/>
            </a:lvl3pPr>
            <a:lvl4pPr marL="1828664" indent="0">
              <a:buNone/>
              <a:defRPr sz="1200"/>
            </a:lvl4pPr>
            <a:lvl5pPr marL="2438218" indent="0">
              <a:buNone/>
              <a:defRPr sz="1200"/>
            </a:lvl5pPr>
            <a:lvl6pPr marL="3047772" indent="0">
              <a:buNone/>
              <a:defRPr sz="1200"/>
            </a:lvl6pPr>
            <a:lvl7pPr marL="3657326" indent="0">
              <a:buNone/>
              <a:defRPr sz="1200"/>
            </a:lvl7pPr>
            <a:lvl8pPr marL="4266880" indent="0">
              <a:buNone/>
              <a:defRPr sz="1200"/>
            </a:lvl8pPr>
            <a:lvl9pPr marL="487643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C869-44B2-4631-A58D-F0FF3FA7FAD9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C9F94-01B9-4296-8453-45288607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2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54" indent="0">
              <a:buNone/>
              <a:defRPr sz="3733"/>
            </a:lvl2pPr>
            <a:lvl3pPr marL="1219108" indent="0">
              <a:buNone/>
              <a:defRPr sz="3200"/>
            </a:lvl3pPr>
            <a:lvl4pPr marL="1828664" indent="0">
              <a:buNone/>
              <a:defRPr sz="2667"/>
            </a:lvl4pPr>
            <a:lvl5pPr marL="2438218" indent="0">
              <a:buNone/>
              <a:defRPr sz="2667"/>
            </a:lvl5pPr>
            <a:lvl6pPr marL="3047772" indent="0">
              <a:buNone/>
              <a:defRPr sz="2667"/>
            </a:lvl6pPr>
            <a:lvl7pPr marL="3657326" indent="0">
              <a:buNone/>
              <a:defRPr sz="2667"/>
            </a:lvl7pPr>
            <a:lvl8pPr marL="4266880" indent="0">
              <a:buNone/>
              <a:defRPr sz="2667"/>
            </a:lvl8pPr>
            <a:lvl9pPr marL="4876434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54" indent="0">
              <a:buNone/>
              <a:defRPr sz="1600"/>
            </a:lvl2pPr>
            <a:lvl3pPr marL="1219108" indent="0">
              <a:buNone/>
              <a:defRPr sz="1333"/>
            </a:lvl3pPr>
            <a:lvl4pPr marL="1828664" indent="0">
              <a:buNone/>
              <a:defRPr sz="1200"/>
            </a:lvl4pPr>
            <a:lvl5pPr marL="2438218" indent="0">
              <a:buNone/>
              <a:defRPr sz="1200"/>
            </a:lvl5pPr>
            <a:lvl6pPr marL="3047772" indent="0">
              <a:buNone/>
              <a:defRPr sz="1200"/>
            </a:lvl6pPr>
            <a:lvl7pPr marL="3657326" indent="0">
              <a:buNone/>
              <a:defRPr sz="1200"/>
            </a:lvl7pPr>
            <a:lvl8pPr marL="4266880" indent="0">
              <a:buNone/>
              <a:defRPr sz="1200"/>
            </a:lvl8pPr>
            <a:lvl9pPr marL="487643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C869-44B2-4631-A58D-F0FF3FA7FAD9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C9F94-01B9-4296-8453-45288607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4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C869-44B2-4631-A58D-F0FF3FA7FAD9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C9F94-01B9-4296-8453-45288607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1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867" y="275167"/>
            <a:ext cx="1097227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867" y="1600729"/>
            <a:ext cx="10972271" cy="452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15500" y="6350001"/>
            <a:ext cx="1143000" cy="317500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fld id="{D6BAC869-44B2-4631-A58D-F0FF3FA7FAD9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002" y="6350000"/>
            <a:ext cx="3860271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1219108" eaLnBrk="1" fontAlgn="auto" hangingPunct="1">
              <a:spcBef>
                <a:spcPts val="0"/>
              </a:spcBef>
              <a:spcAft>
                <a:spcPts val="0"/>
              </a:spcAft>
              <a:defRPr sz="16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9002" y="6350001"/>
            <a:ext cx="596636" cy="310887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fld id="{31CC9F94-01B9-4296-8453-45288607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7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txStyles>
    <p:titleStyle>
      <a:lvl1pPr algn="l" defTabSz="1217900" rtl="0" eaLnBrk="1" fontAlgn="base" hangingPunct="1">
        <a:spcBef>
          <a:spcPct val="0"/>
        </a:spcBef>
        <a:spcAft>
          <a:spcPct val="0"/>
        </a:spcAft>
        <a:defRPr sz="3733" b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1pPr>
      <a:lvl2pPr algn="l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426709" algn="ctr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Tahoma" panose="020B0604030504040204" pitchFamily="34" charset="0"/>
        </a:defRPr>
      </a:lvl6pPr>
      <a:lvl7pPr marL="853419" algn="ctr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Tahoma" panose="020B0604030504040204" pitchFamily="34" charset="0"/>
        </a:defRPr>
      </a:lvl7pPr>
      <a:lvl8pPr marL="1280128" algn="ctr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Tahoma" panose="020B0604030504040204" pitchFamily="34" charset="0"/>
        </a:defRPr>
      </a:lvl8pPr>
      <a:lvl9pPr marL="1706837" algn="ctr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456342" indent="-456342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933" b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1pPr>
      <a:lvl2pPr marL="989729" indent="-380780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2pPr>
      <a:lvl3pPr marL="1523115" indent="-303735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667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3pPr>
      <a:lvl4pPr marL="2132065" indent="-303735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i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4pPr>
      <a:lvl5pPr marL="2742497" indent="-303735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5pPr>
      <a:lvl6pPr marL="3352548" indent="-304778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2" indent="-304778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8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8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4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08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6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4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lane.com/tutorial/android/android-styles-and-themes-with-examples" TargetMode="External"/><Relationship Id="rId2" Type="http://schemas.openxmlformats.org/officeDocument/2006/relationships/hyperlink" Target="https://google-developer-training.github.io/android-developer-fundamentals-course-concepts-v2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E407-C763-481E-84A3-5DBE58157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Style and Theme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755FE-E130-4D78-BA35-BEFF1B3CE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15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EBFB-C71C-44ED-B623-A2974FBE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5A36F-82AA-4034-8984-B0C0CBD6A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Theme is a style applied to an entire activity or even the entire application </a:t>
            </a:r>
          </a:p>
          <a:p>
            <a:r>
              <a:rPr lang="en-US" dirty="0"/>
              <a:t>Themes are applied in AndroidManifest.xml</a:t>
            </a:r>
          </a:p>
          <a:p>
            <a:pPr marL="0" indent="0">
              <a:buNone/>
            </a:pPr>
            <a:r>
              <a:rPr lang="en-US" dirty="0"/>
              <a:t>      &lt;application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AppTheme</a:t>
            </a:r>
            <a:r>
              <a:rPr lang="en-US" dirty="0"/>
              <a:t>"&gt;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13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D740-5E03-4793-BAAE-01B43220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</a:t>
            </a:r>
            <a:r>
              <a:rPr lang="en-US" dirty="0" err="1"/>
              <a:t>AppTheme</a:t>
            </a:r>
            <a:r>
              <a:rPr lang="en-US" dirty="0"/>
              <a:t> of Your Project</a:t>
            </a:r>
          </a:p>
        </p:txBody>
      </p:sp>
      <p:sp>
        <p:nvSpPr>
          <p:cNvPr id="4" name="Google Shape;486;p74">
            <a:extLst>
              <a:ext uri="{FF2B5EF4-FFF2-40B4-BE49-F238E27FC236}">
                <a16:creationId xmlns:a16="http://schemas.microsoft.com/office/drawing/2014/main" id="{89770732-AC91-4F9E-8A20-D1280CA6B31F}"/>
              </a:ext>
            </a:extLst>
          </p:cNvPr>
          <p:cNvSpPr txBox="1"/>
          <p:nvPr/>
        </p:nvSpPr>
        <p:spPr>
          <a:xfrm>
            <a:off x="415600" y="1317132"/>
            <a:ext cx="11507200" cy="4831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&lt;!-- Base application theme. --&gt;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&lt;style name="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AppTheme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" </a:t>
            </a:r>
            <a:br>
              <a:rPr lang="en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parent="Theme.AppCompat.Light.DarkActionBar"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 &lt;!-- Try: Theme.AppCompat.Light.NoActionBar --&gt;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 &lt;!-- Customize your theme here. --&gt;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 &lt;item name="colorPrimary"&gt;@color/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colorPrimary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 &lt;item name="colorPrimaryDark"&gt;@color/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colorPrimaryDark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 &lt;item name="colorAccent"&gt;@color/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colorAccent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090676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0BD71-A034-4F3A-BD9E-BED37EE3B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D9A20-7549-4A8A-9E05-CAF862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09" y="1577130"/>
            <a:ext cx="7264866" cy="4599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&lt;resources&gt;</a:t>
            </a:r>
          </a:p>
          <a:p>
            <a:pPr marL="0" indent="0">
              <a:buNone/>
            </a:pPr>
            <a:r>
              <a:rPr lang="en-US" sz="1800" dirty="0"/>
              <a:t>    &lt;style name="</a:t>
            </a:r>
            <a:r>
              <a:rPr lang="en-US" sz="1800" dirty="0" err="1"/>
              <a:t>AppTheme</a:t>
            </a:r>
            <a:r>
              <a:rPr lang="en-US" sz="1800" dirty="0"/>
              <a:t>" </a:t>
            </a:r>
          </a:p>
          <a:p>
            <a:pPr marL="0" indent="0">
              <a:buNone/>
            </a:pPr>
            <a:r>
              <a:rPr lang="en-US" sz="1800" b="1" dirty="0"/>
              <a:t>           parent="</a:t>
            </a:r>
            <a:r>
              <a:rPr lang="en-US" sz="1800" b="1" dirty="0" err="1"/>
              <a:t>Theme.AppCompat.Light.DarkActionBar</a:t>
            </a:r>
            <a:r>
              <a:rPr lang="en-US" sz="1800" b="1" dirty="0"/>
              <a:t>"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          &lt;item name="</a:t>
            </a:r>
            <a:r>
              <a:rPr lang="en-US" sz="1800" dirty="0" err="1"/>
              <a:t>colorPrimary</a:t>
            </a:r>
            <a:r>
              <a:rPr lang="en-US" sz="1800" dirty="0"/>
              <a:t>"&gt;@color/colorPrimary&lt;/item&gt;</a:t>
            </a:r>
          </a:p>
          <a:p>
            <a:pPr marL="0" indent="0">
              <a:buNone/>
            </a:pPr>
            <a:r>
              <a:rPr lang="en-US" sz="1800" dirty="0"/>
              <a:t>           &lt;item name="</a:t>
            </a:r>
            <a:r>
              <a:rPr lang="en-US" sz="1800" dirty="0" err="1"/>
              <a:t>colorPrimaryDark</a:t>
            </a:r>
            <a:r>
              <a:rPr lang="en-US" sz="1800" dirty="0"/>
              <a:t>"&gt;@color/colorPrimaryDark</a:t>
            </a:r>
          </a:p>
          <a:p>
            <a:pPr marL="0" indent="0">
              <a:buNone/>
            </a:pPr>
            <a:r>
              <a:rPr lang="en-US" sz="1800" dirty="0"/>
              <a:t>           &lt;/item&gt;</a:t>
            </a:r>
          </a:p>
          <a:p>
            <a:pPr marL="0" indent="0">
              <a:buNone/>
            </a:pPr>
            <a:r>
              <a:rPr lang="en-US" sz="1800" dirty="0"/>
              <a:t>           &lt;item name="</a:t>
            </a:r>
            <a:r>
              <a:rPr lang="en-US" sz="1800" dirty="0" err="1"/>
              <a:t>colorAccent</a:t>
            </a:r>
            <a:r>
              <a:rPr lang="en-US" sz="1800" dirty="0"/>
              <a:t>"&gt;@color/colorAccent&lt;/item&gt;</a:t>
            </a:r>
          </a:p>
          <a:p>
            <a:pPr marL="0" indent="0">
              <a:buNone/>
            </a:pPr>
            <a:r>
              <a:rPr lang="en-US" sz="1800" dirty="0"/>
              <a:t>    &lt;/style&gt;</a:t>
            </a:r>
          </a:p>
          <a:p>
            <a:pPr marL="0" indent="0">
              <a:buNone/>
            </a:pPr>
            <a:r>
              <a:rPr lang="en-US" sz="1800" dirty="0"/>
              <a:t>&lt;/resources&gt;</a:t>
            </a:r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069C61D4-9EDC-49A2-B925-23D350F69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647" y="1047354"/>
            <a:ext cx="3801005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97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0BD71-A034-4F3A-BD9E-BED37EE3B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D9A20-7549-4A8A-9E05-CAF862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54" y="1484850"/>
            <a:ext cx="7080308" cy="4932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&lt;resources&gt;</a:t>
            </a:r>
          </a:p>
          <a:p>
            <a:pPr marL="0" indent="0">
              <a:buNone/>
            </a:pPr>
            <a:r>
              <a:rPr lang="en-US" sz="1800" dirty="0"/>
              <a:t>    &lt;style name="</a:t>
            </a:r>
            <a:r>
              <a:rPr lang="en-US" sz="1800" dirty="0" err="1"/>
              <a:t>AppTheme</a:t>
            </a:r>
            <a:r>
              <a:rPr lang="en-US" sz="1800" dirty="0"/>
              <a:t>" </a:t>
            </a:r>
          </a:p>
          <a:p>
            <a:pPr marL="0" indent="0">
              <a:buNone/>
            </a:pPr>
            <a:r>
              <a:rPr lang="en-US" sz="1800" b="1" dirty="0"/>
              <a:t>               parent="</a:t>
            </a:r>
            <a:r>
              <a:rPr lang="en-US" sz="1800" b="1" dirty="0" err="1"/>
              <a:t>Theme.AppCompat.Light.NoActionBar</a:t>
            </a:r>
            <a:r>
              <a:rPr lang="en-US" sz="1800" b="1" dirty="0"/>
              <a:t>"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         &lt;item name="</a:t>
            </a:r>
            <a:r>
              <a:rPr lang="en-US" sz="1800" dirty="0" err="1"/>
              <a:t>colorPrimary</a:t>
            </a:r>
            <a:r>
              <a:rPr lang="en-US" sz="1800" dirty="0"/>
              <a:t>"&gt;@color/colorPrimary&lt;/item&gt;</a:t>
            </a:r>
          </a:p>
          <a:p>
            <a:pPr marL="0" indent="0">
              <a:buNone/>
            </a:pPr>
            <a:r>
              <a:rPr lang="en-US" sz="1800" dirty="0"/>
              <a:t>          &lt;item name="</a:t>
            </a:r>
            <a:r>
              <a:rPr lang="en-US" sz="1800" dirty="0" err="1"/>
              <a:t>colorPrimaryDark</a:t>
            </a:r>
            <a:r>
              <a:rPr lang="en-US" sz="1800" dirty="0"/>
              <a:t>"&gt;@color/colorPrimaryDark</a:t>
            </a:r>
          </a:p>
          <a:p>
            <a:pPr marL="0" indent="0">
              <a:buNone/>
            </a:pPr>
            <a:r>
              <a:rPr lang="en-US" sz="1800" dirty="0"/>
              <a:t>          &lt;/item&gt;</a:t>
            </a:r>
          </a:p>
          <a:p>
            <a:pPr marL="0" indent="0">
              <a:buNone/>
            </a:pPr>
            <a:r>
              <a:rPr lang="en-US" sz="1800" dirty="0"/>
              <a:t>          &lt;item name="</a:t>
            </a:r>
            <a:r>
              <a:rPr lang="en-US" sz="1800" dirty="0" err="1"/>
              <a:t>colorAccent</a:t>
            </a:r>
            <a:r>
              <a:rPr lang="en-US" sz="1800" dirty="0"/>
              <a:t>"&gt;@color/colorAccent&lt;/item&gt;</a:t>
            </a:r>
          </a:p>
          <a:p>
            <a:pPr marL="0" indent="0">
              <a:buNone/>
            </a:pPr>
            <a:r>
              <a:rPr lang="en-US" sz="1800" dirty="0"/>
              <a:t>    &lt;/style&gt;</a:t>
            </a:r>
          </a:p>
          <a:p>
            <a:pPr marL="0" indent="0">
              <a:buNone/>
            </a:pPr>
            <a:r>
              <a:rPr lang="en-US" sz="1800" dirty="0"/>
              <a:t>&lt;/resources&gt;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61169B6-91C4-4E93-B603-B653AA8D7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949" y="879011"/>
            <a:ext cx="3543795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81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66A4-7E5A-4346-B82A-32A21464F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E6ACD-2CF2-4541-8448-A57567B3B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67" y="1409351"/>
            <a:ext cx="10972271" cy="4717078"/>
          </a:xfrm>
        </p:spPr>
        <p:txBody>
          <a:bodyPr/>
          <a:lstStyle/>
          <a:p>
            <a:r>
              <a:rPr lang="en-US" dirty="0"/>
              <a:t>Apply style and theme to Login screens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5BAB4-AFF5-4656-85C4-93FF1254E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06" y="2026722"/>
            <a:ext cx="2635359" cy="46742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F5A9A9-ED9B-442F-9A00-399BD15F3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950" y="2010656"/>
            <a:ext cx="2639980" cy="466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44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13F1-D199-4E98-93DB-443A0CA3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E9A5E-91F3-44C7-A9A5-1F856AD10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https://google-developer-training.github.io/android-developer-fundamentals-course-concepts-v2/</a:t>
            </a:r>
            <a:endParaRPr lang="en-US" dirty="0"/>
          </a:p>
          <a:p>
            <a:r>
              <a:rPr lang="en-US" dirty="0">
                <a:hlinkClick r:id="rId3"/>
              </a:rPr>
              <a:t>https://www.tutlane.com/tutorial/android/android-styles-and-themes-with-examples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7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3151-023B-4F14-BA51-F2A6088E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2176B-7D6E-4539-B448-1B51F7A34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</a:t>
            </a:r>
          </a:p>
          <a:p>
            <a:r>
              <a:rPr lang="en-US" dirty="0"/>
              <a:t>Theme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56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ABA7F-5127-4FD8-AD12-8B8940D4F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Style?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E6F9D-8669-41E7-93EA-5BA4E1A25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Collection of attributes that define the visual appearance of a View</a:t>
            </a:r>
          </a:p>
          <a:p>
            <a:r>
              <a:rPr lang="en-US" b="0" dirty="0"/>
              <a:t>Reduce duplication</a:t>
            </a:r>
          </a:p>
          <a:p>
            <a:r>
              <a:rPr lang="en-US" b="0" dirty="0"/>
              <a:t>Make code more compact</a:t>
            </a:r>
          </a:p>
          <a:p>
            <a:r>
              <a:rPr lang="en-US" b="0" dirty="0"/>
              <a:t>Manage visual appearance of many components with one style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0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E641-55BC-48F5-8043-E2338389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4CC3B-636F-4B89-9FB3-9237A1D87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97" y="1825625"/>
            <a:ext cx="5770054" cy="4351338"/>
          </a:xfrm>
        </p:spPr>
        <p:txBody>
          <a:bodyPr/>
          <a:lstStyle/>
          <a:p>
            <a:r>
              <a:rPr lang="en-US" sz="2500" b="0" dirty="0"/>
              <a:t>The XML file resides under res/values/ directory of your project and will have &lt;resources&gt; as the root node which is mandatory for the style file.</a:t>
            </a:r>
          </a:p>
          <a:p>
            <a:r>
              <a:rPr lang="en-US" sz="2500" b="0" dirty="0"/>
              <a:t>&lt;style&gt; tag is used to define a style.</a:t>
            </a:r>
          </a:p>
          <a:p>
            <a:r>
              <a:rPr lang="en-US" sz="2500" b="0" dirty="0"/>
              <a:t>Each style is uniquely identified by it’s name.</a:t>
            </a:r>
          </a:p>
          <a:p>
            <a:r>
              <a:rPr lang="en-US" sz="2500" b="0" dirty="0"/>
              <a:t>Style attributes can be set using the &lt;item&gt; tag.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D99CD6-C843-480F-93A5-D62A927204B6}"/>
              </a:ext>
            </a:extLst>
          </p:cNvPr>
          <p:cNvSpPr txBox="1"/>
          <p:nvPr/>
        </p:nvSpPr>
        <p:spPr>
          <a:xfrm>
            <a:off x="7139031" y="2000250"/>
            <a:ext cx="4881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 &lt;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style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TextviewStyle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 &lt;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android:textColor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&gt;#86AD33&lt;/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 &lt;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android:textStyle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&gt;bold&lt;/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 &lt;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android:textSize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&gt;20dp&lt;/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 &lt;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android:padding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&gt;10dp&lt;/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 &lt;/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64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EF13-1D0D-4F55-9DF3-CEBAFD24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97E4D-814E-4948-A9A8-FB686832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7433" cy="23082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lang="en-US" sz="20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i="0" dirty="0" err="1"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lang="en-US" sz="20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"@+id/</a:t>
            </a:r>
            <a:r>
              <a:rPr lang="en-US" sz="2000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txtResult</a:t>
            </a:r>
            <a:r>
              <a:rPr lang="en-US" sz="20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sz="20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i="0" dirty="0" err="1"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lang="en-US" sz="20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lang="en-US" sz="20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sz="20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i="0" dirty="0" err="1"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lang="en-US" sz="20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lang="en-US" sz="20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sz="20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i="0" dirty="0" err="1"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lang="en-US" sz="20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"#86AD33"</a:t>
            </a:r>
            <a:br>
              <a:rPr lang="en-US" sz="20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i="0" dirty="0" err="1"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lang="en-US" sz="20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"20dp“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android:padding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=“10dp”</a:t>
            </a:r>
            <a:br>
              <a:rPr lang="en-US" sz="20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i="0" dirty="0" err="1"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lang="en-US" sz="20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:textStyle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"bold" 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B4E59D-A43B-47A0-B9AF-19E049027F99}"/>
              </a:ext>
            </a:extLst>
          </p:cNvPr>
          <p:cNvSpPr txBox="1"/>
          <p:nvPr/>
        </p:nvSpPr>
        <p:spPr>
          <a:xfrm>
            <a:off x="6915150" y="1828800"/>
            <a:ext cx="5200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 err="1"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"@+id/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txtResult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 err="1"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 err="1"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style=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"@style/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TextviewStyle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 err="1"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"Welcome to Android"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23B26-E373-41D8-B876-024DDE5EA825}"/>
              </a:ext>
            </a:extLst>
          </p:cNvPr>
          <p:cNvSpPr txBox="1"/>
          <p:nvPr/>
        </p:nvSpPr>
        <p:spPr>
          <a:xfrm>
            <a:off x="714375" y="4048125"/>
            <a:ext cx="70675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 &lt;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style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TextviewStyle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 &lt;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android:textColor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&gt;#86AD33&lt;/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 &lt;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android:textStyle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&gt;bold&lt;/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 &lt;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android:textSize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&gt;20dp&lt;/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 &lt;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android:padding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&gt;10dp&lt;/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 &lt;/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54A278-1EE4-420B-8622-24C5B7FD5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337"/>
          <a:stretch/>
        </p:blipFill>
        <p:spPr>
          <a:xfrm>
            <a:off x="7928319" y="3672626"/>
            <a:ext cx="3342864" cy="24009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4686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1C4E-7BF4-4238-9BF4-BFA7D179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Style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10C06-BA64-46BE-9F66-7C3DE9E1B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style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TextviewStyle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parent=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android:style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Widget.TextView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 &lt;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android:textColor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&gt;#86AD33&lt;/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 &lt;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android:textStyle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&gt;bold&lt;/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 &lt;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android:textSize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&gt;20dp&lt;/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7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01CD-070E-48D7-AB69-DBFC455A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Styling Color Palette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E4DA9-04CD-46AD-AB70-5851DB40C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0" y="1825625"/>
            <a:ext cx="6583592" cy="4351338"/>
          </a:xfrm>
        </p:spPr>
        <p:txBody>
          <a:bodyPr/>
          <a:lstStyle/>
          <a:p>
            <a:r>
              <a:rPr lang="en-US" sz="2500" dirty="0"/>
              <a:t>In android, we can customize the application basic theme colors based on our requirements.</a:t>
            </a:r>
          </a:p>
          <a:p>
            <a:r>
              <a:rPr lang="en-US" sz="2500" dirty="0"/>
              <a:t>The example of basic material design in the android application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FD1D01BE-0438-488D-87DE-E2DC422A0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069" y="189949"/>
            <a:ext cx="3734321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39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01CD-070E-48D7-AB69-DBFC455A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Android's styling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E4DA9-04CD-46AD-AB70-5851DB40C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diagram shown below summarizes the precedence of each method of styling</a:t>
            </a:r>
          </a:p>
          <a:p>
            <a:r>
              <a:rPr lang="en-US" dirty="0"/>
              <a:t>Priority is top-down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31291B3-6FD5-4464-9239-F8FCA48D64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761" t="1126" r="1868" b="-1126"/>
          <a:stretch/>
        </p:blipFill>
        <p:spPr>
          <a:xfrm>
            <a:off x="6215657" y="2687278"/>
            <a:ext cx="4725059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99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01CD-070E-48D7-AB69-DBFC455A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Android's styling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E4DA9-04CD-46AD-AB70-5851DB40C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293"/>
            <a:ext cx="10515600" cy="461767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View attributes</a:t>
            </a:r>
          </a:p>
          <a:p>
            <a:pPr lvl="1"/>
            <a:r>
              <a:rPr lang="en-US" dirty="0"/>
              <a:t>Use view attributes to set attributes explicitly for each view. (View attributes are not reusable, as styles are.)</a:t>
            </a:r>
          </a:p>
          <a:p>
            <a:pPr lvl="1"/>
            <a:r>
              <a:rPr lang="en-US" dirty="0"/>
              <a:t>You can use every property that can be set via styles or themes.</a:t>
            </a:r>
          </a:p>
          <a:p>
            <a:r>
              <a:rPr lang="en-US" dirty="0"/>
              <a:t>Styles</a:t>
            </a:r>
          </a:p>
          <a:p>
            <a:pPr lvl="1"/>
            <a:r>
              <a:rPr lang="en-US" dirty="0"/>
              <a:t>Use a style to create a collection of reusable styling information, such as font size or colors.</a:t>
            </a:r>
          </a:p>
          <a:p>
            <a:pPr lvl="1"/>
            <a:r>
              <a:rPr lang="en-US" dirty="0"/>
              <a:t>Good for declaring small sets of common designs used throughout your app.</a:t>
            </a:r>
          </a:p>
          <a:p>
            <a:r>
              <a:rPr lang="en-US" dirty="0"/>
              <a:t>Default style: </a:t>
            </a:r>
            <a:r>
              <a:rPr lang="en-US" b="0" dirty="0"/>
              <a:t>This is the default styling provided by the Android system.</a:t>
            </a:r>
          </a:p>
          <a:p>
            <a:r>
              <a:rPr lang="en-US" dirty="0"/>
              <a:t>Text Appearance: </a:t>
            </a:r>
            <a:r>
              <a:rPr lang="en-US" b="0" dirty="0"/>
              <a:t>For styling with text attributes only, such as font family.</a:t>
            </a:r>
          </a:p>
        </p:txBody>
      </p:sp>
    </p:spTree>
    <p:extLst>
      <p:ext uri="{BB962C8B-B14F-4D97-AF65-F5344CB8AC3E}">
        <p14:creationId xmlns:p14="http://schemas.microsoft.com/office/powerpoint/2010/main" val="286081927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.AndroidOverview_template" id="{7C972EFE-DC9C-4829-A5BF-885CDD1C7E61}" vid="{5AA4F883-CC0E-46F7-9CBE-FB8D1D43A5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1.AndroidOverview_template</Template>
  <TotalTime>197</TotalTime>
  <Words>891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Myriad Pro</vt:lpstr>
      <vt:lpstr>Tahoma</vt:lpstr>
      <vt:lpstr>Times New Roman</vt:lpstr>
      <vt:lpstr>Theme1</vt:lpstr>
      <vt:lpstr>Style and Theme</vt:lpstr>
      <vt:lpstr>Contents</vt:lpstr>
      <vt:lpstr>What is a Style? </vt:lpstr>
      <vt:lpstr>Defining Styles</vt:lpstr>
      <vt:lpstr>Using style</vt:lpstr>
      <vt:lpstr>Android Style Inheritance</vt:lpstr>
      <vt:lpstr>Android Styling Color Palette</vt:lpstr>
      <vt:lpstr>Android's styling system</vt:lpstr>
      <vt:lpstr>Android's styling system</vt:lpstr>
      <vt:lpstr>Themes</vt:lpstr>
      <vt:lpstr>Customize AppTheme of Your Project</vt:lpstr>
      <vt:lpstr>Using theme</vt:lpstr>
      <vt:lpstr>Using theme</vt:lpstr>
      <vt:lpstr>Classwork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Võ Hoàng Phương Dung</dc:creator>
  <cp:lastModifiedBy>Võ Hoàng Phương Dung</cp:lastModifiedBy>
  <cp:revision>112</cp:revision>
  <dcterms:created xsi:type="dcterms:W3CDTF">2021-07-10T09:29:05Z</dcterms:created>
  <dcterms:modified xsi:type="dcterms:W3CDTF">2021-11-20T12:42:55Z</dcterms:modified>
</cp:coreProperties>
</file>