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86" r:id="rId2"/>
    <p:sldMasterId id="2147483688" r:id="rId3"/>
  </p:sldMasterIdLst>
  <p:notesMasterIdLst>
    <p:notesMasterId r:id="rId24"/>
  </p:notesMasterIdLst>
  <p:sldIdLst>
    <p:sldId id="256" r:id="rId4"/>
    <p:sldId id="285" r:id="rId5"/>
    <p:sldId id="257" r:id="rId6"/>
    <p:sldId id="258" r:id="rId7"/>
    <p:sldId id="286" r:id="rId8"/>
    <p:sldId id="259" r:id="rId9"/>
    <p:sldId id="264" r:id="rId10"/>
    <p:sldId id="260" r:id="rId11"/>
    <p:sldId id="263" r:id="rId12"/>
    <p:sldId id="287" r:id="rId13"/>
    <p:sldId id="288" r:id="rId14"/>
    <p:sldId id="289" r:id="rId15"/>
    <p:sldId id="261" r:id="rId16"/>
    <p:sldId id="262" r:id="rId17"/>
    <p:sldId id="281" r:id="rId18"/>
    <p:sldId id="282" r:id="rId19"/>
    <p:sldId id="283" r:id="rId20"/>
    <p:sldId id="284" r:id="rId21"/>
    <p:sldId id="290" r:id="rId22"/>
    <p:sldId id="29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02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120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447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641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61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245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4837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670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2801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515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3571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166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8617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6671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468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2999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371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1049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8057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140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8845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0213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451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49380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6833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252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45992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67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201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176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4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172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1561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3103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fld id="{D9AE6C21-4921-42CA-A488-618B657BE07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CFFD972-52AA-45F8-87B3-8C9095514A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29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C3BD3BB-44A0-492C-9E05-712E93E788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20/11/2021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38D719E-153A-4F3D-9D9D-02BBF0FB11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29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Spinner.html" TargetMode="External"/><Relationship Id="rId3" Type="http://schemas.openxmlformats.org/officeDocument/2006/relationships/hyperlink" Target="https://developer.android.com/reference/android/widget/EditText.html" TargetMode="External"/><Relationship Id="rId7" Type="http://schemas.openxmlformats.org/officeDocument/2006/relationships/hyperlink" Target="https://developer.android.com/reference/android/widget/Switch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android.com/reference/android/widget/RadioButton.html" TargetMode="External"/><Relationship Id="rId5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Group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eveloper.android.com/reference/android/widget/CheckBox.html" TargetMode="External"/><Relationship Id="rId7" Type="http://schemas.openxmlformats.org/officeDocument/2006/relationships/hyperlink" Target="https://developer.android.com/reference/android/widget/Spinner.html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eveloper.android.com/reference/android/widget/Switch.html" TargetMode="External"/><Relationship Id="rId11" Type="http://schemas.openxmlformats.org/officeDocument/2006/relationships/image" Target="../media/image12.png"/><Relationship Id="rId5" Type="http://schemas.openxmlformats.org/officeDocument/2006/relationships/hyperlink" Target="https://developer.android.com/reference/android/widget/ToggleButton.html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Button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hyperlink" Target="https://developer.android.com/reference/android/widget/RadioGroup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704877" y="1546331"/>
            <a:ext cx="638611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Binding Views and Handling Actions</a:t>
            </a:r>
            <a:endParaRPr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D0A15-4EE6-4218-8436-297818AB6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C83A-A570-44B6-9ECF-842C9E60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Event listeners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3864-3CB6-45F4-85BC-3B7983651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0" dirty="0" err="1"/>
              <a:t>setOnClickListener</a:t>
            </a:r>
            <a:r>
              <a:rPr lang="en-US" b="0" dirty="0"/>
              <a:t> - Callback when the view is clicked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setOnDragListener</a:t>
            </a:r>
            <a:r>
              <a:rPr lang="en-US" b="0" dirty="0"/>
              <a:t> - Callback when the view is dragged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setOnFocusChangeListener</a:t>
            </a:r>
            <a:r>
              <a:rPr lang="en-US" b="0" dirty="0"/>
              <a:t> - Callback when the view changes focus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setOnGenericMotionListener</a:t>
            </a:r>
            <a:r>
              <a:rPr lang="en-US" b="0" dirty="0"/>
              <a:t> - Callback for arbitrary gestures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setOnHoverListener</a:t>
            </a:r>
            <a:r>
              <a:rPr lang="en-US" b="0" dirty="0"/>
              <a:t> - Callback for hovering over the view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setOnKeyListener</a:t>
            </a:r>
            <a:r>
              <a:rPr lang="en-US" b="0" dirty="0"/>
              <a:t> - Callback for pressing a hardware key when view has focus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setOnLongClickListener</a:t>
            </a:r>
            <a:r>
              <a:rPr lang="en-US" b="0" dirty="0"/>
              <a:t> - Callback for pressing and holding a view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setOnTouchListener</a:t>
            </a:r>
            <a:r>
              <a:rPr lang="en-US" b="0" dirty="0"/>
              <a:t> - Callback for touching down or up on a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8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AFDE-AC93-4C3B-B25A-0C4D1865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</a:rPr>
              <a:t>AdapterView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Event Listeners</a:t>
            </a:r>
            <a:br>
              <a:rPr lang="en-US" b="1" i="0" dirty="0">
                <a:solidFill>
                  <a:srgbClr val="333333"/>
                </a:solidFill>
                <a:effectLst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E03A-351A-4C87-9347-C77DB0C46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0" dirty="0" err="1"/>
              <a:t>setOnItemClickListener</a:t>
            </a:r>
            <a:r>
              <a:rPr lang="en-US" b="0" dirty="0"/>
              <a:t> - Callback when an item contained is clicked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setOnItemLongClickListener</a:t>
            </a:r>
            <a:r>
              <a:rPr lang="en-US" b="0" dirty="0"/>
              <a:t> - Callback when an item contained is clicked and held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setOnItemSelectedListener</a:t>
            </a:r>
            <a:r>
              <a:rPr lang="en-US" b="0" dirty="0"/>
              <a:t> - Callback when an item is selected</a:t>
            </a:r>
          </a:p>
        </p:txBody>
      </p:sp>
    </p:spTree>
    <p:extLst>
      <p:ext uri="{BB962C8B-B14F-4D97-AF65-F5344CB8AC3E}">
        <p14:creationId xmlns:p14="http://schemas.microsoft.com/office/powerpoint/2010/main" val="315033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CDD4-2A28-41BB-9F19-406F2DF1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</a:rPr>
              <a:t>EditText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Common Listeners</a:t>
            </a:r>
            <a:b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B4B4E-C5A0-4854-88D7-AF8CB8948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0" dirty="0" err="1"/>
              <a:t>addTextChangedListener</a:t>
            </a:r>
            <a:r>
              <a:rPr lang="en-US" b="0" dirty="0"/>
              <a:t> - Fires each time the text in the field is being changed</a:t>
            </a:r>
          </a:p>
          <a:p>
            <a:pPr>
              <a:spcBef>
                <a:spcPts val="600"/>
              </a:spcBef>
            </a:pPr>
            <a:r>
              <a:rPr lang="en-US" b="0" dirty="0" err="1"/>
              <a:t>setOnEditorActionListener</a:t>
            </a:r>
            <a:r>
              <a:rPr lang="en-US" b="0" dirty="0"/>
              <a:t> - Fires when an "action" button on the soft keyboard is pressed</a:t>
            </a:r>
          </a:p>
        </p:txBody>
      </p:sp>
    </p:spTree>
    <p:extLst>
      <p:ext uri="{BB962C8B-B14F-4D97-AF65-F5344CB8AC3E}">
        <p14:creationId xmlns:p14="http://schemas.microsoft.com/office/powerpoint/2010/main" val="37718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>
            <a:spLocks noGrp="1"/>
          </p:cNvSpPr>
          <p:nvPr>
            <p:ph type="title"/>
          </p:nvPr>
        </p:nvSpPr>
        <p:spPr>
          <a:xfrm>
            <a:off x="311700" y="409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Examples of input controls</a:t>
            </a:r>
            <a:endParaRPr dirty="0"/>
          </a:p>
        </p:txBody>
      </p:sp>
      <p:sp>
        <p:nvSpPr>
          <p:cNvPr id="310" name="Google Shape;31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EditText</a:t>
            </a:r>
            <a:r>
              <a:rPr lang="en" sz="2000" dirty="0"/>
              <a:t> </a:t>
            </a:r>
            <a:endParaRPr sz="2000" dirty="0"/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SeekBar</a:t>
            </a:r>
            <a:r>
              <a:rPr lang="en" sz="2000" dirty="0"/>
              <a:t> </a:t>
            </a:r>
            <a:endParaRPr sz="2000" dirty="0"/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" sz="2000" dirty="0"/>
              <a:t> </a:t>
            </a:r>
            <a:endParaRPr sz="2000" dirty="0"/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 sz="2000" dirty="0">
              <a:ea typeface="Consolas"/>
              <a:sym typeface="Consolas"/>
            </a:endParaRPr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r>
              <a:rPr lang="en" sz="2000" dirty="0"/>
              <a:t> </a:t>
            </a:r>
            <a:endParaRPr sz="2000" dirty="0"/>
          </a:p>
          <a:p>
            <a:pPr indent="-3810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" sz="2000" u="sng" dirty="0">
                <a:ea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r>
              <a:rPr lang="en" sz="2000" dirty="0"/>
              <a:t> </a:t>
            </a:r>
            <a:endParaRPr sz="2000" dirty="0"/>
          </a:p>
        </p:txBody>
      </p:sp>
      <p:sp>
        <p:nvSpPr>
          <p:cNvPr id="312" name="Google Shape;31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9"/>
          <p:cNvSpPr txBox="1">
            <a:spLocks noGrp="1"/>
          </p:cNvSpPr>
          <p:nvPr>
            <p:ph type="title"/>
          </p:nvPr>
        </p:nvSpPr>
        <p:spPr>
          <a:xfrm>
            <a:off x="265317" y="3762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How input controls work</a:t>
            </a:r>
            <a:endParaRPr dirty="0"/>
          </a:p>
        </p:txBody>
      </p:sp>
      <p:sp>
        <p:nvSpPr>
          <p:cNvPr id="318" name="Google Shape;318;p59"/>
          <p:cNvSpPr txBox="1">
            <a:spLocks noGrp="1"/>
          </p:cNvSpPr>
          <p:nvPr>
            <p:ph type="body" idx="1"/>
          </p:nvPr>
        </p:nvSpPr>
        <p:spPr>
          <a:xfrm>
            <a:off x="311700" y="1139687"/>
            <a:ext cx="8080200" cy="3949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rgbClr val="000000"/>
                </a:solidFill>
              </a:rPr>
              <a:t>Use </a:t>
            </a:r>
            <a:r>
              <a:rPr lang="en" sz="2200" b="0" dirty="0">
                <a:solidFill>
                  <a:srgbClr val="000000"/>
                </a:solidFill>
                <a:ea typeface="Consolas"/>
                <a:sym typeface="Consolas"/>
              </a:rPr>
              <a:t>EditText</a:t>
            </a:r>
            <a:r>
              <a:rPr lang="en" sz="2200" b="0" dirty="0">
                <a:solidFill>
                  <a:schemeClr val="dk1"/>
                </a:solidFill>
              </a:rPr>
              <a:t> for entering text using keyboard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Use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SeekBar</a:t>
            </a:r>
            <a:r>
              <a:rPr lang="en" sz="2200" b="0" dirty="0">
                <a:solidFill>
                  <a:schemeClr val="dk1"/>
                </a:solidFill>
              </a:rPr>
              <a:t> for sliding left or right to a setting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Combine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CheckBox</a:t>
            </a:r>
            <a:r>
              <a:rPr lang="en" sz="2200" b="0" dirty="0">
                <a:solidFill>
                  <a:schemeClr val="dk1"/>
                </a:solidFill>
              </a:rPr>
              <a:t> elements for choosing more than one option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Combine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RadioButton</a:t>
            </a:r>
            <a:r>
              <a:rPr lang="en" sz="2200" b="0" dirty="0">
                <a:solidFill>
                  <a:schemeClr val="dk1"/>
                </a:solidFill>
              </a:rPr>
              <a:t> elements into </a:t>
            </a:r>
            <a:r>
              <a:rPr lang="en" sz="2200" b="0" u="sng" dirty="0">
                <a:solidFill>
                  <a:schemeClr val="hlink"/>
                </a:solidFill>
                <a:ea typeface="Consolas"/>
                <a:sym typeface="Consolas"/>
                <a:hlinkClick r:id="rId3"/>
              </a:rPr>
              <a:t>RadioGroup</a:t>
            </a:r>
            <a:r>
              <a:rPr lang="en" sz="2200" b="0" dirty="0">
                <a:solidFill>
                  <a:schemeClr val="dk1"/>
                </a:solidFill>
              </a:rPr>
              <a:t> — user makes only one choice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Use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Switch</a:t>
            </a:r>
            <a:r>
              <a:rPr lang="en" sz="2200" b="0" dirty="0">
                <a:solidFill>
                  <a:schemeClr val="dk1"/>
                </a:solidFill>
              </a:rPr>
              <a:t> for tapping on or off</a:t>
            </a:r>
            <a:endParaRPr sz="2200" b="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200" b="0" dirty="0">
                <a:solidFill>
                  <a:schemeClr val="dk1"/>
                </a:solidFill>
              </a:rPr>
              <a:t>Use </a:t>
            </a:r>
            <a:r>
              <a:rPr lang="en" sz="2200" b="0" dirty="0">
                <a:solidFill>
                  <a:schemeClr val="dk1"/>
                </a:solidFill>
                <a:ea typeface="Consolas"/>
                <a:sym typeface="Consolas"/>
              </a:rPr>
              <a:t>Spinner</a:t>
            </a:r>
            <a:r>
              <a:rPr lang="en" sz="2200" b="0" dirty="0">
                <a:solidFill>
                  <a:schemeClr val="dk1"/>
                </a:solidFill>
              </a:rPr>
              <a:t> for choosing a single item from a list</a:t>
            </a:r>
            <a:endParaRPr sz="2200" b="0" dirty="0"/>
          </a:p>
        </p:txBody>
      </p:sp>
      <p:sp>
        <p:nvSpPr>
          <p:cNvPr id="320" name="Google Shape;320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>
            <a:spLocks noGrp="1"/>
          </p:cNvSpPr>
          <p:nvPr>
            <p:ph type="title"/>
          </p:nvPr>
        </p:nvSpPr>
        <p:spPr>
          <a:xfrm>
            <a:off x="278570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 elements for providing choices</a:t>
            </a:r>
            <a:endParaRPr dirty="0"/>
          </a:p>
        </p:txBody>
      </p:sp>
      <p:sp>
        <p:nvSpPr>
          <p:cNvPr id="469" name="Google Shape;469;p7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endParaRPr/>
          </a:p>
        </p:txBody>
      </p:sp>
      <p:sp>
        <p:nvSpPr>
          <p:cNvPr id="470" name="Google Shape;470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>
            <a:spLocks noGrp="1"/>
          </p:cNvSpPr>
          <p:nvPr>
            <p:ph type="title"/>
          </p:nvPr>
        </p:nvSpPr>
        <p:spPr>
          <a:xfrm>
            <a:off x="285196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CheckBox</a:t>
            </a:r>
            <a:endParaRPr dirty="0"/>
          </a:p>
        </p:txBody>
      </p:sp>
      <p:sp>
        <p:nvSpPr>
          <p:cNvPr id="481" name="Google Shape;481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User can select any number of choices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Checking one box does not uncheck another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Users expect checkboxes in a vertical list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Commonly used with a Submit button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Every </a:t>
            </a:r>
            <a:r>
              <a:rPr lang="en" b="0" dirty="0">
                <a:ea typeface="Consolas"/>
                <a:sym typeface="Consolas"/>
              </a:rPr>
              <a:t>CheckBox</a:t>
            </a:r>
            <a:r>
              <a:rPr lang="en" b="0" dirty="0"/>
              <a:t> is a </a:t>
            </a:r>
            <a:r>
              <a:rPr lang="en" b="0" dirty="0">
                <a:ea typeface="Consolas"/>
                <a:sym typeface="Consolas"/>
              </a:rPr>
              <a:t>View</a:t>
            </a:r>
            <a:r>
              <a:rPr lang="en" b="0" dirty="0"/>
              <a:t> and can have </a:t>
            </a:r>
            <a:br>
              <a:rPr lang="en" b="0" dirty="0"/>
            </a:br>
            <a:r>
              <a:rPr lang="en" b="0" dirty="0"/>
              <a:t>an </a:t>
            </a:r>
            <a:r>
              <a:rPr lang="en" b="0" dirty="0">
                <a:ea typeface="Consolas"/>
                <a:sym typeface="Consolas"/>
              </a:rPr>
              <a:t>onClick</a:t>
            </a:r>
            <a:r>
              <a:rPr lang="en" b="0" dirty="0"/>
              <a:t> handler</a:t>
            </a:r>
            <a:endParaRPr b="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>
            <a:spLocks noGrp="1"/>
          </p:cNvSpPr>
          <p:nvPr>
            <p:ph type="title"/>
          </p:nvPr>
        </p:nvSpPr>
        <p:spPr>
          <a:xfrm>
            <a:off x="305074" y="409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RadioButton</a:t>
            </a:r>
            <a:endParaRPr dirty="0"/>
          </a:p>
        </p:txBody>
      </p:sp>
      <p:sp>
        <p:nvSpPr>
          <p:cNvPr id="489" name="Google Shape;489;p80"/>
          <p:cNvSpPr txBox="1">
            <a:spLocks noGrp="1"/>
          </p:cNvSpPr>
          <p:nvPr>
            <p:ph type="body" idx="1"/>
          </p:nvPr>
        </p:nvSpPr>
        <p:spPr>
          <a:xfrm>
            <a:off x="356221" y="1156991"/>
            <a:ext cx="7281300" cy="3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Put </a:t>
            </a:r>
            <a:r>
              <a:rPr lang="en" b="0" u="sng" dirty="0">
                <a:solidFill>
                  <a:schemeClr val="accent5"/>
                </a:solidFill>
                <a:ea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" b="0" dirty="0"/>
              <a:t> elements in a </a:t>
            </a:r>
            <a:r>
              <a:rPr lang="en" b="0" u="sng" dirty="0">
                <a:solidFill>
                  <a:schemeClr val="accent5"/>
                </a:solidFill>
                <a:ea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RadioGroup</a:t>
            </a:r>
            <a:r>
              <a:rPr lang="en" b="0" dirty="0"/>
              <a:t> in a vertical list (horizontally if labels are short)</a:t>
            </a:r>
            <a:endParaRPr b="0" dirty="0"/>
          </a:p>
          <a:p>
            <a: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User can select only one of the choices</a:t>
            </a:r>
            <a:endParaRPr b="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Checking one unchecks all others in group</a:t>
            </a:r>
            <a:endParaRPr b="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Each </a:t>
            </a:r>
            <a:r>
              <a:rPr lang="en" b="0" u="sng" dirty="0">
                <a:solidFill>
                  <a:schemeClr val="accent5"/>
                </a:solidFill>
                <a:ea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" b="0" dirty="0"/>
              <a:t> can have </a:t>
            </a:r>
            <a:r>
              <a:rPr lang="en" b="0" dirty="0">
                <a:ea typeface="Consolas"/>
                <a:sym typeface="Consolas"/>
              </a:rPr>
              <a:t>onClick</a:t>
            </a:r>
            <a:r>
              <a:rPr lang="en" b="0" dirty="0"/>
              <a:t> </a:t>
            </a:r>
            <a:br>
              <a:rPr lang="en" b="0" dirty="0"/>
            </a:br>
            <a:r>
              <a:rPr lang="en" b="0" dirty="0"/>
              <a:t>handler</a:t>
            </a:r>
            <a:endParaRPr b="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Commonly used with a Submit button</a:t>
            </a:r>
            <a:br>
              <a:rPr lang="en" b="0" dirty="0"/>
            </a:br>
            <a:r>
              <a:rPr lang="en" b="0" dirty="0"/>
              <a:t>for the </a:t>
            </a:r>
            <a:r>
              <a:rPr lang="en" b="0" dirty="0">
                <a:ea typeface="Consolas"/>
                <a:sym typeface="Consolas"/>
              </a:rPr>
              <a:t>RadioGroup</a:t>
            </a:r>
            <a:endParaRPr b="0" dirty="0">
              <a:ea typeface="Consolas"/>
              <a:sym typeface="Consolas"/>
            </a:endParaRPr>
          </a:p>
          <a:p>
            <a:pPr marL="800100" lvl="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0" dirty="0">
              <a:solidFill>
                <a:schemeClr val="dk1"/>
              </a:solidFill>
              <a:ea typeface="Consolas"/>
              <a:sym typeface="Consolas"/>
            </a:endParaRPr>
          </a:p>
          <a:p>
            <a:pPr marL="342900" lvl="0" algn="l" rtl="0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b="0" dirty="0">
              <a:solidFill>
                <a:schemeClr val="dk1"/>
              </a:solidFill>
              <a:ea typeface="Consolas"/>
              <a:sym typeface="Consolas"/>
            </a:endParaRPr>
          </a:p>
        </p:txBody>
      </p:sp>
      <p:sp>
        <p:nvSpPr>
          <p:cNvPr id="490" name="Google Shape;490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>
            <a:spLocks noGrp="1"/>
          </p:cNvSpPr>
          <p:nvPr>
            <p:ph type="title"/>
          </p:nvPr>
        </p:nvSpPr>
        <p:spPr>
          <a:xfrm>
            <a:off x="298448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Toggle buttons and switches</a:t>
            </a:r>
            <a:endParaRPr dirty="0"/>
          </a:p>
        </p:txBody>
      </p:sp>
      <p:sp>
        <p:nvSpPr>
          <p:cNvPr id="497" name="Google Shape;497;p81"/>
          <p:cNvSpPr txBox="1">
            <a:spLocks noGrp="1"/>
          </p:cNvSpPr>
          <p:nvPr>
            <p:ph type="body" idx="1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User can switch between on and off</a:t>
            </a:r>
            <a:endParaRPr b="0" dirty="0"/>
          </a:p>
          <a:p>
            <a:pPr marL="4191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" b="0" dirty="0"/>
              <a:t>Use </a:t>
            </a:r>
            <a:r>
              <a:rPr lang="en" b="0" dirty="0">
                <a:ea typeface="Consolas"/>
                <a:sym typeface="Consolas"/>
              </a:rPr>
              <a:t>android:onClick</a:t>
            </a:r>
            <a:r>
              <a:rPr lang="en" b="0" dirty="0"/>
              <a:t> for click handler</a:t>
            </a:r>
            <a:endParaRPr b="0" dirty="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b="0" dirty="0"/>
              <a:t>                                     </a:t>
            </a:r>
            <a:br>
              <a:rPr lang="en" b="0" dirty="0"/>
            </a:br>
            <a:r>
              <a:rPr lang="en" b="0" dirty="0"/>
              <a:t>                                     Toggle buttons </a:t>
            </a:r>
            <a:endParaRPr b="0" dirty="0"/>
          </a:p>
          <a:p>
            <a:pPr marL="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b="0" dirty="0"/>
          </a:p>
          <a:p>
            <a:pPr marL="0" indent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 b="0" dirty="0"/>
              <a:t>                                      Switches </a:t>
            </a:r>
            <a:endParaRPr b="0" dirty="0"/>
          </a:p>
          <a:p>
            <a:pPr marL="342900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b="0" dirty="0"/>
          </a:p>
          <a:p>
            <a:pPr marL="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b="0" dirty="0">
              <a:solidFill>
                <a:schemeClr val="dk1"/>
              </a:solidFill>
              <a:ea typeface="Consolas"/>
              <a:sym typeface="Consolas"/>
            </a:endParaRPr>
          </a:p>
        </p:txBody>
      </p:sp>
      <p:sp>
        <p:nvSpPr>
          <p:cNvPr id="498" name="Google Shape;498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9" y="2405083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94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FA5E-9717-403F-B02D-3DDB42D9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15566-1D57-4066-80A7-E0BD3E3E9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Login screen, when click Login button:</a:t>
            </a:r>
          </a:p>
          <a:p>
            <a:pPr lvl="1"/>
            <a:r>
              <a:rPr lang="en-US" dirty="0"/>
              <a:t>If username is admin and password is 123456 =&gt; show “Login successfully”</a:t>
            </a:r>
          </a:p>
          <a:p>
            <a:pPr lvl="1"/>
            <a:r>
              <a:rPr lang="en-US" dirty="0"/>
              <a:t>Otherwise, show “Login failed”</a:t>
            </a:r>
          </a:p>
        </p:txBody>
      </p:sp>
    </p:spTree>
    <p:extLst>
      <p:ext uri="{BB962C8B-B14F-4D97-AF65-F5344CB8AC3E}">
        <p14:creationId xmlns:p14="http://schemas.microsoft.com/office/powerpoint/2010/main" val="247481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0218-6DA7-4A2E-8BC9-1300B2F4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4D07-6E6D-4C37-99E8-80589BB02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Binding views</a:t>
            </a:r>
          </a:p>
          <a:p>
            <a:r>
              <a:rPr lang="en-US" dirty="0"/>
              <a:t>Handling actions</a:t>
            </a:r>
          </a:p>
          <a:p>
            <a:r>
              <a:rPr lang="en-US" dirty="0"/>
              <a:t>Common event listeners</a:t>
            </a:r>
          </a:p>
        </p:txBody>
      </p:sp>
    </p:spTree>
    <p:extLst>
      <p:ext uri="{BB962C8B-B14F-4D97-AF65-F5344CB8AC3E}">
        <p14:creationId xmlns:p14="http://schemas.microsoft.com/office/powerpoint/2010/main" val="905310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572D-8269-4A95-93A8-FD22122F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BC04-399B-40F1-BBAF-764281F91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hlinkClick r:id="rId2"/>
              </a:rPr>
              <a:t>https://google-developer-training.github.io/android-developer-fundamentals-course-concepts-v2/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Binding View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Assign id for view in xml file</a:t>
            </a:r>
            <a:endParaRPr/>
          </a:p>
        </p:txBody>
      </p:sp>
      <p:pic>
        <p:nvPicPr>
          <p:cNvPr id="62" name="Shape 62" descr="Screen Shot 2016-11-18 at 11.14.1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11" y="1767561"/>
            <a:ext cx="8077200" cy="2481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Binding View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Access view through findViewById()</a:t>
            </a:r>
            <a:endParaRPr/>
          </a:p>
        </p:txBody>
      </p:sp>
      <p:pic>
        <p:nvPicPr>
          <p:cNvPr id="69" name="Shape 69" descr="Screen Shot 2016-11-18 at 11.16.4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50" y="1481475"/>
            <a:ext cx="6675200" cy="36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09C5-8446-4F3E-BCFE-FE448C60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BDA51-E1BD-4CC2-81FC-8CFAF57F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An UI event is an action that is triggered by the user interacting with the UI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button pressed or released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key is pressed or released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area of a touch screen is touched, etc.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Gesture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long touch                         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double-tap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Fling</a:t>
            </a:r>
          </a:p>
          <a:p>
            <a:pPr lvl="2">
              <a:spcBef>
                <a:spcPts val="600"/>
              </a:spcBef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53ACB-8C7E-458C-8545-7B24DE970E63}"/>
              </a:ext>
            </a:extLst>
          </p:cNvPr>
          <p:cNvSpPr txBox="1"/>
          <p:nvPr/>
        </p:nvSpPr>
        <p:spPr>
          <a:xfrm>
            <a:off x="3922643" y="3558209"/>
            <a:ext cx="23456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</a:p>
          <a:p>
            <a:pPr marL="1200150" lvl="2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</a:t>
            </a:r>
          </a:p>
          <a:p>
            <a:pPr marL="1200150" lvl="2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2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94688"/>
            <a:ext cx="8520600" cy="685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Handling Action – 1</a:t>
            </a:r>
            <a:r>
              <a:rPr lang="en-GB" baseline="30000" dirty="0"/>
              <a:t>st</a:t>
            </a:r>
            <a:r>
              <a:rPr lang="en-GB" dirty="0"/>
              <a:t> way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968187"/>
            <a:ext cx="8520600" cy="3600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GB" dirty="0"/>
          </a:p>
          <a:p>
            <a:pPr indent="-317500">
              <a:buSzPts val="1400"/>
              <a:buChar char="-"/>
            </a:pPr>
            <a:r>
              <a:rPr lang="en-GB" dirty="0"/>
              <a:t>Set event name in xml file: </a:t>
            </a:r>
            <a:r>
              <a:rPr lang="en-GB" dirty="0" err="1"/>
              <a:t>android:onClick</a:t>
            </a:r>
            <a:r>
              <a:rPr lang="en-GB" dirty="0"/>
              <a:t>=”</a:t>
            </a:r>
            <a:r>
              <a:rPr lang="en-GB" dirty="0" err="1"/>
              <a:t>EventName</a:t>
            </a:r>
            <a:r>
              <a:rPr lang="en-GB" dirty="0"/>
              <a:t>“</a:t>
            </a:r>
            <a:endParaRPr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97" y="1670618"/>
            <a:ext cx="5320705" cy="20561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013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Handling Action – 1</a:t>
            </a:r>
            <a:r>
              <a:rPr lang="en-GB" baseline="30000" dirty="0"/>
              <a:t>st</a:t>
            </a:r>
            <a:r>
              <a:rPr lang="en-GB" dirty="0"/>
              <a:t> way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968187"/>
            <a:ext cx="8520600" cy="3600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  <a:buChar char="-"/>
            </a:pPr>
            <a:r>
              <a:rPr lang="en-GB" dirty="0"/>
              <a:t>In activity, implement event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421" y="1758683"/>
            <a:ext cx="6124575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39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Handling Action – 2</a:t>
            </a:r>
            <a:r>
              <a:rPr lang="en-GB" baseline="30000" dirty="0"/>
              <a:t>nd</a:t>
            </a:r>
            <a:r>
              <a:rPr lang="en-GB" dirty="0"/>
              <a:t> way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Inline anonymous listener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00" y="1654225"/>
            <a:ext cx="67627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4093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 is base class for input controls</a:t>
            </a:r>
            <a:endParaRPr dirty="0"/>
          </a:p>
        </p:txBody>
      </p:sp>
      <p:sp>
        <p:nvSpPr>
          <p:cNvPr id="326" name="Google Shape;326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The </a:t>
            </a:r>
            <a:r>
              <a:rPr lang="en" b="0" u="sng" dirty="0">
                <a:solidFill>
                  <a:schemeClr val="hlink"/>
                </a:solidFill>
                <a:hlinkClick r:id="rId3"/>
              </a:rPr>
              <a:t>View</a:t>
            </a:r>
            <a:r>
              <a:rPr lang="en" b="0" dirty="0"/>
              <a:t> class is the basic building block for all UI components, including input controls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View is the base class for classes that provide interactive UI components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View provides basic interaction through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 b="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165</TotalTime>
  <Words>537</Words>
  <Application>Microsoft Office PowerPoint</Application>
  <PresentationFormat>On-screen Show (16:9)</PresentationFormat>
  <Paragraphs>100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Consolas</vt:lpstr>
      <vt:lpstr>Helvetica Neue</vt:lpstr>
      <vt:lpstr>Myriad Pro</vt:lpstr>
      <vt:lpstr>Tahoma</vt:lpstr>
      <vt:lpstr>Times New Roman</vt:lpstr>
      <vt:lpstr>Wingdings</vt:lpstr>
      <vt:lpstr>2_Theme1</vt:lpstr>
      <vt:lpstr>Theme1</vt:lpstr>
      <vt:lpstr>1_Theme1</vt:lpstr>
      <vt:lpstr>Binding Views and Handling Actions</vt:lpstr>
      <vt:lpstr>Contents</vt:lpstr>
      <vt:lpstr>Binding View</vt:lpstr>
      <vt:lpstr>Binding View</vt:lpstr>
      <vt:lpstr>Handling Action</vt:lpstr>
      <vt:lpstr>Handling Action – 1st way</vt:lpstr>
      <vt:lpstr>Handling Action – 1st way</vt:lpstr>
      <vt:lpstr>Handling Action – 2nd way </vt:lpstr>
      <vt:lpstr>View is base class for input controls</vt:lpstr>
      <vt:lpstr>View Event listeners</vt:lpstr>
      <vt:lpstr>AdapterView Event Listeners </vt:lpstr>
      <vt:lpstr>EditText Common Listeners </vt:lpstr>
      <vt:lpstr>Examples of input controls</vt:lpstr>
      <vt:lpstr>How input controls work</vt:lpstr>
      <vt:lpstr>UI elements for providing choices</vt:lpstr>
      <vt:lpstr>CheckBox</vt:lpstr>
      <vt:lpstr>RadioButton</vt:lpstr>
      <vt:lpstr>Toggle buttons and switches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Views and Handling Actions</dc:title>
  <cp:lastModifiedBy>Võ Hoàng Phương Dung</cp:lastModifiedBy>
  <cp:revision>38</cp:revision>
  <dcterms:modified xsi:type="dcterms:W3CDTF">2021-11-20T12:46:52Z</dcterms:modified>
</cp:coreProperties>
</file>