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92" r:id="rId3"/>
    <p:sldId id="293" r:id="rId4"/>
    <p:sldId id="294" r:id="rId5"/>
    <p:sldId id="295" r:id="rId6"/>
    <p:sldId id="319" r:id="rId7"/>
    <p:sldId id="29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53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2EDB4E-35AB-43E5-A180-211A0CC1134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8043-687B-4FEC-8A28-435B8CE8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6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589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3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891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169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2C7DB00-EF09-44E4-A643-E372AE76C2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237425-7D23-48A4-B17C-795A445D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25FE09-C529-459C-B23A-1BAADF14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8229203" cy="3394274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2EDB4E-35AB-43E5-A180-211A0CC1134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8043-687B-4FEC-8A28-435B8CE8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0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2" r:id="rId8"/>
    <p:sldLayoutId id="2147483673" r:id="rId9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&amp; Lifecycle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5B4C-2469-4A8C-B91F-4398A6E8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1E71-3C53-4939-AC79-8A057E96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Activity with layout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ExampleActivity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protected void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en-US" sz="2000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r>
              <a:rPr lang="en-US" sz="2000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C541-A5B8-46E4-A633-032DE532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0038-49E8-4B02-AB4A-D6E6C45C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046922"/>
            <a:ext cx="8229203" cy="3547899"/>
          </a:xfrm>
        </p:spPr>
        <p:txBody>
          <a:bodyPr/>
          <a:lstStyle/>
          <a:p>
            <a:r>
              <a:rPr lang="en-US" dirty="0"/>
              <a:t>Declaring the activity in the manifest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Declaring the activity as a launch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Shape 95" descr="Screen Shot 2016-11-18 at 10.42.46 AM.png">
            <a:extLst>
              <a:ext uri="{FF2B5EF4-FFF2-40B4-BE49-F238E27FC236}">
                <a16:creationId xmlns:a16="http://schemas.microsoft.com/office/drawing/2014/main" id="{CA4D69E4-E507-4878-BC4B-318FA7A080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400" y="1419650"/>
            <a:ext cx="7815470" cy="144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6" descr="Screen Shot 2016-11-18 at 10.45.31 AM.png">
            <a:extLst>
              <a:ext uri="{FF2B5EF4-FFF2-40B4-BE49-F238E27FC236}">
                <a16:creationId xmlns:a16="http://schemas.microsoft.com/office/drawing/2014/main" id="{7C2B0797-C501-415F-9183-A0009D4A51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87" y="3309822"/>
            <a:ext cx="7845013" cy="1513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46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963E-CD9A-40A5-9901-54B552A7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95DD-70D9-4A7C-A81D-472A0C6B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set of states an Activity can be in during its lifetime, from when it is created until it is destroyed</a:t>
            </a:r>
          </a:p>
          <a:p>
            <a:endParaRPr lang="en-US" dirty="0"/>
          </a:p>
        </p:txBody>
      </p:sp>
      <p:pic>
        <p:nvPicPr>
          <p:cNvPr id="4" name="Google Shape;309;p58">
            <a:extLst>
              <a:ext uri="{FF2B5EF4-FFF2-40B4-BE49-F238E27FC236}">
                <a16:creationId xmlns:a16="http://schemas.microsoft.com/office/drawing/2014/main" id="{43AF0225-04F5-4EFA-BAB0-EF689541E4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375" y="1723325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18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6AC-60E7-4345-955E-8D8627ED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states and app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187D-BA8F-41F5-889B-BED1C963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(not visible yet)</a:t>
            </a:r>
          </a:p>
          <a:p>
            <a:r>
              <a:rPr lang="en-US" dirty="0"/>
              <a:t>Started (visible)</a:t>
            </a:r>
          </a:p>
          <a:p>
            <a:r>
              <a:rPr lang="en-US" dirty="0"/>
              <a:t>Resume (visible)</a:t>
            </a:r>
          </a:p>
          <a:p>
            <a:r>
              <a:rPr lang="en-US" dirty="0"/>
              <a:t>Paused(partially invisible)</a:t>
            </a:r>
          </a:p>
          <a:p>
            <a:r>
              <a:rPr lang="en-US" dirty="0"/>
              <a:t>Stopped (hidden)</a:t>
            </a:r>
          </a:p>
          <a:p>
            <a:r>
              <a:rPr lang="en-US" dirty="0"/>
              <a:t>Destroyed (gone from memory)</a:t>
            </a:r>
          </a:p>
          <a:p>
            <a:pPr marL="0" indent="0">
              <a:buNone/>
            </a:pPr>
            <a:r>
              <a:rPr lang="en-US" b="0" dirty="0"/>
              <a:t>State changes are triggered by user action, configuration changes such as device rotation, or system action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0BE9-52D1-478E-97A0-56806B10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states and callbacks graph</a:t>
            </a:r>
          </a:p>
        </p:txBody>
      </p:sp>
      <p:pic>
        <p:nvPicPr>
          <p:cNvPr id="4" name="Google Shape;341;p62">
            <a:extLst>
              <a:ext uri="{FF2B5EF4-FFF2-40B4-BE49-F238E27FC236}">
                <a16:creationId xmlns:a16="http://schemas.microsoft.com/office/drawing/2014/main" id="{C1E0FF2B-8226-4C40-BCCE-3D2F8310E70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550" y="102691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35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E2C-8CC7-435C-B08E-0A3537C9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callbacks</a:t>
            </a:r>
          </a:p>
        </p:txBody>
      </p:sp>
      <p:pic>
        <p:nvPicPr>
          <p:cNvPr id="4" name="Shape 81">
            <a:extLst>
              <a:ext uri="{FF2B5EF4-FFF2-40B4-BE49-F238E27FC236}">
                <a16:creationId xmlns:a16="http://schemas.microsoft.com/office/drawing/2014/main" id="{DB4530D1-C37B-432C-9C6E-24FDBC0C8F8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757" y="1245240"/>
            <a:ext cx="5457825" cy="316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00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0E39-4145-4629-90FD-479D7080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() –&gt;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5864-4E9D-4DC5-9689-665FEC8E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when the Activity is first created, for example when user taps launcher icon</a:t>
            </a:r>
          </a:p>
          <a:p>
            <a:r>
              <a:rPr lang="en-US" b="0" dirty="0"/>
              <a:t>Does all static setup: create views, bind data to lists, ... </a:t>
            </a:r>
          </a:p>
          <a:p>
            <a:r>
              <a:rPr lang="en-US" b="0" dirty="0"/>
              <a:t>Only called once during an activity's lifetime</a:t>
            </a:r>
          </a:p>
          <a:p>
            <a:r>
              <a:rPr lang="en-US" b="0" dirty="0"/>
              <a:t>Takes a Bundle with Activity's previously frozen state, if there was one</a:t>
            </a:r>
          </a:p>
          <a:p>
            <a:r>
              <a:rPr lang="en-US" b="0" dirty="0"/>
              <a:t>Created state is always followed by </a:t>
            </a:r>
            <a:r>
              <a:rPr lang="en-US" b="0" dirty="0" err="1"/>
              <a:t>onStart</a:t>
            </a:r>
            <a:r>
              <a:rPr lang="en-US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847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ACF4-F31D-4F1C-81A4-A85054D3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34AF-2B20-4260-B4BE-6CCB9D04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0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1BAC-2FC4-4164-BB27-68FBACE7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</a:t>
            </a:r>
            <a:r>
              <a:rPr lang="en-US" dirty="0"/>
              <a:t>() –&gt;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942E-3C62-4294-838C-E97E6E6D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when the Activity is becoming visible to user</a:t>
            </a:r>
          </a:p>
          <a:p>
            <a:r>
              <a:rPr lang="en-US" b="0" dirty="0"/>
              <a:t>Can be called more than once during lifecycle</a:t>
            </a:r>
          </a:p>
          <a:p>
            <a:r>
              <a:rPr lang="en-US" b="0" dirty="0"/>
              <a:t>Followed by </a:t>
            </a:r>
            <a:r>
              <a:rPr lang="en-US" b="0" dirty="0" err="1"/>
              <a:t>onResume</a:t>
            </a:r>
            <a:r>
              <a:rPr lang="en-US" b="0" dirty="0"/>
              <a:t>() if the activity comes to the foreground, or </a:t>
            </a:r>
            <a:r>
              <a:rPr lang="en-US" b="0" dirty="0" err="1"/>
              <a:t>onStop</a:t>
            </a:r>
            <a:r>
              <a:rPr lang="en-US" b="0" dirty="0"/>
              <a:t>() if it becomes hidden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7418-1E65-4A40-BB3F-00F38BD2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onStart()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32F9-A6B2-406F-B924-C8D35704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onStart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super.onStart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0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864-0C9E-4E9C-9511-36DC1AAD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86A6-CDD2-4270-8617-5EE04A9F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  <a:p>
            <a:r>
              <a:rPr lang="en-US" dirty="0"/>
              <a:t>Defining an Activity </a:t>
            </a:r>
          </a:p>
          <a:p>
            <a:r>
              <a:rPr lang="en-US" dirty="0"/>
              <a:t>Activity lifecycle</a:t>
            </a:r>
          </a:p>
          <a:p>
            <a:r>
              <a:rPr lang="en-US" dirty="0"/>
              <a:t>Activity lifecycle callbacks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7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C773-475E-4347-A9D0-4F56C3C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onRestart</a:t>
            </a:r>
            <a:r>
              <a:rPr lang="en-US" dirty="0"/>
              <a:t>() –&gt;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C459-BFC8-43B0-AB0B-47A9B4CD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after Activity has been stopped, immediately before it is started again</a:t>
            </a:r>
          </a:p>
          <a:p>
            <a:r>
              <a:rPr lang="en-US" b="0" dirty="0"/>
              <a:t>Transient state</a:t>
            </a:r>
          </a:p>
          <a:p>
            <a:r>
              <a:rPr lang="en-US" b="0" dirty="0"/>
              <a:t>Always followed by </a:t>
            </a:r>
            <a:r>
              <a:rPr lang="en-US" b="0" dirty="0" err="1"/>
              <a:t>onStart</a:t>
            </a:r>
            <a:r>
              <a:rPr lang="en-US" b="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5123-EE09-405C-AFAB-9A501E4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onRestart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1D56-8998-4C92-B24B-B35F3305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onRestart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super.onRestart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30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F1AA-9130-48BE-B3EF-8FBE3C8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onResume</a:t>
            </a:r>
            <a:r>
              <a:rPr lang="en-US" dirty="0"/>
              <a:t>() –&gt; Resumed/Running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C2A0-F89C-4857-A186-28878DED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Activity will start interacting with user</a:t>
            </a:r>
          </a:p>
          <a:p>
            <a:r>
              <a:rPr lang="en-US" dirty="0"/>
              <a:t>Activity has moved to top of the Activity stack</a:t>
            </a:r>
          </a:p>
          <a:p>
            <a:r>
              <a:rPr lang="en-US" dirty="0"/>
              <a:t>Starts accepting user input</a:t>
            </a:r>
          </a:p>
          <a:p>
            <a:r>
              <a:rPr lang="en-US" dirty="0"/>
              <a:t>Running state</a:t>
            </a:r>
          </a:p>
          <a:p>
            <a:r>
              <a:rPr lang="en-US" dirty="0"/>
              <a:t>Always followed by  </a:t>
            </a:r>
            <a:r>
              <a:rPr lang="en-US" dirty="0" err="1"/>
              <a:t>onPause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6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CA51-E626-46F0-91FC-2BF0454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onResume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AD55-0A43-41DE-BF47-975F4AEC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onResume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super.onResume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// The activity has become visible</a:t>
            </a:r>
          </a:p>
          <a:p>
            <a:pPr marL="0" indent="0">
              <a:buNone/>
            </a:pPr>
            <a:r>
              <a:rPr lang="en-US" dirty="0"/>
              <a:t>    // it is now "resumed"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73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DAE1-2F23-4294-B1E5-A5EB73BF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onPause</a:t>
            </a:r>
            <a:r>
              <a:rPr lang="en-US" dirty="0"/>
              <a:t>() –&gt; Paused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FCA5-7FC8-49C4-BDAB-98FADBF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when system is about to resume a previous Activity</a:t>
            </a:r>
          </a:p>
          <a:p>
            <a:r>
              <a:rPr lang="en-US" b="0" dirty="0"/>
              <a:t>The Activity is partly visible but user is leaving the Activity</a:t>
            </a:r>
          </a:p>
          <a:p>
            <a:r>
              <a:rPr lang="en-US" b="0" dirty="0"/>
              <a:t>Typically used to commit unsaved changes to persistent data, stop animations and anything that consumes resources </a:t>
            </a:r>
          </a:p>
          <a:p>
            <a:r>
              <a:rPr lang="en-US" b="0" dirty="0"/>
              <a:t>Implementations must be fast because the next Activity is not resumed until this method returns</a:t>
            </a:r>
          </a:p>
          <a:p>
            <a:r>
              <a:rPr lang="en-US" b="0" dirty="0"/>
              <a:t>Followed by either </a:t>
            </a:r>
            <a:r>
              <a:rPr lang="en-US" b="0" dirty="0" err="1"/>
              <a:t>onResume</a:t>
            </a:r>
            <a:r>
              <a:rPr lang="en-US" b="0" dirty="0"/>
              <a:t>() if the Activity returns back to the front, or </a:t>
            </a:r>
            <a:r>
              <a:rPr lang="en-US" b="0" dirty="0" err="1"/>
              <a:t>onStop</a:t>
            </a:r>
            <a:r>
              <a:rPr lang="en-US" b="0" dirty="0"/>
              <a:t>() if it becomes invisible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07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8D74-7651-4BBE-ADBB-292E1928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onPause()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CE06-D47E-4F0B-8FA2-E8139CF9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super.onPause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1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16B0-4C2B-40BD-AA55-1DC47B64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onStop</a:t>
            </a:r>
            <a:r>
              <a:rPr lang="en-US" dirty="0"/>
              <a:t>() –&gt; Stopped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964F-EF0F-401E-91E4-D61DAE46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when the Activity is no longer visible to the user</a:t>
            </a:r>
          </a:p>
          <a:p>
            <a:r>
              <a:rPr lang="en-US" b="0" dirty="0"/>
              <a:t>New Activity is being started, an existing one is brought in front of this one, or this one is being destroyed</a:t>
            </a:r>
          </a:p>
          <a:p>
            <a:r>
              <a:rPr lang="en-US" b="0" dirty="0"/>
              <a:t>Operations that were too heavy-weight for </a:t>
            </a:r>
            <a:r>
              <a:rPr lang="en-US" b="0" dirty="0" err="1"/>
              <a:t>onPause</a:t>
            </a:r>
            <a:r>
              <a:rPr lang="en-US" b="0" dirty="0"/>
              <a:t>()</a:t>
            </a:r>
          </a:p>
          <a:p>
            <a:r>
              <a:rPr lang="en-US" b="0" dirty="0"/>
              <a:t>Followed by either </a:t>
            </a:r>
            <a:r>
              <a:rPr lang="en-US" b="0" dirty="0" err="1"/>
              <a:t>onRestart</a:t>
            </a:r>
            <a:r>
              <a:rPr lang="en-US" b="0" dirty="0"/>
              <a:t>() if Activity is coming back to interact with user, or </a:t>
            </a:r>
            <a:r>
              <a:rPr lang="en-US" b="0" dirty="0" err="1"/>
              <a:t>onDestroy</a:t>
            </a:r>
            <a:r>
              <a:rPr lang="en-US" b="0" dirty="0"/>
              <a:t>() if Activity is going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3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0674-3C3A-4019-9B39-876DDDFF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onStop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0BE2-DDE8-4C75-975C-574CE54A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super.onStop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F0B0-E0BF-439B-A73A-36D468D5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onDestroy() –&gt; Destroyed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DE60-979A-4AAD-B2BD-FAD44C9E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Final call before Activity is destroyed</a:t>
            </a:r>
          </a:p>
          <a:p>
            <a:r>
              <a:rPr lang="en-US" b="0" dirty="0"/>
              <a:t>User navigates back to previous Activity, or configuration changes</a:t>
            </a:r>
          </a:p>
          <a:p>
            <a:r>
              <a:rPr lang="en-US" b="0" dirty="0"/>
              <a:t>Activity is finishing or system is destroying it to save space</a:t>
            </a:r>
          </a:p>
          <a:p>
            <a:r>
              <a:rPr lang="en-US" b="0" dirty="0"/>
              <a:t>Call </a:t>
            </a:r>
            <a:r>
              <a:rPr lang="en-US" b="0" dirty="0" err="1"/>
              <a:t>isFinishing</a:t>
            </a:r>
            <a:r>
              <a:rPr lang="en-US" b="0" dirty="0"/>
              <a:t>() method to check</a:t>
            </a:r>
          </a:p>
          <a:p>
            <a:r>
              <a:rPr lang="en-US" b="0" dirty="0"/>
              <a:t>System may destroy Activity without calling this, so use </a:t>
            </a:r>
            <a:r>
              <a:rPr lang="en-US" b="0" dirty="0" err="1"/>
              <a:t>onPause</a:t>
            </a:r>
            <a:r>
              <a:rPr lang="en-US" b="0" dirty="0"/>
              <a:t>() or </a:t>
            </a:r>
            <a:r>
              <a:rPr lang="en-US" b="0" dirty="0" err="1"/>
              <a:t>onStop</a:t>
            </a:r>
            <a:r>
              <a:rPr lang="en-US" b="0" dirty="0"/>
              <a:t>() to save data or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36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3EB3-5ABE-4692-994D-1FA23ED3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A442-E6DB-466C-AA5B-F1A655D1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onDestroy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super.onDestroy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2350-19D9-477A-9F6B-B60388D4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DB5-7A40-4587-B60C-584E0A15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Activity is an application component</a:t>
            </a:r>
          </a:p>
          <a:p>
            <a:r>
              <a:rPr lang="en-US" dirty="0"/>
              <a:t>Represents one window, one hierarchy of views</a:t>
            </a:r>
          </a:p>
          <a:p>
            <a:r>
              <a:rPr lang="en-US" dirty="0"/>
              <a:t>Java class, typically one Activity in one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57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6862-794F-4CE1-B40F-06805256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F9B8-81BD-4262-A781-FF34D277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4EA6-882A-421F-845B-50A8E1AE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pic>
        <p:nvPicPr>
          <p:cNvPr id="4" name="Google Shape;315;p59">
            <a:extLst>
              <a:ext uri="{FF2B5EF4-FFF2-40B4-BE49-F238E27FC236}">
                <a16:creationId xmlns:a16="http://schemas.microsoft.com/office/drawing/2014/main" id="{F565C2F1-29A9-43A9-8787-9ACDEC4D7F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606" b="7788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316;p59">
            <a:extLst>
              <a:ext uri="{FF2B5EF4-FFF2-40B4-BE49-F238E27FC236}">
                <a16:creationId xmlns:a16="http://schemas.microsoft.com/office/drawing/2014/main" id="{69783D6A-97BE-45AD-B01B-33EF18843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810" b="8176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317;p59">
            <a:extLst>
              <a:ext uri="{FF2B5EF4-FFF2-40B4-BE49-F238E27FC236}">
                <a16:creationId xmlns:a16="http://schemas.microsoft.com/office/drawing/2014/main" id="{EF1606A0-1B18-4AAD-A504-B136C0F5AD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8;p59">
            <a:extLst>
              <a:ext uri="{FF2B5EF4-FFF2-40B4-BE49-F238E27FC236}">
                <a16:creationId xmlns:a16="http://schemas.microsoft.com/office/drawing/2014/main" id="{1DF7C129-8DB2-4323-837D-2222C0B92AF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299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3C4E-143C-4F0B-ACA1-35E46444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14A2-7477-4E87-B4AF-F6E67234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Activity typically has a UI layout</a:t>
            </a:r>
          </a:p>
          <a:p>
            <a:r>
              <a:rPr lang="en-US" dirty="0"/>
              <a:t>Layout is usually defined in one or more XML files</a:t>
            </a:r>
          </a:p>
          <a:p>
            <a:r>
              <a:rPr lang="en-US" dirty="0"/>
              <a:t>Activity "inflates" layout as part of being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0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A010-0AE4-452C-A921-79369491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7358-E685-4C7C-B7CB-1AF8D10C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030637"/>
            <a:ext cx="8229203" cy="3564184"/>
          </a:xfrm>
        </p:spPr>
        <p:txBody>
          <a:bodyPr/>
          <a:lstStyle/>
          <a:p>
            <a:r>
              <a:rPr lang="en-US" dirty="0"/>
              <a:t>Activity is a necessary component in an Android application.</a:t>
            </a:r>
          </a:p>
          <a:p>
            <a:endParaRPr lang="en-US" dirty="0"/>
          </a:p>
          <a:p>
            <a:r>
              <a:rPr lang="en-US" dirty="0"/>
              <a:t>MVC</a:t>
            </a:r>
          </a:p>
          <a:p>
            <a:endParaRPr lang="en-US" dirty="0"/>
          </a:p>
          <a:p>
            <a:r>
              <a:rPr lang="en-US" dirty="0"/>
              <a:t>MVP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MVVM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73CC3-CD22-4B42-BC7C-2D1FFB63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51" y="1498914"/>
            <a:ext cx="7012983" cy="1367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09A9F-C813-4F8A-A572-4968DD63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94" y="2817716"/>
            <a:ext cx="6919993" cy="1145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AE1CA-6C03-46CC-B227-276F861B1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288" y="3936694"/>
            <a:ext cx="6896746" cy="12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1278731"/>
            <a:ext cx="8658225" cy="35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3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15B2-6EFD-4C32-AC21-C328009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new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D1E8-35EF-4081-BE87-C0829541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layout in XML</a:t>
            </a:r>
          </a:p>
          <a:p>
            <a:r>
              <a:rPr lang="en-US" dirty="0"/>
              <a:t>Define Activity Java class </a:t>
            </a:r>
          </a:p>
          <a:p>
            <a:pPr lvl="1"/>
            <a:r>
              <a:rPr lang="en-US" dirty="0"/>
              <a:t>extends </a:t>
            </a:r>
            <a:r>
              <a:rPr lang="en-US" dirty="0" err="1"/>
              <a:t>AppCompatActivity</a:t>
            </a:r>
            <a:endParaRPr lang="en-US" dirty="0"/>
          </a:p>
          <a:p>
            <a:r>
              <a:rPr lang="en-US" dirty="0"/>
              <a:t>Connect Activity with Layout </a:t>
            </a:r>
          </a:p>
          <a:p>
            <a:pPr lvl="1"/>
            <a:r>
              <a:rPr lang="en-US" dirty="0"/>
              <a:t>Set content view in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r>
              <a:rPr lang="en-US" dirty="0"/>
              <a:t>Declare Activity in the Android manifest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3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A5C-88EF-497A-BB11-D20DDF1A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1CB7-4D77-4208-A258-C325DBF8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8573956" cy="3394274"/>
          </a:xfrm>
        </p:spPr>
        <p:txBody>
          <a:bodyPr/>
          <a:lstStyle/>
          <a:p>
            <a:r>
              <a:rPr lang="en-US" dirty="0"/>
              <a:t>Define Activity Java class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000" b="0" dirty="0">
                <a:latin typeface="Consolas"/>
                <a:ea typeface="Consolas"/>
                <a:cs typeface="Consolas"/>
                <a:sym typeface="Consolas"/>
              </a:rPr>
              <a:t>ExampleActivity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protected void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)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341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AndroidOverview_template" id="{7C972EFE-DC9C-4829-A5BF-885CDD1C7E61}" vid="{5AA4F883-CC0E-46F7-9CBE-FB8D1D43A5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1.AndroidOverview_template</Template>
  <TotalTime>108</TotalTime>
  <Words>866</Words>
  <Application>Microsoft Office PowerPoint</Application>
  <PresentationFormat>On-screen Show (16:9)</PresentationFormat>
  <Paragraphs>160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Consolas</vt:lpstr>
      <vt:lpstr>Myriad Pro</vt:lpstr>
      <vt:lpstr>Roboto</vt:lpstr>
      <vt:lpstr>Tahoma</vt:lpstr>
      <vt:lpstr>Times New Roman</vt:lpstr>
      <vt:lpstr>Theme1</vt:lpstr>
      <vt:lpstr>Activity &amp; Lifecycle</vt:lpstr>
      <vt:lpstr>Contents</vt:lpstr>
      <vt:lpstr>Activity</vt:lpstr>
      <vt:lpstr>Activity</vt:lpstr>
      <vt:lpstr>Activity</vt:lpstr>
      <vt:lpstr>Activity</vt:lpstr>
      <vt:lpstr>Activity </vt:lpstr>
      <vt:lpstr>Implement new activities</vt:lpstr>
      <vt:lpstr>Activity Implementation</vt:lpstr>
      <vt:lpstr>Activity Implementation</vt:lpstr>
      <vt:lpstr>Activity Implementation</vt:lpstr>
      <vt:lpstr>Activity Lifecycle</vt:lpstr>
      <vt:lpstr>Activity states and app visibility</vt:lpstr>
      <vt:lpstr>Activity states and callbacks graph</vt:lpstr>
      <vt:lpstr>Activity Lifecycle callbacks</vt:lpstr>
      <vt:lpstr>onCreate() –&gt; Created</vt:lpstr>
      <vt:lpstr>onCreate(Bundle savedInstanceState)</vt:lpstr>
      <vt:lpstr>onStart() –&gt; Started</vt:lpstr>
      <vt:lpstr>onStart()</vt:lpstr>
      <vt:lpstr>onRestart() –&gt; Started</vt:lpstr>
      <vt:lpstr>onRestart()</vt:lpstr>
      <vt:lpstr>onResume() –&gt; Resumed/Running </vt:lpstr>
      <vt:lpstr>onResume()</vt:lpstr>
      <vt:lpstr>onPause() –&gt; Paused</vt:lpstr>
      <vt:lpstr>onPause()</vt:lpstr>
      <vt:lpstr>onStop() –&gt; Stopped</vt:lpstr>
      <vt:lpstr>onStop()</vt:lpstr>
      <vt:lpstr>onDestroy() –&gt; Destroyed</vt:lpstr>
      <vt:lpstr>onDestroy()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74</cp:revision>
  <dcterms:modified xsi:type="dcterms:W3CDTF">2021-11-20T12:54:57Z</dcterms:modified>
</cp:coreProperties>
</file>