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262" r:id="rId3"/>
    <p:sldId id="259" r:id="rId4"/>
    <p:sldId id="260" r:id="rId5"/>
    <p:sldId id="261" r:id="rId6"/>
    <p:sldId id="263" r:id="rId7"/>
    <p:sldId id="265" r:id="rId8"/>
    <p:sldId id="266" r:id="rId9"/>
    <p:sldId id="267" r:id="rId10"/>
    <p:sldId id="268" r:id="rId11"/>
    <p:sldId id="269" r:id="rId12"/>
    <p:sldId id="270" r:id="rId13"/>
    <p:sldId id="271" r:id="rId14"/>
    <p:sldId id="272" r:id="rId15"/>
    <p:sldId id="273" r:id="rId16"/>
    <p:sldId id="293" r:id="rId17"/>
    <p:sldId id="294" r:id="rId18"/>
    <p:sldId id="292" r:id="rId19"/>
    <p:sldId id="274" r:id="rId20"/>
    <p:sldId id="291" r:id="rId21"/>
    <p:sldId id="275" r:id="rId22"/>
    <p:sldId id="276" r:id="rId23"/>
    <p:sldId id="277" r:id="rId24"/>
    <p:sldId id="278" r:id="rId25"/>
    <p:sldId id="279" r:id="rId26"/>
    <p:sldId id="281" r:id="rId27"/>
    <p:sldId id="280" r:id="rId28"/>
    <p:sldId id="282" r:id="rId29"/>
    <p:sldId id="283" r:id="rId30"/>
    <p:sldId id="284" r:id="rId31"/>
    <p:sldId id="285" r:id="rId32"/>
    <p:sldId id="286" r:id="rId33"/>
    <p:sldId id="287" r:id="rId34"/>
    <p:sldId id="288" r:id="rId35"/>
    <p:sldId id="289" r:id="rId36"/>
    <p:sldId id="290" r:id="rId37"/>
    <p:sldId id="295" r:id="rId38"/>
    <p:sldId id="296" r:id="rId39"/>
    <p:sldId id="297" r:id="rId40"/>
    <p:sldId id="298" r:id="rId41"/>
    <p:sldId id="299" r:id="rId42"/>
    <p:sldId id="300" r:id="rId43"/>
    <p:sldId id="264"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70" autoAdjust="0"/>
    <p:restoredTop sz="95179" autoAdjust="0"/>
  </p:normalViewPr>
  <p:slideViewPr>
    <p:cSldViewPr snapToGrid="0">
      <p:cViewPr varScale="1">
        <p:scale>
          <a:sx n="77" d="100"/>
          <a:sy n="77" d="100"/>
        </p:scale>
        <p:origin x="16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24785-CAF0-4DBC-B3A5-2407A1BE099E}" type="datetimeFigureOut">
              <a:rPr lang="en-US" smtClean="0"/>
              <a:t>5/6/2023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EAF86B-095E-4847-8474-E7055B9DDBF7}" type="slidenum">
              <a:rPr lang="en-US" smtClean="0"/>
              <a:t>‹#›</a:t>
            </a:fld>
            <a:endParaRPr lang="en-US"/>
          </a:p>
        </p:txBody>
      </p:sp>
    </p:spTree>
    <p:extLst>
      <p:ext uri="{BB962C8B-B14F-4D97-AF65-F5344CB8AC3E}">
        <p14:creationId xmlns:p14="http://schemas.microsoft.com/office/powerpoint/2010/main" val="136600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EAF86B-095E-4847-8474-E7055B9DDBF7}" type="slidenum">
              <a:rPr lang="en-US" smtClean="0"/>
              <a:t>1</a:t>
            </a:fld>
            <a:endParaRPr lang="en-US"/>
          </a:p>
        </p:txBody>
      </p:sp>
    </p:spTree>
    <p:extLst>
      <p:ext uri="{BB962C8B-B14F-4D97-AF65-F5344CB8AC3E}">
        <p14:creationId xmlns:p14="http://schemas.microsoft.com/office/powerpoint/2010/main" val="153981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A0BCB65-2C64-435B-98BC-43C3DAE41F47}"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F2800-76E3-4625-8A26-F392005EF5A5}" type="slidenum">
              <a:rPr lang="en-US" smtClean="0"/>
              <a:t>‹#›</a:t>
            </a:fld>
            <a:endParaRPr lang="en-US"/>
          </a:p>
        </p:txBody>
      </p:sp>
    </p:spTree>
    <p:extLst>
      <p:ext uri="{BB962C8B-B14F-4D97-AF65-F5344CB8AC3E}">
        <p14:creationId xmlns:p14="http://schemas.microsoft.com/office/powerpoint/2010/main" val="949204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0BCB65-2C64-435B-98BC-43C3DAE41F47}"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F2800-76E3-4625-8A26-F392005EF5A5}" type="slidenum">
              <a:rPr lang="en-US" smtClean="0"/>
              <a:t>‹#›</a:t>
            </a:fld>
            <a:endParaRPr lang="en-US"/>
          </a:p>
        </p:txBody>
      </p:sp>
    </p:spTree>
    <p:extLst>
      <p:ext uri="{BB962C8B-B14F-4D97-AF65-F5344CB8AC3E}">
        <p14:creationId xmlns:p14="http://schemas.microsoft.com/office/powerpoint/2010/main" val="1927788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0BCB65-2C64-435B-98BC-43C3DAE41F47}"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F2800-76E3-4625-8A26-F392005EF5A5}" type="slidenum">
              <a:rPr lang="en-US" smtClean="0"/>
              <a:t>‹#›</a:t>
            </a:fld>
            <a:endParaRPr lang="en-US"/>
          </a:p>
        </p:txBody>
      </p:sp>
    </p:spTree>
    <p:extLst>
      <p:ext uri="{BB962C8B-B14F-4D97-AF65-F5344CB8AC3E}">
        <p14:creationId xmlns:p14="http://schemas.microsoft.com/office/powerpoint/2010/main" val="4042406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0BCB65-2C64-435B-98BC-43C3DAE41F47}"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F2800-76E3-4625-8A26-F392005EF5A5}" type="slidenum">
              <a:rPr lang="en-US" smtClean="0"/>
              <a:t>‹#›</a:t>
            </a:fld>
            <a:endParaRPr lang="en-US"/>
          </a:p>
        </p:txBody>
      </p:sp>
    </p:spTree>
    <p:extLst>
      <p:ext uri="{BB962C8B-B14F-4D97-AF65-F5344CB8AC3E}">
        <p14:creationId xmlns:p14="http://schemas.microsoft.com/office/powerpoint/2010/main" val="2050884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0BCB65-2C64-435B-98BC-43C3DAE41F47}"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F2800-76E3-4625-8A26-F392005EF5A5}" type="slidenum">
              <a:rPr lang="en-US" smtClean="0"/>
              <a:t>‹#›</a:t>
            </a:fld>
            <a:endParaRPr lang="en-US"/>
          </a:p>
        </p:txBody>
      </p:sp>
    </p:spTree>
    <p:extLst>
      <p:ext uri="{BB962C8B-B14F-4D97-AF65-F5344CB8AC3E}">
        <p14:creationId xmlns:p14="http://schemas.microsoft.com/office/powerpoint/2010/main" val="1821472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A0BCB65-2C64-435B-98BC-43C3DAE41F47}" type="datetimeFigureOut">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3F2800-76E3-4625-8A26-F392005EF5A5}" type="slidenum">
              <a:rPr lang="en-US" smtClean="0"/>
              <a:t>‹#›</a:t>
            </a:fld>
            <a:endParaRPr lang="en-US"/>
          </a:p>
        </p:txBody>
      </p:sp>
    </p:spTree>
    <p:extLst>
      <p:ext uri="{BB962C8B-B14F-4D97-AF65-F5344CB8AC3E}">
        <p14:creationId xmlns:p14="http://schemas.microsoft.com/office/powerpoint/2010/main" val="3415341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A0BCB65-2C64-435B-98BC-43C3DAE41F47}" type="datetimeFigureOut">
              <a:rPr lang="en-US" smtClean="0"/>
              <a:t>5/6/2023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3F2800-76E3-4625-8A26-F392005EF5A5}" type="slidenum">
              <a:rPr lang="en-US" smtClean="0"/>
              <a:t>‹#›</a:t>
            </a:fld>
            <a:endParaRPr lang="en-US"/>
          </a:p>
        </p:txBody>
      </p:sp>
    </p:spTree>
    <p:extLst>
      <p:ext uri="{BB962C8B-B14F-4D97-AF65-F5344CB8AC3E}">
        <p14:creationId xmlns:p14="http://schemas.microsoft.com/office/powerpoint/2010/main" val="3523014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A0BCB65-2C64-435B-98BC-43C3DAE41F47}" type="datetimeFigureOut">
              <a:rPr lang="en-US" smtClean="0"/>
              <a:t>5/6/2023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3F2800-76E3-4625-8A26-F392005EF5A5}" type="slidenum">
              <a:rPr lang="en-US" smtClean="0"/>
              <a:t>‹#›</a:t>
            </a:fld>
            <a:endParaRPr lang="en-US"/>
          </a:p>
        </p:txBody>
      </p:sp>
    </p:spTree>
    <p:extLst>
      <p:ext uri="{BB962C8B-B14F-4D97-AF65-F5344CB8AC3E}">
        <p14:creationId xmlns:p14="http://schemas.microsoft.com/office/powerpoint/2010/main" val="3401010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0BCB65-2C64-435B-98BC-43C3DAE41F47}" type="datetimeFigureOut">
              <a:rPr lang="en-US" smtClean="0"/>
              <a:t>5/6/2023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3F2800-76E3-4625-8A26-F392005EF5A5}" type="slidenum">
              <a:rPr lang="en-US" smtClean="0"/>
              <a:t>‹#›</a:t>
            </a:fld>
            <a:endParaRPr lang="en-US"/>
          </a:p>
        </p:txBody>
      </p:sp>
    </p:spTree>
    <p:extLst>
      <p:ext uri="{BB962C8B-B14F-4D97-AF65-F5344CB8AC3E}">
        <p14:creationId xmlns:p14="http://schemas.microsoft.com/office/powerpoint/2010/main" val="2767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0BCB65-2C64-435B-98BC-43C3DAE41F47}" type="datetimeFigureOut">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3F2800-76E3-4625-8A26-F392005EF5A5}" type="slidenum">
              <a:rPr lang="en-US" smtClean="0"/>
              <a:t>‹#›</a:t>
            </a:fld>
            <a:endParaRPr lang="en-US"/>
          </a:p>
        </p:txBody>
      </p:sp>
    </p:spTree>
    <p:extLst>
      <p:ext uri="{BB962C8B-B14F-4D97-AF65-F5344CB8AC3E}">
        <p14:creationId xmlns:p14="http://schemas.microsoft.com/office/powerpoint/2010/main" val="1678818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0BCB65-2C64-435B-98BC-43C3DAE41F47}" type="datetimeFigureOut">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3F2800-76E3-4625-8A26-F392005EF5A5}" type="slidenum">
              <a:rPr lang="en-US" smtClean="0"/>
              <a:t>‹#›</a:t>
            </a:fld>
            <a:endParaRPr lang="en-US"/>
          </a:p>
        </p:txBody>
      </p:sp>
    </p:spTree>
    <p:extLst>
      <p:ext uri="{BB962C8B-B14F-4D97-AF65-F5344CB8AC3E}">
        <p14:creationId xmlns:p14="http://schemas.microsoft.com/office/powerpoint/2010/main" val="1093690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0BCB65-2C64-435B-98BC-43C3DAE41F47}" type="datetimeFigureOut">
              <a:rPr lang="en-US" smtClean="0"/>
              <a:t>5/6/2023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3F2800-76E3-4625-8A26-F392005EF5A5}" type="slidenum">
              <a:rPr lang="en-US" smtClean="0"/>
              <a:t>‹#›</a:t>
            </a:fld>
            <a:endParaRPr lang="en-US"/>
          </a:p>
        </p:txBody>
      </p:sp>
    </p:spTree>
    <p:extLst>
      <p:ext uri="{BB962C8B-B14F-4D97-AF65-F5344CB8AC3E}">
        <p14:creationId xmlns:p14="http://schemas.microsoft.com/office/powerpoint/2010/main" val="1236259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Module 6</a:t>
            </a:r>
          </a:p>
        </p:txBody>
      </p:sp>
      <p:sp>
        <p:nvSpPr>
          <p:cNvPr id="3" name="Subtitle 2"/>
          <p:cNvSpPr>
            <a:spLocks noGrp="1"/>
          </p:cNvSpPr>
          <p:nvPr>
            <p:ph type="subTitle" idx="1"/>
          </p:nvPr>
        </p:nvSpPr>
        <p:spPr/>
        <p:txBody>
          <a:bodyPr>
            <a:noAutofit/>
          </a:bodyPr>
          <a:lstStyle/>
          <a:p>
            <a:r>
              <a:rPr lang="en-US" sz="6600" dirty="0"/>
              <a:t>Arrays, Lists, and Iteration</a:t>
            </a:r>
          </a:p>
        </p:txBody>
      </p:sp>
      <p:pic>
        <p:nvPicPr>
          <p:cNvPr id="4" name="Picture 3" descr="logo - Trường Đại học FPT">
            <a:extLst>
              <a:ext uri="{FF2B5EF4-FFF2-40B4-BE49-F238E27FC236}">
                <a16:creationId xmlns:a16="http://schemas.microsoft.com/office/drawing/2014/main" id="{84C1853F-6EE0-4E19-934C-A6B26EC9D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7063" y="942747"/>
            <a:ext cx="2877873" cy="1130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422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6.12 Choosing Between For and </a:t>
            </a:r>
            <a:r>
              <a:rPr lang="en-US" b="1" dirty="0" err="1"/>
              <a:t>Foreach</a:t>
            </a:r>
            <a:r>
              <a:rPr lang="en-US" b="1" dirty="0"/>
              <a:t> Loops</a:t>
            </a:r>
          </a:p>
        </p:txBody>
      </p:sp>
      <p:sp>
        <p:nvSpPr>
          <p:cNvPr id="3" name="Content Placeholder 2"/>
          <p:cNvSpPr>
            <a:spLocks noGrp="1"/>
          </p:cNvSpPr>
          <p:nvPr>
            <p:ph idx="1"/>
          </p:nvPr>
        </p:nvSpPr>
        <p:spPr>
          <a:xfrm>
            <a:off x="838200" y="1825624"/>
            <a:ext cx="11220450" cy="4940935"/>
          </a:xfrm>
        </p:spPr>
        <p:txBody>
          <a:bodyPr>
            <a:normAutofit/>
          </a:bodyPr>
          <a:lstStyle/>
          <a:p>
            <a:r>
              <a:rPr lang="en-US" dirty="0"/>
              <a:t>If we were trying to collect the locations of all the cards in the hand with a</a:t>
            </a:r>
            <a:br>
              <a:rPr lang="en-US" dirty="0"/>
            </a:br>
            <a:r>
              <a:rPr lang="en-US" dirty="0"/>
              <a:t>specific characteristic </a:t>
            </a:r>
            <a:r>
              <a:rPr lang="en-US" dirty="0">
                <a:sym typeface="Wingdings" panose="05000000000000000000" pitchFamily="2" charset="2"/>
              </a:rPr>
              <a:t> Use </a:t>
            </a:r>
            <a:r>
              <a:rPr lang="en-US" b="1" dirty="0">
                <a:sym typeface="Wingdings" panose="05000000000000000000" pitchFamily="2" charset="2"/>
              </a:rPr>
              <a:t>For</a:t>
            </a:r>
            <a:r>
              <a:rPr lang="en-US" dirty="0">
                <a:sym typeface="Wingdings" panose="05000000000000000000" pitchFamily="2" charset="2"/>
              </a:rPr>
              <a:t> loop.</a:t>
            </a:r>
          </a:p>
          <a:p>
            <a:r>
              <a:rPr lang="en-US" dirty="0"/>
              <a:t>If we want to execute the loop body a certain number of times but we're not processing the elements of an array or collection </a:t>
            </a:r>
            <a:r>
              <a:rPr lang="en-US" dirty="0">
                <a:sym typeface="Wingdings" panose="05000000000000000000" pitchFamily="2" charset="2"/>
              </a:rPr>
              <a:t> Use </a:t>
            </a:r>
            <a:r>
              <a:rPr lang="en-US" b="1" dirty="0">
                <a:sym typeface="Wingdings" panose="05000000000000000000" pitchFamily="2" charset="2"/>
              </a:rPr>
              <a:t>For</a:t>
            </a:r>
            <a:r>
              <a:rPr lang="en-US" dirty="0">
                <a:sym typeface="Wingdings" panose="05000000000000000000" pitchFamily="2" charset="2"/>
              </a:rPr>
              <a:t> loop.</a:t>
            </a:r>
          </a:p>
          <a:p>
            <a:r>
              <a:rPr lang="en-US" dirty="0"/>
              <a:t>If we actually want to change the contents of a collection we’re iterating over </a:t>
            </a:r>
            <a:r>
              <a:rPr lang="en-US" dirty="0">
                <a:sym typeface="Wingdings" panose="05000000000000000000" pitchFamily="2" charset="2"/>
              </a:rPr>
              <a:t> Use </a:t>
            </a:r>
            <a:r>
              <a:rPr lang="en-US" b="1" dirty="0">
                <a:sym typeface="Wingdings" panose="05000000000000000000" pitchFamily="2" charset="2"/>
              </a:rPr>
              <a:t>For </a:t>
            </a:r>
            <a:r>
              <a:rPr lang="en-US" dirty="0">
                <a:sym typeface="Wingdings" panose="05000000000000000000" pitchFamily="2" charset="2"/>
              </a:rPr>
              <a:t>loop.</a:t>
            </a:r>
          </a:p>
          <a:p>
            <a:r>
              <a:rPr lang="en-US" dirty="0">
                <a:sym typeface="Wingdings" panose="05000000000000000000" pitchFamily="2" charset="2"/>
              </a:rPr>
              <a:t>If </a:t>
            </a:r>
            <a:r>
              <a:rPr lang="en-US" dirty="0"/>
              <a:t>we’re not allowed to change the contents of a collection we’re iterating over </a:t>
            </a:r>
            <a:r>
              <a:rPr lang="en-US" dirty="0">
                <a:sym typeface="Wingdings" panose="05000000000000000000" pitchFamily="2" charset="2"/>
              </a:rPr>
              <a:t> Use </a:t>
            </a:r>
            <a:r>
              <a:rPr lang="en-US" b="1" dirty="0" err="1">
                <a:sym typeface="Wingdings" panose="05000000000000000000" pitchFamily="2" charset="2"/>
              </a:rPr>
              <a:t>Foreach</a:t>
            </a:r>
            <a:r>
              <a:rPr lang="en-US" dirty="0">
                <a:sym typeface="Wingdings" panose="05000000000000000000" pitchFamily="2" charset="2"/>
              </a:rPr>
              <a:t> loop.</a:t>
            </a:r>
          </a:p>
          <a:p>
            <a:endParaRPr lang="en-US" dirty="0"/>
          </a:p>
        </p:txBody>
      </p:sp>
    </p:spTree>
    <p:extLst>
      <p:ext uri="{BB962C8B-B14F-4D97-AF65-F5344CB8AC3E}">
        <p14:creationId xmlns:p14="http://schemas.microsoft.com/office/powerpoint/2010/main" val="1917158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6.13 Nested Loops</a:t>
            </a:r>
          </a:p>
        </p:txBody>
      </p:sp>
      <p:sp>
        <p:nvSpPr>
          <p:cNvPr id="3" name="Content Placeholder 2"/>
          <p:cNvSpPr>
            <a:spLocks noGrp="1"/>
          </p:cNvSpPr>
          <p:nvPr>
            <p:ph idx="1"/>
          </p:nvPr>
        </p:nvSpPr>
        <p:spPr>
          <a:xfrm>
            <a:off x="838200" y="1825624"/>
            <a:ext cx="11220450" cy="4940935"/>
          </a:xfrm>
        </p:spPr>
        <p:txBody>
          <a:bodyPr>
            <a:normAutofit/>
          </a:bodyPr>
          <a:lstStyle/>
          <a:p>
            <a:pPr marL="0" indent="0">
              <a:buNone/>
            </a:pPr>
            <a:r>
              <a:rPr lang="en-US" i="1" dirty="0"/>
              <a:t>Example 10.3. Generating All the Cards in a Deck</a:t>
            </a:r>
          </a:p>
          <a:p>
            <a:r>
              <a:rPr lang="en-US" dirty="0"/>
              <a:t>Problem Description: Write a code fragment that will generate all the cards in a deck.</a:t>
            </a:r>
          </a:p>
          <a:p>
            <a:pPr lvl="1"/>
            <a:r>
              <a:rPr lang="en-US" dirty="0"/>
              <a:t>Initialize the deck of cards first using: </a:t>
            </a:r>
          </a:p>
          <a:p>
            <a:endParaRPr lang="en-US" dirty="0"/>
          </a:p>
          <a:p>
            <a:r>
              <a:rPr lang="en-US" dirty="0"/>
              <a:t>Algorithm</a:t>
            </a:r>
            <a:br>
              <a:rPr lang="en-US" dirty="0"/>
            </a:br>
            <a:endParaRPr lang="en-US" dirty="0"/>
          </a:p>
        </p:txBody>
      </p:sp>
      <p:pic>
        <p:nvPicPr>
          <p:cNvPr id="4" name="Picture 3"/>
          <p:cNvPicPr>
            <a:picLocks noChangeAspect="1"/>
          </p:cNvPicPr>
          <p:nvPr/>
        </p:nvPicPr>
        <p:blipFill>
          <a:blip r:embed="rId2"/>
          <a:stretch>
            <a:fillRect/>
          </a:stretch>
        </p:blipFill>
        <p:spPr>
          <a:xfrm>
            <a:off x="1067752" y="4714874"/>
            <a:ext cx="8252533" cy="931545"/>
          </a:xfrm>
          <a:prstGeom prst="rect">
            <a:avLst/>
          </a:prstGeom>
        </p:spPr>
      </p:pic>
      <p:pic>
        <p:nvPicPr>
          <p:cNvPr id="5" name="Picture 4"/>
          <p:cNvPicPr>
            <a:picLocks noChangeAspect="1"/>
          </p:cNvPicPr>
          <p:nvPr/>
        </p:nvPicPr>
        <p:blipFill>
          <a:blip r:embed="rId3"/>
          <a:stretch>
            <a:fillRect/>
          </a:stretch>
        </p:blipFill>
        <p:spPr>
          <a:xfrm>
            <a:off x="1617345" y="3594734"/>
            <a:ext cx="5445376" cy="268606"/>
          </a:xfrm>
          <a:prstGeom prst="rect">
            <a:avLst/>
          </a:prstGeom>
        </p:spPr>
      </p:pic>
    </p:spTree>
    <p:extLst>
      <p:ext uri="{BB962C8B-B14F-4D97-AF65-F5344CB8AC3E}">
        <p14:creationId xmlns:p14="http://schemas.microsoft.com/office/powerpoint/2010/main" val="3324676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6.13 Nested Loops</a:t>
            </a:r>
          </a:p>
        </p:txBody>
      </p:sp>
      <p:sp>
        <p:nvSpPr>
          <p:cNvPr id="3" name="Content Placeholder 2"/>
          <p:cNvSpPr>
            <a:spLocks noGrp="1"/>
          </p:cNvSpPr>
          <p:nvPr>
            <p:ph idx="1"/>
          </p:nvPr>
        </p:nvSpPr>
        <p:spPr>
          <a:xfrm>
            <a:off x="838200" y="1825624"/>
            <a:ext cx="11220450" cy="4940935"/>
          </a:xfrm>
        </p:spPr>
        <p:txBody>
          <a:bodyPr>
            <a:normAutofit/>
          </a:bodyPr>
          <a:lstStyle/>
          <a:p>
            <a:pPr marL="0" indent="0">
              <a:buNone/>
            </a:pPr>
            <a:r>
              <a:rPr lang="en-US" i="1" dirty="0"/>
              <a:t>Example 10.3. Generating All the Cards in a Deck</a:t>
            </a:r>
          </a:p>
          <a:p>
            <a:r>
              <a:rPr lang="en-US" dirty="0"/>
              <a:t>Implementation</a:t>
            </a:r>
            <a:br>
              <a:rPr lang="en-US" dirty="0"/>
            </a:br>
            <a:endParaRPr lang="en-US" dirty="0"/>
          </a:p>
        </p:txBody>
      </p:sp>
      <p:pic>
        <p:nvPicPr>
          <p:cNvPr id="6" name="Picture 5"/>
          <p:cNvPicPr>
            <a:picLocks noChangeAspect="1"/>
          </p:cNvPicPr>
          <p:nvPr/>
        </p:nvPicPr>
        <p:blipFill>
          <a:blip r:embed="rId2"/>
          <a:stretch>
            <a:fillRect/>
          </a:stretch>
        </p:blipFill>
        <p:spPr>
          <a:xfrm>
            <a:off x="924877" y="2781616"/>
            <a:ext cx="7502499" cy="2213294"/>
          </a:xfrm>
          <a:prstGeom prst="rect">
            <a:avLst/>
          </a:prstGeom>
        </p:spPr>
      </p:pic>
    </p:spTree>
    <p:extLst>
      <p:ext uri="{BB962C8B-B14F-4D97-AF65-F5344CB8AC3E}">
        <p14:creationId xmlns:p14="http://schemas.microsoft.com/office/powerpoint/2010/main" val="4274355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6.14 Arrays and Loops – “Walking the Array”</a:t>
            </a:r>
          </a:p>
        </p:txBody>
      </p:sp>
      <p:sp>
        <p:nvSpPr>
          <p:cNvPr id="3" name="Content Placeholder 2"/>
          <p:cNvSpPr>
            <a:spLocks noGrp="1"/>
          </p:cNvSpPr>
          <p:nvPr>
            <p:ph idx="1"/>
          </p:nvPr>
        </p:nvSpPr>
        <p:spPr>
          <a:xfrm>
            <a:off x="838200" y="1825624"/>
            <a:ext cx="11220450" cy="4940935"/>
          </a:xfrm>
        </p:spPr>
        <p:txBody>
          <a:bodyPr>
            <a:normAutofit/>
          </a:bodyPr>
          <a:lstStyle/>
          <a:p>
            <a:pPr marL="0" indent="0">
              <a:buNone/>
            </a:pPr>
            <a:r>
              <a:rPr lang="en-US" i="1" dirty="0"/>
              <a:t>Example 10.4. Printing All the Cards in a Hand</a:t>
            </a:r>
          </a:p>
          <a:p>
            <a:r>
              <a:rPr lang="en-US" dirty="0"/>
              <a:t>Problem Description: Write an algorithm that will print out all the cards in a hand.</a:t>
            </a:r>
          </a:p>
          <a:p>
            <a:r>
              <a:rPr lang="en-US" dirty="0"/>
              <a:t>Algorithm</a:t>
            </a:r>
          </a:p>
          <a:p>
            <a:endParaRPr lang="en-US" dirty="0"/>
          </a:p>
          <a:p>
            <a:r>
              <a:rPr lang="en-US" dirty="0"/>
              <a:t>code only changes in one place (we use the </a:t>
            </a:r>
            <a:r>
              <a:rPr lang="en-US" i="1" dirty="0"/>
              <a:t>Length</a:t>
            </a:r>
            <a:r>
              <a:rPr lang="en-US" dirty="0"/>
              <a:t> property of the array rather than the </a:t>
            </a:r>
            <a:r>
              <a:rPr lang="en-US" i="1" dirty="0"/>
              <a:t>Count</a:t>
            </a:r>
            <a:r>
              <a:rPr lang="en-US" dirty="0"/>
              <a:t> property of the List): </a:t>
            </a:r>
          </a:p>
        </p:txBody>
      </p:sp>
      <p:pic>
        <p:nvPicPr>
          <p:cNvPr id="4" name="Picture 3"/>
          <p:cNvPicPr>
            <a:picLocks noChangeAspect="1"/>
          </p:cNvPicPr>
          <p:nvPr/>
        </p:nvPicPr>
        <p:blipFill>
          <a:blip r:embed="rId2"/>
          <a:stretch>
            <a:fillRect/>
          </a:stretch>
        </p:blipFill>
        <p:spPr>
          <a:xfrm>
            <a:off x="1180147" y="3638550"/>
            <a:ext cx="3878800" cy="636270"/>
          </a:xfrm>
          <a:prstGeom prst="rect">
            <a:avLst/>
          </a:prstGeom>
        </p:spPr>
      </p:pic>
      <p:pic>
        <p:nvPicPr>
          <p:cNvPr id="5" name="Picture 4"/>
          <p:cNvPicPr>
            <a:picLocks noChangeAspect="1"/>
          </p:cNvPicPr>
          <p:nvPr/>
        </p:nvPicPr>
        <p:blipFill>
          <a:blip r:embed="rId3"/>
          <a:stretch>
            <a:fillRect/>
          </a:stretch>
        </p:blipFill>
        <p:spPr>
          <a:xfrm>
            <a:off x="1180147" y="5136832"/>
            <a:ext cx="8582180" cy="1412558"/>
          </a:xfrm>
          <a:prstGeom prst="rect">
            <a:avLst/>
          </a:prstGeom>
        </p:spPr>
      </p:pic>
    </p:spTree>
    <p:extLst>
      <p:ext uri="{BB962C8B-B14F-4D97-AF65-F5344CB8AC3E}">
        <p14:creationId xmlns:p14="http://schemas.microsoft.com/office/powerpoint/2010/main" val="1637149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6.14 Arrays and Loops – “Walking the Array”</a:t>
            </a:r>
          </a:p>
        </p:txBody>
      </p:sp>
      <p:sp>
        <p:nvSpPr>
          <p:cNvPr id="3" name="Content Placeholder 2"/>
          <p:cNvSpPr>
            <a:spLocks noGrp="1"/>
          </p:cNvSpPr>
          <p:nvPr>
            <p:ph idx="1"/>
          </p:nvPr>
        </p:nvSpPr>
        <p:spPr>
          <a:xfrm>
            <a:off x="838200" y="1825624"/>
            <a:ext cx="11220450" cy="4940935"/>
          </a:xfrm>
        </p:spPr>
        <p:txBody>
          <a:bodyPr>
            <a:normAutofit/>
          </a:bodyPr>
          <a:lstStyle/>
          <a:p>
            <a:pPr marL="0" indent="0">
              <a:buNone/>
            </a:pPr>
            <a:r>
              <a:rPr lang="en-US" i="1" dirty="0"/>
              <a:t>Example 10.5. Adding Up the Numbers in a Grid</a:t>
            </a:r>
          </a:p>
          <a:p>
            <a:r>
              <a:rPr lang="en-US" dirty="0"/>
              <a:t>Problem Description: Add up all the numbers in a 3 by 4 grid of integers.</a:t>
            </a:r>
          </a:p>
          <a:p>
            <a:r>
              <a:rPr lang="en-US" dirty="0"/>
              <a:t>Algorithm</a:t>
            </a:r>
          </a:p>
          <a:p>
            <a:endParaRPr lang="en-US" dirty="0"/>
          </a:p>
          <a:p>
            <a:endParaRPr lang="en-US" dirty="0"/>
          </a:p>
          <a:p>
            <a:r>
              <a:rPr lang="en-US" dirty="0"/>
              <a:t>Declare the 2D array that holds the numbers</a:t>
            </a:r>
            <a:br>
              <a:rPr lang="en-US" dirty="0"/>
            </a:br>
            <a:endParaRPr lang="en-US" dirty="0"/>
          </a:p>
        </p:txBody>
      </p:sp>
      <p:pic>
        <p:nvPicPr>
          <p:cNvPr id="6" name="Picture 5"/>
          <p:cNvPicPr>
            <a:picLocks noChangeAspect="1"/>
          </p:cNvPicPr>
          <p:nvPr/>
        </p:nvPicPr>
        <p:blipFill>
          <a:blip r:embed="rId2"/>
          <a:stretch>
            <a:fillRect/>
          </a:stretch>
        </p:blipFill>
        <p:spPr>
          <a:xfrm>
            <a:off x="1141094" y="3305490"/>
            <a:ext cx="5506605" cy="1083629"/>
          </a:xfrm>
          <a:prstGeom prst="rect">
            <a:avLst/>
          </a:prstGeom>
        </p:spPr>
      </p:pic>
      <p:pic>
        <p:nvPicPr>
          <p:cNvPr id="7" name="Picture 6"/>
          <p:cNvPicPr>
            <a:picLocks noChangeAspect="1"/>
          </p:cNvPicPr>
          <p:nvPr/>
        </p:nvPicPr>
        <p:blipFill>
          <a:blip r:embed="rId3"/>
          <a:stretch>
            <a:fillRect/>
          </a:stretch>
        </p:blipFill>
        <p:spPr>
          <a:xfrm>
            <a:off x="1141094" y="4884420"/>
            <a:ext cx="4077108" cy="316230"/>
          </a:xfrm>
          <a:prstGeom prst="rect">
            <a:avLst/>
          </a:prstGeom>
        </p:spPr>
      </p:pic>
    </p:spTree>
    <p:extLst>
      <p:ext uri="{BB962C8B-B14F-4D97-AF65-F5344CB8AC3E}">
        <p14:creationId xmlns:p14="http://schemas.microsoft.com/office/powerpoint/2010/main" val="3003412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6.14 Arrays and Loops – “Walking the Array”</a:t>
            </a:r>
          </a:p>
        </p:txBody>
      </p:sp>
      <p:sp>
        <p:nvSpPr>
          <p:cNvPr id="3" name="Content Placeholder 2"/>
          <p:cNvSpPr>
            <a:spLocks noGrp="1"/>
          </p:cNvSpPr>
          <p:nvPr>
            <p:ph idx="1"/>
          </p:nvPr>
        </p:nvSpPr>
        <p:spPr>
          <a:xfrm>
            <a:off x="838200" y="1825624"/>
            <a:ext cx="11220450" cy="4940935"/>
          </a:xfrm>
        </p:spPr>
        <p:txBody>
          <a:bodyPr>
            <a:normAutofit/>
          </a:bodyPr>
          <a:lstStyle/>
          <a:p>
            <a:pPr marL="0" indent="0">
              <a:buNone/>
            </a:pPr>
            <a:r>
              <a:rPr lang="en-US" i="1" dirty="0"/>
              <a:t>Example 10.5. Adding Up the Numbers in a Grid</a:t>
            </a:r>
          </a:p>
          <a:p>
            <a:r>
              <a:rPr lang="en-US" dirty="0"/>
              <a:t>Implementation</a:t>
            </a:r>
          </a:p>
          <a:p>
            <a:pPr marL="0" indent="0">
              <a:buNone/>
            </a:pPr>
            <a:br>
              <a:rPr lang="en-US" dirty="0"/>
            </a:br>
            <a:endParaRPr lang="en-US" dirty="0"/>
          </a:p>
        </p:txBody>
      </p:sp>
      <p:pic>
        <p:nvPicPr>
          <p:cNvPr id="4" name="Picture 3"/>
          <p:cNvPicPr>
            <a:picLocks noChangeAspect="1"/>
          </p:cNvPicPr>
          <p:nvPr/>
        </p:nvPicPr>
        <p:blipFill>
          <a:blip r:embed="rId2"/>
          <a:stretch>
            <a:fillRect/>
          </a:stretch>
        </p:blipFill>
        <p:spPr>
          <a:xfrm>
            <a:off x="1111567" y="2820352"/>
            <a:ext cx="9146677" cy="2551748"/>
          </a:xfrm>
          <a:prstGeom prst="rect">
            <a:avLst/>
          </a:prstGeom>
        </p:spPr>
      </p:pic>
    </p:spTree>
    <p:extLst>
      <p:ext uri="{BB962C8B-B14F-4D97-AF65-F5344CB8AC3E}">
        <p14:creationId xmlns:p14="http://schemas.microsoft.com/office/powerpoint/2010/main" val="136155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Exercise 23: Keeping the Odd</a:t>
            </a:r>
          </a:p>
        </p:txBody>
      </p:sp>
      <p:sp>
        <p:nvSpPr>
          <p:cNvPr id="3" name="Content Placeholder 2"/>
          <p:cNvSpPr>
            <a:spLocks noGrp="1"/>
          </p:cNvSpPr>
          <p:nvPr>
            <p:ph idx="1"/>
          </p:nvPr>
        </p:nvSpPr>
        <p:spPr/>
        <p:txBody>
          <a:bodyPr/>
          <a:lstStyle/>
          <a:p>
            <a:r>
              <a:rPr lang="en-US" dirty="0"/>
              <a:t>View LMS</a:t>
            </a:r>
          </a:p>
        </p:txBody>
      </p:sp>
    </p:spTree>
    <p:extLst>
      <p:ext uri="{BB962C8B-B14F-4D97-AF65-F5344CB8AC3E}">
        <p14:creationId xmlns:p14="http://schemas.microsoft.com/office/powerpoint/2010/main" val="761903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Exercise 24: For and </a:t>
            </a:r>
            <a:r>
              <a:rPr lang="en-US" b="1" dirty="0" err="1"/>
              <a:t>Foreach</a:t>
            </a:r>
            <a:r>
              <a:rPr lang="en-US" b="1" dirty="0"/>
              <a:t> Loops</a:t>
            </a:r>
          </a:p>
        </p:txBody>
      </p:sp>
      <p:sp>
        <p:nvSpPr>
          <p:cNvPr id="3" name="Content Placeholder 2"/>
          <p:cNvSpPr>
            <a:spLocks noGrp="1"/>
          </p:cNvSpPr>
          <p:nvPr>
            <p:ph idx="1"/>
          </p:nvPr>
        </p:nvSpPr>
        <p:spPr/>
        <p:txBody>
          <a:bodyPr/>
          <a:lstStyle/>
          <a:p>
            <a:r>
              <a:rPr lang="en-US" dirty="0"/>
              <a:t>View LMS</a:t>
            </a:r>
          </a:p>
        </p:txBody>
      </p:sp>
    </p:spTree>
    <p:extLst>
      <p:ext uri="{BB962C8B-B14F-4D97-AF65-F5344CB8AC3E}">
        <p14:creationId xmlns:p14="http://schemas.microsoft.com/office/powerpoint/2010/main" val="3514333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74335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6.15 Blowing Up Teddies, Take 1 ()</a:t>
            </a:r>
          </a:p>
        </p:txBody>
      </p:sp>
      <p:sp>
        <p:nvSpPr>
          <p:cNvPr id="3" name="Content Placeholder 2"/>
          <p:cNvSpPr>
            <a:spLocks noGrp="1"/>
          </p:cNvSpPr>
          <p:nvPr>
            <p:ph idx="1"/>
          </p:nvPr>
        </p:nvSpPr>
        <p:spPr>
          <a:xfrm>
            <a:off x="838200" y="1825624"/>
            <a:ext cx="11353800" cy="4940935"/>
          </a:xfrm>
        </p:spPr>
        <p:txBody>
          <a:bodyPr>
            <a:normAutofit/>
          </a:bodyPr>
          <a:lstStyle/>
          <a:p>
            <a:r>
              <a:rPr lang="en-US" dirty="0"/>
              <a:t>Page 229 of Textbook</a:t>
            </a:r>
          </a:p>
          <a:p>
            <a:r>
              <a:rPr lang="en-US" dirty="0"/>
              <a:t>Read yourself</a:t>
            </a:r>
          </a:p>
        </p:txBody>
      </p:sp>
    </p:spTree>
    <p:extLst>
      <p:ext uri="{BB962C8B-B14F-4D97-AF65-F5344CB8AC3E}">
        <p14:creationId xmlns:p14="http://schemas.microsoft.com/office/powerpoint/2010/main" val="2825959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Iteration: For and </a:t>
            </a:r>
            <a:r>
              <a:rPr lang="en-US" b="1" dirty="0" err="1"/>
              <a:t>Foreach</a:t>
            </a:r>
            <a:r>
              <a:rPr lang="en-US" b="1" dirty="0"/>
              <a:t> Loops</a:t>
            </a:r>
          </a:p>
        </p:txBody>
      </p:sp>
      <p:sp>
        <p:nvSpPr>
          <p:cNvPr id="3" name="Subtitle 2"/>
          <p:cNvSpPr>
            <a:spLocks noGrp="1"/>
          </p:cNvSpPr>
          <p:nvPr>
            <p:ph type="subTitle" idx="1"/>
          </p:nvPr>
        </p:nvSpPr>
        <p:spPr/>
        <p:txBody>
          <a:bodyPr>
            <a:noAutofit/>
          </a:bodyPr>
          <a:lstStyle/>
          <a:p>
            <a:endParaRPr lang="en-US" sz="6600" dirty="0"/>
          </a:p>
        </p:txBody>
      </p:sp>
    </p:spTree>
    <p:extLst>
      <p:ext uri="{BB962C8B-B14F-4D97-AF65-F5344CB8AC3E}">
        <p14:creationId xmlns:p14="http://schemas.microsoft.com/office/powerpoint/2010/main" val="3043076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6.16 Blowing Up Teddies, Take 2</a:t>
            </a:r>
          </a:p>
        </p:txBody>
      </p:sp>
      <p:sp>
        <p:nvSpPr>
          <p:cNvPr id="3" name="Content Placeholder 2"/>
          <p:cNvSpPr>
            <a:spLocks noGrp="1"/>
          </p:cNvSpPr>
          <p:nvPr>
            <p:ph idx="1"/>
          </p:nvPr>
        </p:nvSpPr>
        <p:spPr>
          <a:xfrm>
            <a:off x="838200" y="1825624"/>
            <a:ext cx="11353800" cy="4940935"/>
          </a:xfrm>
        </p:spPr>
        <p:txBody>
          <a:bodyPr>
            <a:normAutofit/>
          </a:bodyPr>
          <a:lstStyle/>
          <a:p>
            <a:r>
              <a:rPr lang="en-US" dirty="0"/>
              <a:t>Page 234 of Textbook</a:t>
            </a:r>
          </a:p>
          <a:p>
            <a:r>
              <a:rPr lang="en-US" dirty="0"/>
              <a:t>Read yourself</a:t>
            </a:r>
          </a:p>
          <a:p>
            <a:pPr marL="0" indent="0">
              <a:buNone/>
            </a:pPr>
            <a:endParaRPr lang="en-US" dirty="0"/>
          </a:p>
        </p:txBody>
      </p:sp>
    </p:spTree>
    <p:extLst>
      <p:ext uri="{BB962C8B-B14F-4D97-AF65-F5344CB8AC3E}">
        <p14:creationId xmlns:p14="http://schemas.microsoft.com/office/powerpoint/2010/main" val="876468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6.17 Putting It All Together</a:t>
            </a:r>
          </a:p>
        </p:txBody>
      </p:sp>
      <p:sp>
        <p:nvSpPr>
          <p:cNvPr id="3" name="Content Placeholder 2"/>
          <p:cNvSpPr>
            <a:spLocks noGrp="1"/>
          </p:cNvSpPr>
          <p:nvPr>
            <p:ph idx="1"/>
          </p:nvPr>
        </p:nvSpPr>
        <p:spPr>
          <a:xfrm>
            <a:off x="838200" y="1825624"/>
            <a:ext cx="11353800" cy="4940935"/>
          </a:xfrm>
        </p:spPr>
        <p:txBody>
          <a:bodyPr>
            <a:normAutofit fontScale="92500" lnSpcReduction="10000"/>
          </a:bodyPr>
          <a:lstStyle/>
          <a:p>
            <a:pPr marL="0" indent="0">
              <a:buNone/>
            </a:pPr>
            <a:r>
              <a:rPr lang="en-US" sz="3000" dirty="0"/>
              <a:t>The problem description:</a:t>
            </a:r>
          </a:p>
          <a:p>
            <a:r>
              <a:rPr lang="en-US" sz="2600" dirty="0"/>
              <a:t>Start with a </a:t>
            </a:r>
            <a:r>
              <a:rPr lang="en-US" sz="2600" dirty="0" err="1"/>
              <a:t>TeddyBear</a:t>
            </a:r>
            <a:r>
              <a:rPr lang="en-US" sz="2600" dirty="0"/>
              <a:t> game object, centered in the window, not moving</a:t>
            </a:r>
          </a:p>
          <a:p>
            <a:r>
              <a:rPr lang="en-US" sz="2600" dirty="0"/>
              <a:t>On every right mouse click, add a Pickup game object where the mouse was clicked</a:t>
            </a:r>
          </a:p>
          <a:p>
            <a:r>
              <a:rPr lang="en-US" sz="2600" dirty="0"/>
              <a:t>When the player left clicks the </a:t>
            </a:r>
            <a:r>
              <a:rPr lang="en-US" sz="2600" dirty="0" err="1"/>
              <a:t>TeddyBear</a:t>
            </a:r>
            <a:r>
              <a:rPr lang="en-US" sz="2600" dirty="0"/>
              <a:t>, the teddy starts collecting the pickups, starting with the closest Pickup and targeting the closest Pickup each time it collects the Pickup currently “targeted for collection”</a:t>
            </a:r>
          </a:p>
          <a:p>
            <a:r>
              <a:rPr lang="en-US" sz="2600" dirty="0"/>
              <a:t>The </a:t>
            </a:r>
            <a:r>
              <a:rPr lang="en-US" sz="2600" dirty="0" err="1"/>
              <a:t>TeddyBear</a:t>
            </a:r>
            <a:r>
              <a:rPr lang="en-US" sz="2600" dirty="0"/>
              <a:t> collects a Pickup by colliding with it, but this only works for the Pickup the Teddy has currently “targeted for collection”</a:t>
            </a:r>
          </a:p>
          <a:p>
            <a:r>
              <a:rPr lang="en-US" sz="2600" dirty="0"/>
              <a:t>Once the last Pickup has been collected, the Teddy stops moving</a:t>
            </a:r>
          </a:p>
          <a:p>
            <a:r>
              <a:rPr lang="en-US" sz="2600" dirty="0"/>
              <a:t>If the player adds more Pickups while the Teddy is moving, the Teddy picks them up as well</a:t>
            </a:r>
          </a:p>
          <a:p>
            <a:r>
              <a:rPr lang="en-US" sz="2600" dirty="0"/>
              <a:t>If the player adds more Pickups while the Teddy is stopped, the player has to left click on the Teddy again to start it collecting again </a:t>
            </a:r>
          </a:p>
        </p:txBody>
      </p:sp>
    </p:spTree>
    <p:extLst>
      <p:ext uri="{BB962C8B-B14F-4D97-AF65-F5344CB8AC3E}">
        <p14:creationId xmlns:p14="http://schemas.microsoft.com/office/powerpoint/2010/main" val="3446237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6.17 Putting It All Together</a:t>
            </a:r>
          </a:p>
        </p:txBody>
      </p:sp>
      <p:sp>
        <p:nvSpPr>
          <p:cNvPr id="3" name="Content Placeholder 2"/>
          <p:cNvSpPr>
            <a:spLocks noGrp="1"/>
          </p:cNvSpPr>
          <p:nvPr>
            <p:ph idx="1"/>
          </p:nvPr>
        </p:nvSpPr>
        <p:spPr>
          <a:xfrm>
            <a:off x="838200" y="1825624"/>
            <a:ext cx="11353800" cy="4940935"/>
          </a:xfrm>
        </p:spPr>
        <p:txBody>
          <a:bodyPr>
            <a:normAutofit/>
          </a:bodyPr>
          <a:lstStyle/>
          <a:p>
            <a:r>
              <a:rPr lang="en-US" i="1" dirty="0"/>
              <a:t>Understand the Problem</a:t>
            </a:r>
          </a:p>
          <a:p>
            <a:pPr lvl="1"/>
            <a:r>
              <a:rPr lang="en-US" sz="2800" dirty="0"/>
              <a:t>What happens if the player places a new Pickup that's closer to the Teddy than the Pickup it's currently moving to collect. Should the Teddy change its target or should it keep heading toward the current targeted Pickup?</a:t>
            </a:r>
          </a:p>
          <a:p>
            <a:pPr lvl="2"/>
            <a:r>
              <a:rPr lang="en-US" sz="2400" dirty="0"/>
              <a:t>Having the Teddy keep heading toward the current targeted Pickup is the easier problem to solve.</a:t>
            </a:r>
          </a:p>
          <a:p>
            <a:r>
              <a:rPr lang="en-US" i="1" dirty="0"/>
              <a:t>Design a Solution</a:t>
            </a:r>
            <a:r>
              <a:rPr lang="en-US" sz="3200" dirty="0"/>
              <a:t>	</a:t>
            </a:r>
          </a:p>
          <a:p>
            <a:pPr lvl="1"/>
            <a:r>
              <a:rPr lang="en-US" sz="2800" dirty="0"/>
              <a:t>Need to make some changes to our </a:t>
            </a:r>
            <a:r>
              <a:rPr lang="en-US" sz="2800" dirty="0" err="1"/>
              <a:t>TeddyBear</a:t>
            </a:r>
            <a:r>
              <a:rPr lang="en-US" sz="2800" dirty="0"/>
              <a:t> and </a:t>
            </a:r>
            <a:r>
              <a:rPr lang="en-US" sz="2800" dirty="0" err="1"/>
              <a:t>TedTheCollector</a:t>
            </a:r>
            <a:r>
              <a:rPr lang="en-US" sz="2800" dirty="0"/>
              <a:t> scripts.</a:t>
            </a:r>
            <a:endParaRPr lang="en-US" sz="2600" dirty="0"/>
          </a:p>
        </p:txBody>
      </p:sp>
    </p:spTree>
    <p:extLst>
      <p:ext uri="{BB962C8B-B14F-4D97-AF65-F5344CB8AC3E}">
        <p14:creationId xmlns:p14="http://schemas.microsoft.com/office/powerpoint/2010/main" val="1199491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6.17 Putting It All Together</a:t>
            </a:r>
          </a:p>
        </p:txBody>
      </p:sp>
      <p:sp>
        <p:nvSpPr>
          <p:cNvPr id="3" name="Content Placeholder 2"/>
          <p:cNvSpPr>
            <a:spLocks noGrp="1"/>
          </p:cNvSpPr>
          <p:nvPr>
            <p:ph idx="1"/>
          </p:nvPr>
        </p:nvSpPr>
        <p:spPr>
          <a:xfrm>
            <a:off x="838200" y="1825624"/>
            <a:ext cx="11353800" cy="4940935"/>
          </a:xfrm>
        </p:spPr>
        <p:txBody>
          <a:bodyPr>
            <a:normAutofit/>
          </a:bodyPr>
          <a:lstStyle/>
          <a:p>
            <a:r>
              <a:rPr lang="en-US" i="1" dirty="0"/>
              <a:t>Design a Solution</a:t>
            </a:r>
            <a:r>
              <a:rPr lang="en-US" sz="3200" dirty="0"/>
              <a:t>	</a:t>
            </a:r>
          </a:p>
          <a:p>
            <a:pPr lvl="1"/>
            <a:r>
              <a:rPr lang="en-US" b="1" dirty="0" err="1"/>
              <a:t>TeddyBear</a:t>
            </a:r>
            <a:r>
              <a:rPr lang="en-US" b="1" dirty="0"/>
              <a:t> </a:t>
            </a:r>
            <a:r>
              <a:rPr lang="en-US" dirty="0"/>
              <a:t>and </a:t>
            </a:r>
            <a:r>
              <a:rPr lang="en-US" b="1" dirty="0" err="1"/>
              <a:t>TedTheCollector</a:t>
            </a:r>
            <a:r>
              <a:rPr lang="en-US" b="1" dirty="0"/>
              <a:t> </a:t>
            </a:r>
            <a:r>
              <a:rPr lang="en-US" dirty="0"/>
              <a:t>UML</a:t>
            </a:r>
          </a:p>
        </p:txBody>
      </p:sp>
      <p:pic>
        <p:nvPicPr>
          <p:cNvPr id="4" name="Picture 3"/>
          <p:cNvPicPr>
            <a:picLocks noChangeAspect="1"/>
          </p:cNvPicPr>
          <p:nvPr/>
        </p:nvPicPr>
        <p:blipFill>
          <a:blip r:embed="rId2"/>
          <a:stretch>
            <a:fillRect/>
          </a:stretch>
        </p:blipFill>
        <p:spPr>
          <a:xfrm>
            <a:off x="2033588" y="3095622"/>
            <a:ext cx="3286125" cy="3390900"/>
          </a:xfrm>
          <a:prstGeom prst="rect">
            <a:avLst/>
          </a:prstGeom>
        </p:spPr>
      </p:pic>
      <p:pic>
        <p:nvPicPr>
          <p:cNvPr id="5" name="Picture 4"/>
          <p:cNvPicPr>
            <a:picLocks noChangeAspect="1"/>
          </p:cNvPicPr>
          <p:nvPr/>
        </p:nvPicPr>
        <p:blipFill>
          <a:blip r:embed="rId3"/>
          <a:stretch>
            <a:fillRect/>
          </a:stretch>
        </p:blipFill>
        <p:spPr>
          <a:xfrm>
            <a:off x="6777990" y="3095622"/>
            <a:ext cx="3286125" cy="2828925"/>
          </a:xfrm>
          <a:prstGeom prst="rect">
            <a:avLst/>
          </a:prstGeom>
        </p:spPr>
      </p:pic>
    </p:spTree>
    <p:extLst>
      <p:ext uri="{BB962C8B-B14F-4D97-AF65-F5344CB8AC3E}">
        <p14:creationId xmlns:p14="http://schemas.microsoft.com/office/powerpoint/2010/main" val="1243975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6.17 Putting It All Together</a:t>
            </a:r>
          </a:p>
        </p:txBody>
      </p:sp>
      <p:sp>
        <p:nvSpPr>
          <p:cNvPr id="3" name="Content Placeholder 2"/>
          <p:cNvSpPr>
            <a:spLocks noGrp="1"/>
          </p:cNvSpPr>
          <p:nvPr>
            <p:ph idx="1"/>
          </p:nvPr>
        </p:nvSpPr>
        <p:spPr>
          <a:xfrm>
            <a:off x="838200" y="1825624"/>
            <a:ext cx="11353800" cy="4940935"/>
          </a:xfrm>
        </p:spPr>
        <p:txBody>
          <a:bodyPr>
            <a:normAutofit/>
          </a:bodyPr>
          <a:lstStyle/>
          <a:p>
            <a:r>
              <a:rPr lang="en-US" i="1" dirty="0"/>
              <a:t>Write Test Cases</a:t>
            </a:r>
            <a:endParaRPr lang="en-US" dirty="0"/>
          </a:p>
        </p:txBody>
      </p:sp>
      <p:pic>
        <p:nvPicPr>
          <p:cNvPr id="6" name="Picture 5"/>
          <p:cNvPicPr>
            <a:picLocks noChangeAspect="1"/>
          </p:cNvPicPr>
          <p:nvPr/>
        </p:nvPicPr>
        <p:blipFill>
          <a:blip r:embed="rId2"/>
          <a:stretch>
            <a:fillRect/>
          </a:stretch>
        </p:blipFill>
        <p:spPr>
          <a:xfrm>
            <a:off x="1139190" y="2332672"/>
            <a:ext cx="8484870" cy="4045834"/>
          </a:xfrm>
          <a:prstGeom prst="rect">
            <a:avLst/>
          </a:prstGeom>
        </p:spPr>
      </p:pic>
    </p:spTree>
    <p:extLst>
      <p:ext uri="{BB962C8B-B14F-4D97-AF65-F5344CB8AC3E}">
        <p14:creationId xmlns:p14="http://schemas.microsoft.com/office/powerpoint/2010/main" val="524814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6.17 Putting It All Together</a:t>
            </a:r>
          </a:p>
        </p:txBody>
      </p:sp>
      <p:sp>
        <p:nvSpPr>
          <p:cNvPr id="3" name="Content Placeholder 2"/>
          <p:cNvSpPr>
            <a:spLocks noGrp="1"/>
          </p:cNvSpPr>
          <p:nvPr>
            <p:ph idx="1"/>
          </p:nvPr>
        </p:nvSpPr>
        <p:spPr>
          <a:xfrm>
            <a:off x="838200" y="1825624"/>
            <a:ext cx="11353800" cy="4940935"/>
          </a:xfrm>
        </p:spPr>
        <p:txBody>
          <a:bodyPr>
            <a:normAutofit/>
          </a:bodyPr>
          <a:lstStyle/>
          <a:p>
            <a:r>
              <a:rPr lang="en-US" i="1" dirty="0"/>
              <a:t>Write the Code</a:t>
            </a:r>
            <a:endParaRPr lang="en-US" dirty="0"/>
          </a:p>
          <a:p>
            <a:pPr lvl="1"/>
            <a:r>
              <a:rPr lang="en-US" dirty="0"/>
              <a:t>the </a:t>
            </a:r>
            <a:r>
              <a:rPr lang="en-US" dirty="0" err="1"/>
              <a:t>TedTheCollector</a:t>
            </a:r>
            <a:r>
              <a:rPr lang="en-US" dirty="0"/>
              <a:t> Pickups property</a:t>
            </a:r>
          </a:p>
          <a:p>
            <a:pPr lvl="1"/>
            <a:endParaRPr lang="en-US" dirty="0"/>
          </a:p>
          <a:p>
            <a:pPr lvl="1"/>
            <a:endParaRPr lang="en-US" dirty="0"/>
          </a:p>
          <a:p>
            <a:pPr lvl="1"/>
            <a:endParaRPr lang="en-US" dirty="0"/>
          </a:p>
          <a:p>
            <a:pPr lvl="1"/>
            <a:r>
              <a:rPr lang="en-US" dirty="0"/>
              <a:t>In the </a:t>
            </a:r>
            <a:r>
              <a:rPr lang="en-US" dirty="0" err="1"/>
              <a:t>TeddyBear</a:t>
            </a:r>
            <a:r>
              <a:rPr lang="en-US" dirty="0"/>
              <a:t> </a:t>
            </a:r>
            <a:r>
              <a:rPr lang="en-US" dirty="0" err="1"/>
              <a:t>GoToNextPickup</a:t>
            </a:r>
            <a:r>
              <a:rPr lang="en-US" dirty="0"/>
              <a:t> method, change a single line of code from</a:t>
            </a:r>
          </a:p>
          <a:p>
            <a:pPr lvl="1"/>
            <a:endParaRPr lang="en-US" dirty="0"/>
          </a:p>
          <a:p>
            <a:pPr marL="457200" lvl="1" indent="0">
              <a:buNone/>
            </a:pPr>
            <a:r>
              <a:rPr lang="en-US" dirty="0"/>
              <a:t>to</a:t>
            </a:r>
          </a:p>
        </p:txBody>
      </p:sp>
      <p:pic>
        <p:nvPicPr>
          <p:cNvPr id="4" name="Picture 3"/>
          <p:cNvPicPr>
            <a:picLocks noChangeAspect="1"/>
          </p:cNvPicPr>
          <p:nvPr/>
        </p:nvPicPr>
        <p:blipFill>
          <a:blip r:embed="rId2"/>
          <a:stretch>
            <a:fillRect/>
          </a:stretch>
        </p:blipFill>
        <p:spPr>
          <a:xfrm>
            <a:off x="1600200" y="2862262"/>
            <a:ext cx="4232912" cy="1058228"/>
          </a:xfrm>
          <a:prstGeom prst="rect">
            <a:avLst/>
          </a:prstGeom>
        </p:spPr>
      </p:pic>
      <p:pic>
        <p:nvPicPr>
          <p:cNvPr id="5" name="Picture 4"/>
          <p:cNvPicPr>
            <a:picLocks noChangeAspect="1"/>
          </p:cNvPicPr>
          <p:nvPr/>
        </p:nvPicPr>
        <p:blipFill>
          <a:blip r:embed="rId3"/>
          <a:stretch>
            <a:fillRect/>
          </a:stretch>
        </p:blipFill>
        <p:spPr>
          <a:xfrm>
            <a:off x="1600200" y="4304663"/>
            <a:ext cx="6417632" cy="324487"/>
          </a:xfrm>
          <a:prstGeom prst="rect">
            <a:avLst/>
          </a:prstGeom>
        </p:spPr>
      </p:pic>
      <p:pic>
        <p:nvPicPr>
          <p:cNvPr id="7" name="Picture 6"/>
          <p:cNvPicPr>
            <a:picLocks noChangeAspect="1"/>
          </p:cNvPicPr>
          <p:nvPr/>
        </p:nvPicPr>
        <p:blipFill>
          <a:blip r:embed="rId4"/>
          <a:stretch>
            <a:fillRect/>
          </a:stretch>
        </p:blipFill>
        <p:spPr>
          <a:xfrm>
            <a:off x="1634489" y="4991418"/>
            <a:ext cx="4952301" cy="277812"/>
          </a:xfrm>
          <a:prstGeom prst="rect">
            <a:avLst/>
          </a:prstGeom>
        </p:spPr>
      </p:pic>
    </p:spTree>
    <p:extLst>
      <p:ext uri="{BB962C8B-B14F-4D97-AF65-F5344CB8AC3E}">
        <p14:creationId xmlns:p14="http://schemas.microsoft.com/office/powerpoint/2010/main" val="2432794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6.17 Putting It All Together</a:t>
            </a:r>
          </a:p>
        </p:txBody>
      </p:sp>
      <p:sp>
        <p:nvSpPr>
          <p:cNvPr id="3" name="Content Placeholder 2"/>
          <p:cNvSpPr>
            <a:spLocks noGrp="1"/>
          </p:cNvSpPr>
          <p:nvPr>
            <p:ph idx="1"/>
          </p:nvPr>
        </p:nvSpPr>
        <p:spPr>
          <a:xfrm>
            <a:off x="838200" y="1825624"/>
            <a:ext cx="11353800" cy="4940935"/>
          </a:xfrm>
        </p:spPr>
        <p:txBody>
          <a:bodyPr>
            <a:normAutofit/>
          </a:bodyPr>
          <a:lstStyle/>
          <a:p>
            <a:r>
              <a:rPr lang="en-US" i="1" dirty="0"/>
              <a:t>Write the Code</a:t>
            </a:r>
          </a:p>
          <a:p>
            <a:pPr lvl="1"/>
            <a:r>
              <a:rPr lang="en-US" b="1" dirty="0" err="1"/>
              <a:t>GetClosestPickup</a:t>
            </a:r>
            <a:r>
              <a:rPr lang="en-US" dirty="0"/>
              <a:t> method</a:t>
            </a:r>
          </a:p>
        </p:txBody>
      </p:sp>
      <p:pic>
        <p:nvPicPr>
          <p:cNvPr id="6" name="Picture 5"/>
          <p:cNvPicPr>
            <a:picLocks noChangeAspect="1"/>
          </p:cNvPicPr>
          <p:nvPr/>
        </p:nvPicPr>
        <p:blipFill>
          <a:blip r:embed="rId2"/>
          <a:stretch>
            <a:fillRect/>
          </a:stretch>
        </p:blipFill>
        <p:spPr>
          <a:xfrm>
            <a:off x="1651635" y="2752724"/>
            <a:ext cx="7184776" cy="2322571"/>
          </a:xfrm>
          <a:prstGeom prst="rect">
            <a:avLst/>
          </a:prstGeom>
        </p:spPr>
      </p:pic>
      <p:pic>
        <p:nvPicPr>
          <p:cNvPr id="8" name="Picture 7"/>
          <p:cNvPicPr>
            <a:picLocks noChangeAspect="1"/>
          </p:cNvPicPr>
          <p:nvPr/>
        </p:nvPicPr>
        <p:blipFill>
          <a:blip r:embed="rId3"/>
          <a:stretch>
            <a:fillRect/>
          </a:stretch>
        </p:blipFill>
        <p:spPr>
          <a:xfrm>
            <a:off x="2194560" y="5076824"/>
            <a:ext cx="6338230" cy="1541145"/>
          </a:xfrm>
          <a:prstGeom prst="rect">
            <a:avLst/>
          </a:prstGeom>
        </p:spPr>
      </p:pic>
    </p:spTree>
    <p:extLst>
      <p:ext uri="{BB962C8B-B14F-4D97-AF65-F5344CB8AC3E}">
        <p14:creationId xmlns:p14="http://schemas.microsoft.com/office/powerpoint/2010/main" val="2840882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6.17 Putting It All Together</a:t>
            </a:r>
          </a:p>
        </p:txBody>
      </p:sp>
      <p:sp>
        <p:nvSpPr>
          <p:cNvPr id="3" name="Content Placeholder 2"/>
          <p:cNvSpPr>
            <a:spLocks noGrp="1"/>
          </p:cNvSpPr>
          <p:nvPr>
            <p:ph idx="1"/>
          </p:nvPr>
        </p:nvSpPr>
        <p:spPr>
          <a:xfrm>
            <a:off x="838200" y="1825624"/>
            <a:ext cx="11353800" cy="4940935"/>
          </a:xfrm>
        </p:spPr>
        <p:txBody>
          <a:bodyPr>
            <a:normAutofit/>
          </a:bodyPr>
          <a:lstStyle/>
          <a:p>
            <a:r>
              <a:rPr lang="en-US" i="1" dirty="0"/>
              <a:t>Write the Code</a:t>
            </a:r>
          </a:p>
          <a:p>
            <a:pPr lvl="1"/>
            <a:r>
              <a:rPr lang="en-US" b="1" dirty="0" err="1"/>
              <a:t>GetClosestPickup</a:t>
            </a:r>
            <a:r>
              <a:rPr lang="en-US" dirty="0"/>
              <a:t> method</a:t>
            </a:r>
          </a:p>
        </p:txBody>
      </p:sp>
      <p:pic>
        <p:nvPicPr>
          <p:cNvPr id="9" name="Picture 8"/>
          <p:cNvPicPr>
            <a:picLocks noChangeAspect="1"/>
          </p:cNvPicPr>
          <p:nvPr/>
        </p:nvPicPr>
        <p:blipFill>
          <a:blip r:embed="rId2"/>
          <a:stretch>
            <a:fillRect/>
          </a:stretch>
        </p:blipFill>
        <p:spPr>
          <a:xfrm>
            <a:off x="1604010" y="2793682"/>
            <a:ext cx="6120228" cy="3252788"/>
          </a:xfrm>
          <a:prstGeom prst="rect">
            <a:avLst/>
          </a:prstGeom>
        </p:spPr>
      </p:pic>
    </p:spTree>
    <p:extLst>
      <p:ext uri="{BB962C8B-B14F-4D97-AF65-F5344CB8AC3E}">
        <p14:creationId xmlns:p14="http://schemas.microsoft.com/office/powerpoint/2010/main" val="2146336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6.17 Putting It All Together</a:t>
            </a:r>
          </a:p>
        </p:txBody>
      </p:sp>
      <p:sp>
        <p:nvSpPr>
          <p:cNvPr id="3" name="Content Placeholder 2"/>
          <p:cNvSpPr>
            <a:spLocks noGrp="1"/>
          </p:cNvSpPr>
          <p:nvPr>
            <p:ph idx="1"/>
          </p:nvPr>
        </p:nvSpPr>
        <p:spPr>
          <a:xfrm>
            <a:off x="838200" y="1825624"/>
            <a:ext cx="11353800" cy="4940935"/>
          </a:xfrm>
        </p:spPr>
        <p:txBody>
          <a:bodyPr>
            <a:normAutofit/>
          </a:bodyPr>
          <a:lstStyle/>
          <a:p>
            <a:r>
              <a:rPr lang="en-US" i="1" dirty="0"/>
              <a:t>Write the Code</a:t>
            </a:r>
          </a:p>
          <a:p>
            <a:pPr lvl="1"/>
            <a:r>
              <a:rPr lang="en-US" b="1" dirty="0" err="1"/>
              <a:t>GetDistance</a:t>
            </a:r>
            <a:r>
              <a:rPr lang="en-US" dirty="0"/>
              <a:t> method</a:t>
            </a:r>
          </a:p>
          <a:p>
            <a:pPr lvl="1"/>
            <a:endParaRPr lang="en-US" i="1" dirty="0"/>
          </a:p>
          <a:p>
            <a:pPr lvl="1"/>
            <a:endParaRPr lang="en-US" i="1" dirty="0"/>
          </a:p>
          <a:p>
            <a:pPr lvl="1"/>
            <a:endParaRPr lang="en-US" i="1" dirty="0"/>
          </a:p>
          <a:p>
            <a:pPr lvl="1"/>
            <a:r>
              <a:rPr lang="en-US" dirty="0" err="1"/>
              <a:t>TeddyBear</a:t>
            </a:r>
            <a:r>
              <a:rPr lang="en-US" dirty="0"/>
              <a:t> </a:t>
            </a:r>
            <a:r>
              <a:rPr lang="en-US" b="1" dirty="0" err="1"/>
              <a:t>UpdateTarget</a:t>
            </a:r>
            <a:r>
              <a:rPr lang="en-US" dirty="0"/>
              <a:t> method</a:t>
            </a:r>
            <a:endParaRPr lang="en-US" i="1" dirty="0"/>
          </a:p>
        </p:txBody>
      </p:sp>
      <p:pic>
        <p:nvPicPr>
          <p:cNvPr id="4" name="Picture 3"/>
          <p:cNvPicPr>
            <a:picLocks noChangeAspect="1"/>
          </p:cNvPicPr>
          <p:nvPr/>
        </p:nvPicPr>
        <p:blipFill>
          <a:blip r:embed="rId2"/>
          <a:stretch>
            <a:fillRect/>
          </a:stretch>
        </p:blipFill>
        <p:spPr>
          <a:xfrm>
            <a:off x="1610677" y="2707957"/>
            <a:ext cx="9695144" cy="1086803"/>
          </a:xfrm>
          <a:prstGeom prst="rect">
            <a:avLst/>
          </a:prstGeom>
        </p:spPr>
      </p:pic>
      <p:pic>
        <p:nvPicPr>
          <p:cNvPr id="5" name="Picture 4"/>
          <p:cNvPicPr>
            <a:picLocks noChangeAspect="1"/>
          </p:cNvPicPr>
          <p:nvPr/>
        </p:nvPicPr>
        <p:blipFill>
          <a:blip r:embed="rId3"/>
          <a:stretch>
            <a:fillRect/>
          </a:stretch>
        </p:blipFill>
        <p:spPr>
          <a:xfrm>
            <a:off x="1610676" y="4296090"/>
            <a:ext cx="6698933" cy="2288977"/>
          </a:xfrm>
          <a:prstGeom prst="rect">
            <a:avLst/>
          </a:prstGeom>
        </p:spPr>
      </p:pic>
    </p:spTree>
    <p:extLst>
      <p:ext uri="{BB962C8B-B14F-4D97-AF65-F5344CB8AC3E}">
        <p14:creationId xmlns:p14="http://schemas.microsoft.com/office/powerpoint/2010/main" val="2734142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6.17 Putting It All Together</a:t>
            </a:r>
          </a:p>
        </p:txBody>
      </p:sp>
      <p:sp>
        <p:nvSpPr>
          <p:cNvPr id="3" name="Content Placeholder 2"/>
          <p:cNvSpPr>
            <a:spLocks noGrp="1"/>
          </p:cNvSpPr>
          <p:nvPr>
            <p:ph idx="1"/>
          </p:nvPr>
        </p:nvSpPr>
        <p:spPr>
          <a:xfrm>
            <a:off x="838200" y="1825624"/>
            <a:ext cx="11353800" cy="4940935"/>
          </a:xfrm>
        </p:spPr>
        <p:txBody>
          <a:bodyPr>
            <a:normAutofit/>
          </a:bodyPr>
          <a:lstStyle/>
          <a:p>
            <a:r>
              <a:rPr lang="en-US" i="1" dirty="0"/>
              <a:t>Write the Code</a:t>
            </a:r>
          </a:p>
          <a:p>
            <a:pPr lvl="1"/>
            <a:r>
              <a:rPr lang="en-US" b="1" dirty="0" err="1"/>
              <a:t>GoToTargetPickup</a:t>
            </a:r>
            <a:r>
              <a:rPr lang="en-US" dirty="0"/>
              <a:t> method</a:t>
            </a:r>
          </a:p>
          <a:p>
            <a:pPr lvl="1"/>
            <a:endParaRPr lang="en-US" i="1" dirty="0"/>
          </a:p>
          <a:p>
            <a:pPr lvl="1"/>
            <a:endParaRPr lang="en-US" i="1" dirty="0"/>
          </a:p>
          <a:p>
            <a:pPr lvl="1"/>
            <a:endParaRPr lang="en-US" i="1" dirty="0"/>
          </a:p>
          <a:p>
            <a:pPr lvl="1"/>
            <a:endParaRPr lang="en-US" i="1" dirty="0"/>
          </a:p>
          <a:p>
            <a:pPr lvl="1"/>
            <a:endParaRPr lang="en-US" i="1" dirty="0"/>
          </a:p>
          <a:p>
            <a:pPr lvl="1"/>
            <a:endParaRPr lang="en-US" i="1" dirty="0"/>
          </a:p>
          <a:p>
            <a:pPr marL="457200" lvl="1" indent="0">
              <a:buNone/>
            </a:pPr>
            <a:endParaRPr lang="en-US" dirty="0"/>
          </a:p>
          <a:p>
            <a:pPr marL="457200" lvl="1" indent="0">
              <a:buNone/>
            </a:pPr>
            <a:r>
              <a:rPr lang="en-US" dirty="0"/>
              <a:t>and call this method from both the </a:t>
            </a:r>
            <a:r>
              <a:rPr lang="en-US" dirty="0" err="1"/>
              <a:t>GoToNextPickup</a:t>
            </a:r>
            <a:r>
              <a:rPr lang="en-US" dirty="0"/>
              <a:t> method and the </a:t>
            </a:r>
            <a:r>
              <a:rPr lang="en-US" dirty="0" err="1"/>
              <a:t>UpdateTarget</a:t>
            </a:r>
            <a:r>
              <a:rPr lang="en-US" dirty="0"/>
              <a:t> method.</a:t>
            </a:r>
            <a:endParaRPr lang="en-US" i="1" dirty="0"/>
          </a:p>
        </p:txBody>
      </p:sp>
      <p:pic>
        <p:nvPicPr>
          <p:cNvPr id="6" name="Picture 5"/>
          <p:cNvPicPr>
            <a:picLocks noChangeAspect="1"/>
          </p:cNvPicPr>
          <p:nvPr/>
        </p:nvPicPr>
        <p:blipFill>
          <a:blip r:embed="rId2"/>
          <a:stretch>
            <a:fillRect/>
          </a:stretch>
        </p:blipFill>
        <p:spPr>
          <a:xfrm>
            <a:off x="1628774" y="2729865"/>
            <a:ext cx="2923267" cy="483706"/>
          </a:xfrm>
          <a:prstGeom prst="rect">
            <a:avLst/>
          </a:prstGeom>
        </p:spPr>
      </p:pic>
      <p:pic>
        <p:nvPicPr>
          <p:cNvPr id="7" name="Picture 6"/>
          <p:cNvPicPr>
            <a:picLocks noChangeAspect="1"/>
          </p:cNvPicPr>
          <p:nvPr/>
        </p:nvPicPr>
        <p:blipFill>
          <a:blip r:embed="rId3"/>
          <a:stretch>
            <a:fillRect/>
          </a:stretch>
        </p:blipFill>
        <p:spPr>
          <a:xfrm>
            <a:off x="1628775" y="3194048"/>
            <a:ext cx="8338670" cy="2029462"/>
          </a:xfrm>
          <a:prstGeom prst="rect">
            <a:avLst/>
          </a:prstGeom>
        </p:spPr>
      </p:pic>
    </p:spTree>
    <p:extLst>
      <p:ext uri="{BB962C8B-B14F-4D97-AF65-F5344CB8AC3E}">
        <p14:creationId xmlns:p14="http://schemas.microsoft.com/office/powerpoint/2010/main" val="36013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 (slot 2)</a:t>
            </a:r>
          </a:p>
        </p:txBody>
      </p:sp>
      <p:sp>
        <p:nvSpPr>
          <p:cNvPr id="3" name="Content Placeholder 2"/>
          <p:cNvSpPr>
            <a:spLocks noGrp="1"/>
          </p:cNvSpPr>
          <p:nvPr>
            <p:ph idx="1"/>
          </p:nvPr>
        </p:nvSpPr>
        <p:spPr>
          <a:xfrm>
            <a:off x="838200" y="1825624"/>
            <a:ext cx="11197590" cy="4883785"/>
          </a:xfrm>
        </p:spPr>
        <p:txBody>
          <a:bodyPr>
            <a:normAutofit fontScale="92500" lnSpcReduction="20000"/>
          </a:bodyPr>
          <a:lstStyle/>
          <a:p>
            <a:r>
              <a:rPr lang="en-US" dirty="0"/>
              <a:t>Iteration Control Structure</a:t>
            </a:r>
          </a:p>
          <a:p>
            <a:r>
              <a:rPr lang="en-US" dirty="0"/>
              <a:t>For Loops</a:t>
            </a:r>
          </a:p>
          <a:p>
            <a:r>
              <a:rPr lang="en-US" dirty="0" err="1"/>
              <a:t>Foreach</a:t>
            </a:r>
            <a:r>
              <a:rPr lang="en-US" dirty="0"/>
              <a:t> Loops</a:t>
            </a:r>
          </a:p>
          <a:p>
            <a:r>
              <a:rPr lang="en-US" dirty="0"/>
              <a:t>Choosing Between For and </a:t>
            </a:r>
            <a:r>
              <a:rPr lang="en-US" dirty="0" err="1"/>
              <a:t>Foreach</a:t>
            </a:r>
            <a:r>
              <a:rPr lang="en-US" dirty="0"/>
              <a:t> Loops</a:t>
            </a:r>
          </a:p>
          <a:p>
            <a:r>
              <a:rPr lang="en-US" dirty="0"/>
              <a:t>Nested Loops</a:t>
            </a:r>
          </a:p>
          <a:p>
            <a:r>
              <a:rPr lang="en-US" dirty="0"/>
              <a:t>Arrays and Loops - "Walking the Array“</a:t>
            </a:r>
          </a:p>
          <a:p>
            <a:r>
              <a:rPr lang="en-US" dirty="0"/>
              <a:t>Exercise 23</a:t>
            </a:r>
          </a:p>
          <a:p>
            <a:r>
              <a:rPr lang="en-US" dirty="0"/>
              <a:t>Exercise 24</a:t>
            </a:r>
          </a:p>
          <a:p>
            <a:r>
              <a:rPr lang="en-US" dirty="0"/>
              <a:t>Blowing Up Teddies, Take 1</a:t>
            </a:r>
          </a:p>
          <a:p>
            <a:r>
              <a:rPr lang="en-US" dirty="0"/>
              <a:t>Blowing Up Teddies, Take 2</a:t>
            </a:r>
          </a:p>
          <a:p>
            <a:r>
              <a:rPr lang="en-US" dirty="0"/>
              <a:t>Putting It All Together</a:t>
            </a:r>
          </a:p>
          <a:p>
            <a:r>
              <a:rPr lang="en-US" dirty="0"/>
              <a:t>Common Mistakes</a:t>
            </a:r>
          </a:p>
        </p:txBody>
      </p:sp>
    </p:spTree>
    <p:extLst>
      <p:ext uri="{BB962C8B-B14F-4D97-AF65-F5344CB8AC3E}">
        <p14:creationId xmlns:p14="http://schemas.microsoft.com/office/powerpoint/2010/main" val="20874254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6.17 Putting It All Together</a:t>
            </a:r>
          </a:p>
        </p:txBody>
      </p:sp>
      <p:sp>
        <p:nvSpPr>
          <p:cNvPr id="3" name="Content Placeholder 2"/>
          <p:cNvSpPr>
            <a:spLocks noGrp="1"/>
          </p:cNvSpPr>
          <p:nvPr>
            <p:ph idx="1"/>
          </p:nvPr>
        </p:nvSpPr>
        <p:spPr>
          <a:xfrm>
            <a:off x="838200" y="1825624"/>
            <a:ext cx="11353800" cy="4940935"/>
          </a:xfrm>
        </p:spPr>
        <p:txBody>
          <a:bodyPr>
            <a:normAutofit/>
          </a:bodyPr>
          <a:lstStyle/>
          <a:p>
            <a:r>
              <a:rPr lang="en-US" i="1" dirty="0"/>
              <a:t>Write the Code</a:t>
            </a:r>
          </a:p>
          <a:p>
            <a:pPr lvl="1"/>
            <a:r>
              <a:rPr lang="en-US" b="1" dirty="0"/>
              <a:t>Start</a:t>
            </a:r>
            <a:r>
              <a:rPr lang="en-US" dirty="0"/>
              <a:t> method</a:t>
            </a:r>
          </a:p>
          <a:p>
            <a:pPr lvl="1"/>
            <a:endParaRPr lang="en-US" i="1" dirty="0"/>
          </a:p>
          <a:p>
            <a:pPr lvl="1"/>
            <a:endParaRPr lang="en-US" i="1" dirty="0"/>
          </a:p>
          <a:p>
            <a:pPr lvl="1"/>
            <a:endParaRPr lang="en-US" i="1" dirty="0"/>
          </a:p>
          <a:p>
            <a:pPr lvl="1"/>
            <a:endParaRPr lang="en-US" i="1" dirty="0"/>
          </a:p>
          <a:p>
            <a:pPr lvl="1"/>
            <a:endParaRPr lang="en-US" i="1" dirty="0"/>
          </a:p>
          <a:p>
            <a:pPr lvl="1"/>
            <a:r>
              <a:rPr lang="en-US" dirty="0"/>
              <a:t>add the following code to the </a:t>
            </a:r>
            <a:r>
              <a:rPr lang="en-US" dirty="0" err="1"/>
              <a:t>TedTheCollector</a:t>
            </a:r>
            <a:r>
              <a:rPr lang="en-US" dirty="0"/>
              <a:t> Update method right after adding a new pickup to the scene</a:t>
            </a:r>
            <a:endParaRPr lang="en-US" i="1" dirty="0"/>
          </a:p>
        </p:txBody>
      </p:sp>
      <p:pic>
        <p:nvPicPr>
          <p:cNvPr id="4" name="Picture 3"/>
          <p:cNvPicPr>
            <a:picLocks noChangeAspect="1"/>
          </p:cNvPicPr>
          <p:nvPr/>
        </p:nvPicPr>
        <p:blipFill>
          <a:blip r:embed="rId2"/>
          <a:stretch>
            <a:fillRect/>
          </a:stretch>
        </p:blipFill>
        <p:spPr>
          <a:xfrm>
            <a:off x="1604962" y="2714940"/>
            <a:ext cx="8453224" cy="1868489"/>
          </a:xfrm>
          <a:prstGeom prst="rect">
            <a:avLst/>
          </a:prstGeom>
        </p:spPr>
      </p:pic>
      <p:pic>
        <p:nvPicPr>
          <p:cNvPr id="5" name="Picture 4"/>
          <p:cNvPicPr>
            <a:picLocks noChangeAspect="1"/>
          </p:cNvPicPr>
          <p:nvPr/>
        </p:nvPicPr>
        <p:blipFill>
          <a:blip r:embed="rId3"/>
          <a:stretch>
            <a:fillRect/>
          </a:stretch>
        </p:blipFill>
        <p:spPr>
          <a:xfrm>
            <a:off x="1604962" y="5441631"/>
            <a:ext cx="4817428" cy="547689"/>
          </a:xfrm>
          <a:prstGeom prst="rect">
            <a:avLst/>
          </a:prstGeom>
        </p:spPr>
      </p:pic>
    </p:spTree>
    <p:extLst>
      <p:ext uri="{BB962C8B-B14F-4D97-AF65-F5344CB8AC3E}">
        <p14:creationId xmlns:p14="http://schemas.microsoft.com/office/powerpoint/2010/main" val="3608525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6.17 Putting It All Together</a:t>
            </a:r>
          </a:p>
        </p:txBody>
      </p:sp>
      <p:sp>
        <p:nvSpPr>
          <p:cNvPr id="3" name="Content Placeholder 2"/>
          <p:cNvSpPr>
            <a:spLocks noGrp="1"/>
          </p:cNvSpPr>
          <p:nvPr>
            <p:ph idx="1"/>
          </p:nvPr>
        </p:nvSpPr>
        <p:spPr>
          <a:xfrm>
            <a:off x="838200" y="1825624"/>
            <a:ext cx="11353800" cy="4940935"/>
          </a:xfrm>
        </p:spPr>
        <p:txBody>
          <a:bodyPr>
            <a:normAutofit/>
          </a:bodyPr>
          <a:lstStyle/>
          <a:p>
            <a:r>
              <a:rPr lang="en-US" i="1" dirty="0"/>
              <a:t>Test the Code</a:t>
            </a:r>
            <a:endParaRPr lang="en-US" dirty="0"/>
          </a:p>
          <a:p>
            <a:pPr lvl="1"/>
            <a:r>
              <a:rPr lang="en-US" b="1" dirty="0"/>
              <a:t>Error Message</a:t>
            </a:r>
          </a:p>
          <a:p>
            <a:pPr lvl="1"/>
            <a:endParaRPr lang="en-US" b="1" i="1" dirty="0"/>
          </a:p>
          <a:p>
            <a:pPr lvl="1"/>
            <a:endParaRPr lang="en-US" b="1" i="1" dirty="0"/>
          </a:p>
          <a:p>
            <a:pPr lvl="1"/>
            <a:endParaRPr lang="en-US" b="1" i="1" dirty="0"/>
          </a:p>
          <a:p>
            <a:r>
              <a:rPr lang="en-US" i="1" dirty="0"/>
              <a:t>Write the Code Again</a:t>
            </a:r>
            <a:endParaRPr lang="en-US" dirty="0"/>
          </a:p>
          <a:p>
            <a:pPr lvl="1"/>
            <a:r>
              <a:rPr lang="en-US" dirty="0"/>
              <a:t>The error message tells us that the error occurs at line 176 in the </a:t>
            </a:r>
            <a:r>
              <a:rPr lang="en-US" dirty="0" err="1"/>
              <a:t>TeddyBear.cs</a:t>
            </a:r>
            <a:r>
              <a:rPr lang="en-US" dirty="0"/>
              <a:t> file; that line is in the </a:t>
            </a:r>
            <a:r>
              <a:rPr lang="en-US" b="1" dirty="0" err="1"/>
              <a:t>GetDistance</a:t>
            </a:r>
            <a:r>
              <a:rPr lang="en-US" dirty="0"/>
              <a:t> method</a:t>
            </a:r>
            <a:endParaRPr lang="en-US" i="1" dirty="0"/>
          </a:p>
          <a:p>
            <a:endParaRPr lang="en-US" i="1" dirty="0"/>
          </a:p>
        </p:txBody>
      </p:sp>
      <p:pic>
        <p:nvPicPr>
          <p:cNvPr id="6" name="Picture 5"/>
          <p:cNvPicPr>
            <a:picLocks noChangeAspect="1"/>
          </p:cNvPicPr>
          <p:nvPr/>
        </p:nvPicPr>
        <p:blipFill>
          <a:blip r:embed="rId2"/>
          <a:stretch>
            <a:fillRect/>
          </a:stretch>
        </p:blipFill>
        <p:spPr>
          <a:xfrm>
            <a:off x="2093594" y="2768917"/>
            <a:ext cx="8165751" cy="1128713"/>
          </a:xfrm>
          <a:prstGeom prst="rect">
            <a:avLst/>
          </a:prstGeom>
        </p:spPr>
      </p:pic>
      <p:pic>
        <p:nvPicPr>
          <p:cNvPr id="7" name="Picture 6"/>
          <p:cNvPicPr>
            <a:picLocks noChangeAspect="1"/>
          </p:cNvPicPr>
          <p:nvPr/>
        </p:nvPicPr>
        <p:blipFill>
          <a:blip r:embed="rId3"/>
          <a:stretch>
            <a:fillRect/>
          </a:stretch>
        </p:blipFill>
        <p:spPr>
          <a:xfrm>
            <a:off x="1249680" y="5144452"/>
            <a:ext cx="9705916" cy="284798"/>
          </a:xfrm>
          <a:prstGeom prst="rect">
            <a:avLst/>
          </a:prstGeom>
        </p:spPr>
      </p:pic>
    </p:spTree>
    <p:extLst>
      <p:ext uri="{BB962C8B-B14F-4D97-AF65-F5344CB8AC3E}">
        <p14:creationId xmlns:p14="http://schemas.microsoft.com/office/powerpoint/2010/main" val="27584412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6.17 Putting It All Together</a:t>
            </a:r>
          </a:p>
        </p:txBody>
      </p:sp>
      <p:sp>
        <p:nvSpPr>
          <p:cNvPr id="3" name="Content Placeholder 2"/>
          <p:cNvSpPr>
            <a:spLocks noGrp="1"/>
          </p:cNvSpPr>
          <p:nvPr>
            <p:ph idx="1"/>
          </p:nvPr>
        </p:nvSpPr>
        <p:spPr>
          <a:xfrm>
            <a:off x="838200" y="1825624"/>
            <a:ext cx="11353800" cy="4940935"/>
          </a:xfrm>
        </p:spPr>
        <p:txBody>
          <a:bodyPr>
            <a:normAutofit/>
          </a:bodyPr>
          <a:lstStyle/>
          <a:p>
            <a:r>
              <a:rPr lang="en-US" i="1" dirty="0"/>
              <a:t>Test the Code</a:t>
            </a:r>
            <a:endParaRPr lang="en-US" dirty="0"/>
          </a:p>
          <a:p>
            <a:pPr lvl="1"/>
            <a:r>
              <a:rPr lang="en-US" dirty="0"/>
              <a:t>change the </a:t>
            </a:r>
            <a:r>
              <a:rPr lang="en-US" b="1" dirty="0" err="1"/>
              <a:t>UpdateTarget</a:t>
            </a:r>
            <a:r>
              <a:rPr lang="en-US" dirty="0"/>
              <a:t> method to</a:t>
            </a:r>
            <a:endParaRPr lang="en-US" i="1" dirty="0"/>
          </a:p>
        </p:txBody>
      </p:sp>
      <p:pic>
        <p:nvPicPr>
          <p:cNvPr id="4" name="Picture 3"/>
          <p:cNvPicPr>
            <a:picLocks noChangeAspect="1"/>
          </p:cNvPicPr>
          <p:nvPr/>
        </p:nvPicPr>
        <p:blipFill>
          <a:blip r:embed="rId2"/>
          <a:stretch>
            <a:fillRect/>
          </a:stretch>
        </p:blipFill>
        <p:spPr>
          <a:xfrm>
            <a:off x="1571625" y="2665094"/>
            <a:ext cx="5303868" cy="1001501"/>
          </a:xfrm>
          <a:prstGeom prst="rect">
            <a:avLst/>
          </a:prstGeom>
        </p:spPr>
      </p:pic>
      <p:pic>
        <p:nvPicPr>
          <p:cNvPr id="5" name="Picture 4"/>
          <p:cNvPicPr>
            <a:picLocks noChangeAspect="1"/>
          </p:cNvPicPr>
          <p:nvPr/>
        </p:nvPicPr>
        <p:blipFill>
          <a:blip r:embed="rId3"/>
          <a:stretch>
            <a:fillRect/>
          </a:stretch>
        </p:blipFill>
        <p:spPr>
          <a:xfrm>
            <a:off x="1571625" y="3644265"/>
            <a:ext cx="6949192" cy="3168014"/>
          </a:xfrm>
          <a:prstGeom prst="rect">
            <a:avLst/>
          </a:prstGeom>
        </p:spPr>
      </p:pic>
    </p:spTree>
    <p:extLst>
      <p:ext uri="{BB962C8B-B14F-4D97-AF65-F5344CB8AC3E}">
        <p14:creationId xmlns:p14="http://schemas.microsoft.com/office/powerpoint/2010/main" val="1080720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6.17 Putting It All Together</a:t>
            </a:r>
          </a:p>
        </p:txBody>
      </p:sp>
      <p:sp>
        <p:nvSpPr>
          <p:cNvPr id="3" name="Content Placeholder 2"/>
          <p:cNvSpPr>
            <a:spLocks noGrp="1"/>
          </p:cNvSpPr>
          <p:nvPr>
            <p:ph idx="1"/>
          </p:nvPr>
        </p:nvSpPr>
        <p:spPr>
          <a:xfrm>
            <a:off x="838200" y="1825624"/>
            <a:ext cx="11353800" cy="4940935"/>
          </a:xfrm>
        </p:spPr>
        <p:txBody>
          <a:bodyPr>
            <a:normAutofit/>
          </a:bodyPr>
          <a:lstStyle/>
          <a:p>
            <a:r>
              <a:rPr lang="en-US" i="1" dirty="0"/>
              <a:t>Test the Code</a:t>
            </a:r>
          </a:p>
          <a:p>
            <a:pPr lvl="1"/>
            <a:r>
              <a:rPr lang="en-US" dirty="0"/>
              <a:t>run the code again and ... ^&amp;$*#$&amp;#$!@$*@#</a:t>
            </a:r>
          </a:p>
          <a:p>
            <a:pPr lvl="1"/>
            <a:r>
              <a:rPr lang="en-US" dirty="0" err="1"/>
              <a:t>UpdateTarget</a:t>
            </a:r>
            <a:r>
              <a:rPr lang="en-US" dirty="0"/>
              <a:t> method was crashing before it got to the call to the </a:t>
            </a:r>
            <a:r>
              <a:rPr lang="en-US" b="1" dirty="0" err="1"/>
              <a:t>GoToTargetPickup</a:t>
            </a:r>
            <a:r>
              <a:rPr lang="en-US" dirty="0"/>
              <a:t> method </a:t>
            </a:r>
            <a:r>
              <a:rPr lang="en-US" dirty="0">
                <a:sym typeface="Wingdings" panose="05000000000000000000" pitchFamily="2" charset="2"/>
              </a:rPr>
              <a:t> </a:t>
            </a:r>
            <a:r>
              <a:rPr lang="en-US" dirty="0"/>
              <a:t>moves the Teddy Bear toward the target pickup even though it's not collecting yet.</a:t>
            </a:r>
          </a:p>
          <a:p>
            <a:r>
              <a:rPr lang="en-US" i="1" dirty="0"/>
              <a:t>Write the Code, Yet Again</a:t>
            </a:r>
          </a:p>
          <a:p>
            <a:pPr lvl="1"/>
            <a:r>
              <a:rPr lang="en-US" dirty="0"/>
              <a:t>In </a:t>
            </a:r>
            <a:r>
              <a:rPr lang="en-US" b="1" dirty="0" err="1"/>
              <a:t>UpdateTarget</a:t>
            </a:r>
            <a:r>
              <a:rPr lang="en-US" dirty="0"/>
              <a:t> method, pull the below two lines of code into a separate </a:t>
            </a:r>
            <a:r>
              <a:rPr lang="en-US" b="1" dirty="0" err="1"/>
              <a:t>SetTarget</a:t>
            </a:r>
            <a:r>
              <a:rPr lang="en-US" dirty="0"/>
              <a:t> method</a:t>
            </a:r>
          </a:p>
          <a:p>
            <a:pPr lvl="1"/>
            <a:endParaRPr lang="en-US" dirty="0"/>
          </a:p>
        </p:txBody>
      </p:sp>
      <p:pic>
        <p:nvPicPr>
          <p:cNvPr id="6" name="Picture 5"/>
          <p:cNvPicPr>
            <a:picLocks noChangeAspect="1"/>
          </p:cNvPicPr>
          <p:nvPr/>
        </p:nvPicPr>
        <p:blipFill>
          <a:blip r:embed="rId2"/>
          <a:stretch>
            <a:fillRect/>
          </a:stretch>
        </p:blipFill>
        <p:spPr>
          <a:xfrm>
            <a:off x="1604010" y="5031104"/>
            <a:ext cx="3128162" cy="592455"/>
          </a:xfrm>
          <a:prstGeom prst="rect">
            <a:avLst/>
          </a:prstGeom>
        </p:spPr>
      </p:pic>
    </p:spTree>
    <p:extLst>
      <p:ext uri="{BB962C8B-B14F-4D97-AF65-F5344CB8AC3E}">
        <p14:creationId xmlns:p14="http://schemas.microsoft.com/office/powerpoint/2010/main" val="4049212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6.17 Putting It All Together</a:t>
            </a:r>
          </a:p>
        </p:txBody>
      </p:sp>
      <p:sp>
        <p:nvSpPr>
          <p:cNvPr id="3" name="Content Placeholder 2"/>
          <p:cNvSpPr>
            <a:spLocks noGrp="1"/>
          </p:cNvSpPr>
          <p:nvPr>
            <p:ph idx="1"/>
          </p:nvPr>
        </p:nvSpPr>
        <p:spPr>
          <a:xfrm>
            <a:off x="838200" y="1825624"/>
            <a:ext cx="11353800" cy="4940935"/>
          </a:xfrm>
        </p:spPr>
        <p:txBody>
          <a:bodyPr>
            <a:normAutofit/>
          </a:bodyPr>
          <a:lstStyle/>
          <a:p>
            <a:r>
              <a:rPr lang="en-US" i="1" dirty="0"/>
              <a:t>Test the Code</a:t>
            </a:r>
          </a:p>
          <a:p>
            <a:pPr lvl="1"/>
            <a:endParaRPr lang="en-US" dirty="0"/>
          </a:p>
          <a:p>
            <a:pPr lvl="1"/>
            <a:endParaRPr lang="en-US" dirty="0"/>
          </a:p>
          <a:p>
            <a:pPr lvl="1"/>
            <a:endParaRPr lang="en-US" dirty="0"/>
          </a:p>
          <a:p>
            <a:pPr lvl="1"/>
            <a:endParaRPr lang="en-US" dirty="0"/>
          </a:p>
          <a:p>
            <a:pPr marL="0" indent="0">
              <a:buNone/>
            </a:pPr>
            <a:endParaRPr lang="en-US" dirty="0"/>
          </a:p>
          <a:p>
            <a:r>
              <a:rPr lang="en-US" dirty="0"/>
              <a:t>Now we always set the </a:t>
            </a:r>
            <a:r>
              <a:rPr lang="en-US" dirty="0" err="1"/>
              <a:t>targetPickup</a:t>
            </a:r>
            <a:r>
              <a:rPr lang="en-US" dirty="0"/>
              <a:t> field (as we should) but only start moving toward the (new) target pickup if the Teddy Bear is already collecting.</a:t>
            </a:r>
          </a:p>
        </p:txBody>
      </p:sp>
      <p:pic>
        <p:nvPicPr>
          <p:cNvPr id="4" name="Picture 3"/>
          <p:cNvPicPr>
            <a:picLocks noChangeAspect="1"/>
          </p:cNvPicPr>
          <p:nvPr/>
        </p:nvPicPr>
        <p:blipFill>
          <a:blip r:embed="rId2"/>
          <a:stretch>
            <a:fillRect/>
          </a:stretch>
        </p:blipFill>
        <p:spPr>
          <a:xfrm>
            <a:off x="1194434" y="2313622"/>
            <a:ext cx="4234815" cy="2032286"/>
          </a:xfrm>
          <a:prstGeom prst="rect">
            <a:avLst/>
          </a:prstGeom>
        </p:spPr>
      </p:pic>
    </p:spTree>
    <p:extLst>
      <p:ext uri="{BB962C8B-B14F-4D97-AF65-F5344CB8AC3E}">
        <p14:creationId xmlns:p14="http://schemas.microsoft.com/office/powerpoint/2010/main" val="7172169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6.17 Putting It All Together</a:t>
            </a:r>
          </a:p>
        </p:txBody>
      </p:sp>
      <p:sp>
        <p:nvSpPr>
          <p:cNvPr id="3" name="Content Placeholder 2"/>
          <p:cNvSpPr>
            <a:spLocks noGrp="1"/>
          </p:cNvSpPr>
          <p:nvPr>
            <p:ph idx="1"/>
          </p:nvPr>
        </p:nvSpPr>
        <p:spPr>
          <a:xfrm>
            <a:off x="838200" y="1825624"/>
            <a:ext cx="11353800" cy="4940935"/>
          </a:xfrm>
        </p:spPr>
        <p:txBody>
          <a:bodyPr>
            <a:normAutofit/>
          </a:bodyPr>
          <a:lstStyle/>
          <a:p>
            <a:r>
              <a:rPr lang="en-US" i="1" dirty="0"/>
              <a:t>Test the Code, Yet Again</a:t>
            </a:r>
            <a:endParaRPr lang="en-US" dirty="0"/>
          </a:p>
          <a:p>
            <a:pPr lvl="1"/>
            <a:r>
              <a:rPr lang="en-US" dirty="0"/>
              <a:t>The Teddy Bear keeps moving toward its original targeted pickup, then keeps going past it without collecting it.</a:t>
            </a:r>
          </a:p>
          <a:p>
            <a:r>
              <a:rPr lang="en-US" i="1" dirty="0"/>
              <a:t>Write the Code (for the fourth time)</a:t>
            </a:r>
          </a:p>
          <a:p>
            <a:pPr lvl="1"/>
            <a:r>
              <a:rPr lang="en-US" dirty="0"/>
              <a:t>If we go to the code, right-click the collecting field, and select Find references, we discover that the field is never set in the code at all (except when it's initialized)! Let's fix that now.</a:t>
            </a:r>
          </a:p>
          <a:p>
            <a:pPr lvl="1"/>
            <a:r>
              <a:rPr lang="en-US" dirty="0"/>
              <a:t>First, we decide when collecting should be set to true. That should happen in the </a:t>
            </a:r>
            <a:r>
              <a:rPr lang="en-US" b="1" dirty="0" err="1"/>
              <a:t>OnMouseDown</a:t>
            </a:r>
            <a:r>
              <a:rPr lang="en-US" dirty="0"/>
              <a:t> method just before we call the </a:t>
            </a:r>
            <a:r>
              <a:rPr lang="en-US" b="1" dirty="0" err="1"/>
              <a:t>GoToNextPickup</a:t>
            </a:r>
            <a:r>
              <a:rPr lang="en-US" dirty="0"/>
              <a:t> method.</a:t>
            </a:r>
          </a:p>
          <a:p>
            <a:pPr lvl="1"/>
            <a:r>
              <a:rPr lang="en-US" dirty="0"/>
              <a:t>Next, we decide when collecting should be set to false. That should happen in the </a:t>
            </a:r>
            <a:r>
              <a:rPr lang="en-US" b="1" dirty="0" err="1"/>
              <a:t>GoToNextPickup</a:t>
            </a:r>
            <a:r>
              <a:rPr lang="en-US" dirty="0"/>
              <a:t> method if there are no more </a:t>
            </a:r>
            <a:r>
              <a:rPr lang="en-US" i="1" dirty="0"/>
              <a:t>Pickups</a:t>
            </a:r>
            <a:r>
              <a:rPr lang="en-US" dirty="0"/>
              <a:t> to be collected in the scene. We know that's the case if the </a:t>
            </a:r>
            <a:r>
              <a:rPr lang="en-US" b="1" dirty="0" err="1"/>
              <a:t>GetClosestPickup</a:t>
            </a:r>
            <a:r>
              <a:rPr lang="en-US" dirty="0"/>
              <a:t> method returns null when we call it.</a:t>
            </a:r>
          </a:p>
          <a:p>
            <a:pPr lvl="1"/>
            <a:endParaRPr lang="en-US" dirty="0"/>
          </a:p>
          <a:p>
            <a:pPr lvl="1"/>
            <a:endParaRPr lang="en-US" dirty="0"/>
          </a:p>
          <a:p>
            <a:pPr lvl="1"/>
            <a:endParaRPr lang="en-US" dirty="0"/>
          </a:p>
          <a:p>
            <a:pPr marL="0" indent="0">
              <a:buNone/>
            </a:pPr>
            <a:endParaRPr lang="en-US" dirty="0"/>
          </a:p>
        </p:txBody>
      </p:sp>
    </p:spTree>
    <p:extLst>
      <p:ext uri="{BB962C8B-B14F-4D97-AF65-F5344CB8AC3E}">
        <p14:creationId xmlns:p14="http://schemas.microsoft.com/office/powerpoint/2010/main" val="28079875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6.18 Common Mistakes</a:t>
            </a:r>
          </a:p>
        </p:txBody>
      </p:sp>
      <p:sp>
        <p:nvSpPr>
          <p:cNvPr id="3" name="Content Placeholder 2"/>
          <p:cNvSpPr>
            <a:spLocks noGrp="1"/>
          </p:cNvSpPr>
          <p:nvPr>
            <p:ph idx="1"/>
          </p:nvPr>
        </p:nvSpPr>
        <p:spPr>
          <a:xfrm>
            <a:off x="838200" y="1825624"/>
            <a:ext cx="11353800" cy="4940935"/>
          </a:xfrm>
        </p:spPr>
        <p:txBody>
          <a:bodyPr>
            <a:normAutofit/>
          </a:bodyPr>
          <a:lstStyle/>
          <a:p>
            <a:r>
              <a:rPr lang="en-US" i="1" dirty="0"/>
              <a:t>Using the Wrong Condition in a For Loop</a:t>
            </a:r>
            <a:endParaRPr lang="en-US" dirty="0"/>
          </a:p>
          <a:p>
            <a:r>
              <a:rPr lang="en-US" i="1" dirty="0"/>
              <a:t>Changing the Array or Collection You're Iterating Over With a </a:t>
            </a:r>
            <a:r>
              <a:rPr lang="en-US" i="1" dirty="0" err="1"/>
              <a:t>Foreach</a:t>
            </a:r>
            <a:r>
              <a:rPr lang="en-US" i="1" dirty="0"/>
              <a:t> Loop</a:t>
            </a:r>
            <a:endParaRPr lang="en-US" dirty="0"/>
          </a:p>
        </p:txBody>
      </p:sp>
    </p:spTree>
    <p:extLst>
      <p:ext uri="{BB962C8B-B14F-4D97-AF65-F5344CB8AC3E}">
        <p14:creationId xmlns:p14="http://schemas.microsoft.com/office/powerpoint/2010/main" val="13752231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Module 6</a:t>
            </a:r>
          </a:p>
        </p:txBody>
      </p:sp>
      <p:sp>
        <p:nvSpPr>
          <p:cNvPr id="3" name="Subtitle 2"/>
          <p:cNvSpPr>
            <a:spLocks noGrp="1"/>
          </p:cNvSpPr>
          <p:nvPr>
            <p:ph type="subTitle" idx="1"/>
          </p:nvPr>
        </p:nvSpPr>
        <p:spPr/>
        <p:txBody>
          <a:bodyPr>
            <a:noAutofit/>
          </a:bodyPr>
          <a:lstStyle/>
          <a:p>
            <a:r>
              <a:rPr lang="en-US" sz="6600" dirty="0"/>
              <a:t>Arrays, Lists, and Iteration</a:t>
            </a:r>
          </a:p>
        </p:txBody>
      </p:sp>
      <p:pic>
        <p:nvPicPr>
          <p:cNvPr id="4" name="Picture 3" descr="logo - Trường Đại học FPT">
            <a:extLst>
              <a:ext uri="{FF2B5EF4-FFF2-40B4-BE49-F238E27FC236}">
                <a16:creationId xmlns:a16="http://schemas.microsoft.com/office/drawing/2014/main" id="{84C1853F-6EE0-4E19-934C-A6B26EC9D7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8801" y="780134"/>
            <a:ext cx="2877873" cy="1130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0656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Iteration: While Loops</a:t>
            </a:r>
          </a:p>
        </p:txBody>
      </p:sp>
      <p:sp>
        <p:nvSpPr>
          <p:cNvPr id="3" name="Subtitle 2"/>
          <p:cNvSpPr>
            <a:spLocks noGrp="1"/>
          </p:cNvSpPr>
          <p:nvPr>
            <p:ph type="subTitle" idx="1"/>
          </p:nvPr>
        </p:nvSpPr>
        <p:spPr/>
        <p:txBody>
          <a:bodyPr>
            <a:noAutofit/>
          </a:bodyPr>
          <a:lstStyle/>
          <a:p>
            <a:endParaRPr lang="en-US" sz="6600" dirty="0"/>
          </a:p>
        </p:txBody>
      </p:sp>
    </p:spTree>
    <p:extLst>
      <p:ext uri="{BB962C8B-B14F-4D97-AF65-F5344CB8AC3E}">
        <p14:creationId xmlns:p14="http://schemas.microsoft.com/office/powerpoint/2010/main" val="37723272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 (slot 3)</a:t>
            </a:r>
          </a:p>
        </p:txBody>
      </p:sp>
      <p:sp>
        <p:nvSpPr>
          <p:cNvPr id="3" name="Content Placeholder 2"/>
          <p:cNvSpPr>
            <a:spLocks noGrp="1"/>
          </p:cNvSpPr>
          <p:nvPr>
            <p:ph idx="1"/>
          </p:nvPr>
        </p:nvSpPr>
        <p:spPr>
          <a:xfrm>
            <a:off x="838200" y="1825624"/>
            <a:ext cx="11197590" cy="4883785"/>
          </a:xfrm>
        </p:spPr>
        <p:txBody>
          <a:bodyPr>
            <a:normAutofit/>
          </a:bodyPr>
          <a:lstStyle/>
          <a:p>
            <a:r>
              <a:rPr lang="en-US" dirty="0"/>
              <a:t>Iteration Control Structure Revisited</a:t>
            </a:r>
          </a:p>
          <a:p>
            <a:r>
              <a:rPr lang="en-US" dirty="0"/>
              <a:t>While Loops</a:t>
            </a:r>
          </a:p>
          <a:p>
            <a:r>
              <a:rPr lang="en-US" dirty="0"/>
              <a:t>Testing While Loops</a:t>
            </a:r>
          </a:p>
          <a:p>
            <a:r>
              <a:rPr lang="en-US" dirty="0"/>
              <a:t>Do-While Loops</a:t>
            </a:r>
          </a:p>
          <a:p>
            <a:r>
              <a:rPr lang="en-US" dirty="0"/>
              <a:t>Spawning Into a Collision-Free Location</a:t>
            </a:r>
          </a:p>
          <a:p>
            <a:r>
              <a:rPr lang="en-US" dirty="0"/>
              <a:t>Putting It All Together</a:t>
            </a:r>
          </a:p>
          <a:p>
            <a:r>
              <a:rPr lang="en-US" dirty="0"/>
              <a:t>Common Mistakes</a:t>
            </a:r>
          </a:p>
        </p:txBody>
      </p:sp>
    </p:spTree>
    <p:extLst>
      <p:ext uri="{BB962C8B-B14F-4D97-AF65-F5344CB8AC3E}">
        <p14:creationId xmlns:p14="http://schemas.microsoft.com/office/powerpoint/2010/main" val="501416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6.9 Iteration Control Structure</a:t>
            </a:r>
          </a:p>
        </p:txBody>
      </p:sp>
      <p:sp>
        <p:nvSpPr>
          <p:cNvPr id="3" name="Content Placeholder 2"/>
          <p:cNvSpPr>
            <a:spLocks noGrp="1"/>
          </p:cNvSpPr>
          <p:nvPr>
            <p:ph idx="1"/>
          </p:nvPr>
        </p:nvSpPr>
        <p:spPr>
          <a:xfrm>
            <a:off x="838200" y="1825624"/>
            <a:ext cx="11209020" cy="4780915"/>
          </a:xfrm>
        </p:spPr>
        <p:txBody>
          <a:bodyPr/>
          <a:lstStyle/>
          <a:p>
            <a:pPr marL="0" indent="0">
              <a:buNone/>
            </a:pPr>
            <a:r>
              <a:rPr lang="en-US" i="1" dirty="0"/>
              <a:t>Example 6.1</a:t>
            </a:r>
            <a:r>
              <a:rPr lang="en-US" dirty="0"/>
              <a:t>: </a:t>
            </a:r>
            <a:r>
              <a:rPr lang="en-US" i="1" dirty="0"/>
              <a:t>Printing All the Cards in a Hand</a:t>
            </a:r>
          </a:p>
          <a:p>
            <a:r>
              <a:rPr lang="en-US" dirty="0"/>
              <a:t>Problem Description: Write an algorithm that will print out all the cards in a hand.</a:t>
            </a:r>
          </a:p>
          <a:p>
            <a:r>
              <a:rPr lang="en-US" dirty="0"/>
              <a:t>Algorithm</a:t>
            </a:r>
          </a:p>
          <a:p>
            <a:endParaRPr lang="en-US" dirty="0"/>
          </a:p>
        </p:txBody>
      </p:sp>
      <p:pic>
        <p:nvPicPr>
          <p:cNvPr id="5" name="Picture 4"/>
          <p:cNvPicPr>
            <a:picLocks noChangeAspect="1"/>
          </p:cNvPicPr>
          <p:nvPr/>
        </p:nvPicPr>
        <p:blipFill>
          <a:blip r:embed="rId2"/>
          <a:stretch>
            <a:fillRect/>
          </a:stretch>
        </p:blipFill>
        <p:spPr>
          <a:xfrm>
            <a:off x="1147762" y="3720780"/>
            <a:ext cx="4029884" cy="656909"/>
          </a:xfrm>
          <a:prstGeom prst="rect">
            <a:avLst/>
          </a:prstGeom>
        </p:spPr>
      </p:pic>
    </p:spTree>
    <p:extLst>
      <p:ext uri="{BB962C8B-B14F-4D97-AF65-F5344CB8AC3E}">
        <p14:creationId xmlns:p14="http://schemas.microsoft.com/office/powerpoint/2010/main" val="11899557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6.19 Iteration Control Structure Revisited</a:t>
            </a:r>
          </a:p>
        </p:txBody>
      </p:sp>
      <p:sp>
        <p:nvSpPr>
          <p:cNvPr id="3" name="Content Placeholder 2"/>
          <p:cNvSpPr>
            <a:spLocks noGrp="1"/>
          </p:cNvSpPr>
          <p:nvPr>
            <p:ph idx="1"/>
          </p:nvPr>
        </p:nvSpPr>
        <p:spPr/>
        <p:txBody>
          <a:bodyPr/>
          <a:lstStyle/>
          <a:p>
            <a:pPr marL="0" indent="0">
              <a:buNone/>
            </a:pPr>
            <a:r>
              <a:rPr lang="en-US" i="1" dirty="0"/>
              <a:t>Example 6.1</a:t>
            </a:r>
            <a:r>
              <a:rPr lang="en-US" dirty="0"/>
              <a:t>: </a:t>
            </a:r>
            <a:r>
              <a:rPr lang="en-US" i="1" dirty="0"/>
              <a:t>Getting a Valid GPA</a:t>
            </a:r>
            <a:endParaRPr lang="en-US" dirty="0"/>
          </a:p>
          <a:p>
            <a:r>
              <a:rPr lang="en-US" dirty="0"/>
              <a:t>Problem Description</a:t>
            </a:r>
          </a:p>
          <a:p>
            <a:pPr lvl="1"/>
            <a:r>
              <a:rPr lang="en-US" dirty="0"/>
              <a:t>Write an algorithm that will ask for a GPA until a valid GPA is entered.</a:t>
            </a:r>
          </a:p>
          <a:p>
            <a:r>
              <a:rPr lang="en-US" dirty="0"/>
              <a:t>Algorithm</a:t>
            </a:r>
            <a:br>
              <a:rPr lang="en-US" dirty="0"/>
            </a:br>
            <a:endParaRPr lang="en-US" dirty="0"/>
          </a:p>
        </p:txBody>
      </p:sp>
      <p:pic>
        <p:nvPicPr>
          <p:cNvPr id="6" name="Picture 5"/>
          <p:cNvPicPr>
            <a:picLocks noChangeAspect="1"/>
          </p:cNvPicPr>
          <p:nvPr/>
        </p:nvPicPr>
        <p:blipFill>
          <a:blip r:embed="rId2"/>
          <a:stretch>
            <a:fillRect/>
          </a:stretch>
        </p:blipFill>
        <p:spPr>
          <a:xfrm>
            <a:off x="1450657" y="3830796"/>
            <a:ext cx="7451549" cy="1358424"/>
          </a:xfrm>
          <a:prstGeom prst="rect">
            <a:avLst/>
          </a:prstGeom>
        </p:spPr>
      </p:pic>
    </p:spTree>
    <p:extLst>
      <p:ext uri="{BB962C8B-B14F-4D97-AF65-F5344CB8AC3E}">
        <p14:creationId xmlns:p14="http://schemas.microsoft.com/office/powerpoint/2010/main" val="518176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6.19 Iteration Control Structure Revisited</a:t>
            </a:r>
          </a:p>
        </p:txBody>
      </p:sp>
      <p:sp>
        <p:nvSpPr>
          <p:cNvPr id="3" name="Content Placeholder 2"/>
          <p:cNvSpPr>
            <a:spLocks noGrp="1"/>
          </p:cNvSpPr>
          <p:nvPr>
            <p:ph idx="1"/>
          </p:nvPr>
        </p:nvSpPr>
        <p:spPr/>
        <p:txBody>
          <a:bodyPr/>
          <a:lstStyle/>
          <a:p>
            <a:r>
              <a:rPr lang="en-US" dirty="0"/>
              <a:t>CFG for Example 6.1</a:t>
            </a:r>
            <a:br>
              <a:rPr lang="en-US" dirty="0"/>
            </a:br>
            <a:endParaRPr lang="en-US" dirty="0"/>
          </a:p>
        </p:txBody>
      </p:sp>
      <p:pic>
        <p:nvPicPr>
          <p:cNvPr id="4" name="Picture 3"/>
          <p:cNvPicPr>
            <a:picLocks noChangeAspect="1"/>
          </p:cNvPicPr>
          <p:nvPr/>
        </p:nvPicPr>
        <p:blipFill>
          <a:blip r:embed="rId2"/>
          <a:stretch>
            <a:fillRect/>
          </a:stretch>
        </p:blipFill>
        <p:spPr>
          <a:xfrm>
            <a:off x="3904297" y="2523172"/>
            <a:ext cx="3925253" cy="3991224"/>
          </a:xfrm>
          <a:prstGeom prst="rect">
            <a:avLst/>
          </a:prstGeom>
        </p:spPr>
      </p:pic>
    </p:spTree>
    <p:extLst>
      <p:ext uri="{BB962C8B-B14F-4D97-AF65-F5344CB8AC3E}">
        <p14:creationId xmlns:p14="http://schemas.microsoft.com/office/powerpoint/2010/main" val="31817033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6.20 While Loops</a:t>
            </a:r>
          </a:p>
        </p:txBody>
      </p:sp>
      <p:sp>
        <p:nvSpPr>
          <p:cNvPr id="3" name="Content Placeholder 2"/>
          <p:cNvSpPr>
            <a:spLocks noGrp="1"/>
          </p:cNvSpPr>
          <p:nvPr>
            <p:ph idx="1"/>
          </p:nvPr>
        </p:nvSpPr>
        <p:spPr>
          <a:xfrm>
            <a:off x="838200" y="1825624"/>
            <a:ext cx="10515600" cy="5032375"/>
          </a:xfrm>
        </p:spPr>
        <p:txBody>
          <a:bodyPr/>
          <a:lstStyle/>
          <a:p>
            <a:endParaRPr lang="en-US" dirty="0"/>
          </a:p>
          <a:p>
            <a:endParaRPr lang="en-US" dirty="0"/>
          </a:p>
          <a:p>
            <a:endParaRPr lang="en-US" dirty="0"/>
          </a:p>
          <a:p>
            <a:endParaRPr lang="en-US" dirty="0"/>
          </a:p>
          <a:p>
            <a:r>
              <a:rPr lang="en-US" dirty="0"/>
              <a:t>Implement Example 6.1</a:t>
            </a:r>
          </a:p>
          <a:p>
            <a:pPr lvl="1"/>
            <a:r>
              <a:rPr lang="en-US" dirty="0"/>
              <a:t>add the while part of the loop</a:t>
            </a:r>
            <a:br>
              <a:rPr lang="en-US" dirty="0"/>
            </a:br>
            <a:endParaRPr lang="en-US" dirty="0"/>
          </a:p>
        </p:txBody>
      </p:sp>
      <p:pic>
        <p:nvPicPr>
          <p:cNvPr id="5" name="Picture 4"/>
          <p:cNvPicPr>
            <a:picLocks noChangeAspect="1"/>
          </p:cNvPicPr>
          <p:nvPr/>
        </p:nvPicPr>
        <p:blipFill>
          <a:blip r:embed="rId2"/>
          <a:stretch>
            <a:fillRect/>
          </a:stretch>
        </p:blipFill>
        <p:spPr>
          <a:xfrm>
            <a:off x="3682365" y="2061210"/>
            <a:ext cx="3529966" cy="1754020"/>
          </a:xfrm>
          <a:prstGeom prst="rect">
            <a:avLst/>
          </a:prstGeom>
        </p:spPr>
      </p:pic>
      <p:pic>
        <p:nvPicPr>
          <p:cNvPr id="6" name="Picture 5"/>
          <p:cNvPicPr>
            <a:picLocks noChangeAspect="1"/>
          </p:cNvPicPr>
          <p:nvPr/>
        </p:nvPicPr>
        <p:blipFill>
          <a:blip r:embed="rId3"/>
          <a:stretch>
            <a:fillRect/>
          </a:stretch>
        </p:blipFill>
        <p:spPr>
          <a:xfrm>
            <a:off x="3291839" y="4679388"/>
            <a:ext cx="5708173" cy="1538531"/>
          </a:xfrm>
          <a:prstGeom prst="rect">
            <a:avLst/>
          </a:prstGeom>
        </p:spPr>
      </p:pic>
    </p:spTree>
    <p:extLst>
      <p:ext uri="{BB962C8B-B14F-4D97-AF65-F5344CB8AC3E}">
        <p14:creationId xmlns:p14="http://schemas.microsoft.com/office/powerpoint/2010/main" val="38129454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6.20 While Loops</a:t>
            </a:r>
          </a:p>
        </p:txBody>
      </p:sp>
      <p:sp>
        <p:nvSpPr>
          <p:cNvPr id="3" name="Content Placeholder 2"/>
          <p:cNvSpPr>
            <a:spLocks noGrp="1"/>
          </p:cNvSpPr>
          <p:nvPr>
            <p:ph idx="1"/>
          </p:nvPr>
        </p:nvSpPr>
        <p:spPr>
          <a:xfrm>
            <a:off x="838200" y="1825624"/>
            <a:ext cx="10515600" cy="5032375"/>
          </a:xfrm>
        </p:spPr>
        <p:txBody>
          <a:bodyPr/>
          <a:lstStyle/>
          <a:p>
            <a:pPr marL="0" indent="0">
              <a:buNone/>
            </a:pPr>
            <a:r>
              <a:rPr lang="en-US" dirty="0"/>
              <a:t>Implement Example 6.1</a:t>
            </a:r>
          </a:p>
          <a:p>
            <a:pPr lvl="1"/>
            <a:r>
              <a:rPr lang="en-US" dirty="0"/>
              <a:t>implement the rest of the algorithm</a:t>
            </a:r>
            <a:br>
              <a:rPr lang="en-US" dirty="0"/>
            </a:br>
            <a:endParaRPr lang="en-US" dirty="0"/>
          </a:p>
        </p:txBody>
      </p:sp>
      <p:pic>
        <p:nvPicPr>
          <p:cNvPr id="4" name="Picture 3"/>
          <p:cNvPicPr>
            <a:picLocks noChangeAspect="1"/>
          </p:cNvPicPr>
          <p:nvPr/>
        </p:nvPicPr>
        <p:blipFill>
          <a:blip r:embed="rId2"/>
          <a:stretch>
            <a:fillRect/>
          </a:stretch>
        </p:blipFill>
        <p:spPr>
          <a:xfrm>
            <a:off x="1429702" y="2833687"/>
            <a:ext cx="9732673" cy="3509963"/>
          </a:xfrm>
          <a:prstGeom prst="rect">
            <a:avLst/>
          </a:prstGeom>
        </p:spPr>
      </p:pic>
    </p:spTree>
    <p:extLst>
      <p:ext uri="{BB962C8B-B14F-4D97-AF65-F5344CB8AC3E}">
        <p14:creationId xmlns:p14="http://schemas.microsoft.com/office/powerpoint/2010/main" val="32971187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6.20 While Loops</a:t>
            </a:r>
          </a:p>
        </p:txBody>
      </p:sp>
      <p:sp>
        <p:nvSpPr>
          <p:cNvPr id="3" name="Content Placeholder 2"/>
          <p:cNvSpPr>
            <a:spLocks noGrp="1"/>
          </p:cNvSpPr>
          <p:nvPr>
            <p:ph idx="1"/>
          </p:nvPr>
        </p:nvSpPr>
        <p:spPr>
          <a:xfrm>
            <a:off x="838200" y="1825624"/>
            <a:ext cx="10515600" cy="5032375"/>
          </a:xfrm>
        </p:spPr>
        <p:txBody>
          <a:bodyPr/>
          <a:lstStyle/>
          <a:p>
            <a:pPr marL="0" indent="0">
              <a:buNone/>
            </a:pPr>
            <a:r>
              <a:rPr lang="en-US" dirty="0"/>
              <a:t>Implement Example 6.1</a:t>
            </a:r>
          </a:p>
          <a:p>
            <a:pPr lvl="1"/>
            <a:r>
              <a:rPr lang="en-US" dirty="0"/>
              <a:t>implement the rest of the algorithm</a:t>
            </a:r>
            <a:br>
              <a:rPr lang="en-US" dirty="0"/>
            </a:br>
            <a:endParaRPr lang="en-US" dirty="0"/>
          </a:p>
        </p:txBody>
      </p:sp>
      <p:pic>
        <p:nvPicPr>
          <p:cNvPr id="4" name="Picture 3"/>
          <p:cNvPicPr>
            <a:picLocks noChangeAspect="1"/>
          </p:cNvPicPr>
          <p:nvPr/>
        </p:nvPicPr>
        <p:blipFill>
          <a:blip r:embed="rId2"/>
          <a:stretch>
            <a:fillRect/>
          </a:stretch>
        </p:blipFill>
        <p:spPr>
          <a:xfrm>
            <a:off x="1429702" y="2833687"/>
            <a:ext cx="9732673" cy="3509963"/>
          </a:xfrm>
          <a:prstGeom prst="rect">
            <a:avLst/>
          </a:prstGeom>
        </p:spPr>
      </p:pic>
    </p:spTree>
    <p:extLst>
      <p:ext uri="{BB962C8B-B14F-4D97-AF65-F5344CB8AC3E}">
        <p14:creationId xmlns:p14="http://schemas.microsoft.com/office/powerpoint/2010/main" val="18277207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6.20 While Loops</a:t>
            </a:r>
          </a:p>
        </p:txBody>
      </p:sp>
      <p:sp>
        <p:nvSpPr>
          <p:cNvPr id="3" name="Content Placeholder 2"/>
          <p:cNvSpPr>
            <a:spLocks noGrp="1"/>
          </p:cNvSpPr>
          <p:nvPr>
            <p:ph idx="1"/>
          </p:nvPr>
        </p:nvSpPr>
        <p:spPr>
          <a:xfrm>
            <a:off x="838200" y="1825624"/>
            <a:ext cx="10515600" cy="5032375"/>
          </a:xfrm>
        </p:spPr>
        <p:txBody>
          <a:bodyPr/>
          <a:lstStyle/>
          <a:p>
            <a:r>
              <a:rPr lang="en-US" dirty="0"/>
              <a:t>ITM</a:t>
            </a:r>
          </a:p>
          <a:p>
            <a:pPr lvl="1"/>
            <a:r>
              <a:rPr lang="en-US" b="1" dirty="0"/>
              <a:t>Initialize </a:t>
            </a:r>
            <a:r>
              <a:rPr lang="en-US" dirty="0"/>
              <a:t>the variables contained in the Boolean expression.</a:t>
            </a:r>
          </a:p>
          <a:p>
            <a:pPr lvl="1"/>
            <a:r>
              <a:rPr lang="en-US" b="1" dirty="0"/>
              <a:t>Test</a:t>
            </a:r>
            <a:r>
              <a:rPr lang="en-US" dirty="0"/>
              <a:t>s the Boolean expression to see if the loop body should execute or not.</a:t>
            </a:r>
          </a:p>
          <a:p>
            <a:pPr lvl="1"/>
            <a:r>
              <a:rPr lang="en-US" b="1" dirty="0"/>
              <a:t>Modify </a:t>
            </a:r>
            <a:r>
              <a:rPr lang="en-US" dirty="0"/>
              <a:t>at least one of the variables in the Boolean expression (give it a new value).</a:t>
            </a:r>
          </a:p>
          <a:p>
            <a:r>
              <a:rPr lang="en-US" dirty="0"/>
              <a:t>What happens if we forget about ITM?</a:t>
            </a:r>
          </a:p>
          <a:p>
            <a:pPr marL="0" indent="0">
              <a:buNone/>
            </a:pPr>
            <a:r>
              <a:rPr lang="en-US" i="1" dirty="0"/>
              <a:t>Example 6.2: Printing Squares of the Integers from 1 to n</a:t>
            </a:r>
            <a:endParaRPr lang="en-US" dirty="0"/>
          </a:p>
          <a:p>
            <a:r>
              <a:rPr lang="en-US" dirty="0"/>
              <a:t>Problem Description: </a:t>
            </a:r>
          </a:p>
          <a:p>
            <a:pPr lvl="1"/>
            <a:r>
              <a:rPr lang="en-US" dirty="0"/>
              <a:t>Write a program that will print the squares of the integers from 1 to n, where n is provided by the user.</a:t>
            </a:r>
            <a:endParaRPr lang="en-US" i="1" dirty="0"/>
          </a:p>
        </p:txBody>
      </p:sp>
    </p:spTree>
    <p:extLst>
      <p:ext uri="{BB962C8B-B14F-4D97-AF65-F5344CB8AC3E}">
        <p14:creationId xmlns:p14="http://schemas.microsoft.com/office/powerpoint/2010/main" val="11423980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6.20 While Loops</a:t>
            </a:r>
          </a:p>
        </p:txBody>
      </p:sp>
      <p:sp>
        <p:nvSpPr>
          <p:cNvPr id="3" name="Content Placeholder 2"/>
          <p:cNvSpPr>
            <a:spLocks noGrp="1"/>
          </p:cNvSpPr>
          <p:nvPr>
            <p:ph idx="1"/>
          </p:nvPr>
        </p:nvSpPr>
        <p:spPr>
          <a:xfrm>
            <a:off x="838200" y="1825624"/>
            <a:ext cx="10515600" cy="5032375"/>
          </a:xfrm>
        </p:spPr>
        <p:txBody>
          <a:bodyPr/>
          <a:lstStyle/>
          <a:p>
            <a:pPr marL="0" indent="0">
              <a:buNone/>
            </a:pPr>
            <a:r>
              <a:rPr lang="en-US" i="1" dirty="0"/>
              <a:t>Example 6.2: Printing Squares of the Integers from 1 to n</a:t>
            </a:r>
          </a:p>
          <a:p>
            <a:r>
              <a:rPr lang="en-US" dirty="0"/>
              <a:t>Algorithm:</a:t>
            </a:r>
          </a:p>
          <a:p>
            <a:endParaRPr lang="en-US" dirty="0"/>
          </a:p>
          <a:p>
            <a:endParaRPr lang="en-US" dirty="0"/>
          </a:p>
          <a:p>
            <a:r>
              <a:rPr lang="en-US" dirty="0"/>
              <a:t>Implementation</a:t>
            </a:r>
          </a:p>
          <a:p>
            <a:endParaRPr lang="en-US" dirty="0"/>
          </a:p>
        </p:txBody>
      </p:sp>
      <p:pic>
        <p:nvPicPr>
          <p:cNvPr id="4" name="Picture 3"/>
          <p:cNvPicPr>
            <a:picLocks noChangeAspect="1"/>
          </p:cNvPicPr>
          <p:nvPr/>
        </p:nvPicPr>
        <p:blipFill>
          <a:blip r:embed="rId2"/>
          <a:stretch>
            <a:fillRect/>
          </a:stretch>
        </p:blipFill>
        <p:spPr>
          <a:xfrm>
            <a:off x="2898456" y="2565082"/>
            <a:ext cx="4703445" cy="1274966"/>
          </a:xfrm>
          <a:prstGeom prst="rect">
            <a:avLst/>
          </a:prstGeom>
        </p:spPr>
      </p:pic>
      <p:pic>
        <p:nvPicPr>
          <p:cNvPr id="5" name="Picture 4"/>
          <p:cNvPicPr>
            <a:picLocks noChangeAspect="1"/>
          </p:cNvPicPr>
          <p:nvPr/>
        </p:nvPicPr>
        <p:blipFill>
          <a:blip r:embed="rId3"/>
          <a:stretch>
            <a:fillRect/>
          </a:stretch>
        </p:blipFill>
        <p:spPr>
          <a:xfrm>
            <a:off x="1902140" y="4249304"/>
            <a:ext cx="6924675" cy="2571750"/>
          </a:xfrm>
          <a:prstGeom prst="rect">
            <a:avLst/>
          </a:prstGeom>
        </p:spPr>
      </p:pic>
    </p:spTree>
    <p:extLst>
      <p:ext uri="{BB962C8B-B14F-4D97-AF65-F5344CB8AC3E}">
        <p14:creationId xmlns:p14="http://schemas.microsoft.com/office/powerpoint/2010/main" val="32838741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6.21 Testing While Loops</a:t>
            </a:r>
          </a:p>
        </p:txBody>
      </p:sp>
      <p:pic>
        <p:nvPicPr>
          <p:cNvPr id="6" name="Content Placeholder 5"/>
          <p:cNvPicPr>
            <a:picLocks noGrp="1" noChangeAspect="1"/>
          </p:cNvPicPr>
          <p:nvPr>
            <p:ph idx="1"/>
          </p:nvPr>
        </p:nvPicPr>
        <p:blipFill>
          <a:blip r:embed="rId2"/>
          <a:stretch>
            <a:fillRect/>
          </a:stretch>
        </p:blipFill>
        <p:spPr>
          <a:xfrm>
            <a:off x="1946910" y="2056448"/>
            <a:ext cx="2971800" cy="1371600"/>
          </a:xfrm>
          <a:prstGeom prst="rect">
            <a:avLst/>
          </a:prstGeom>
        </p:spPr>
      </p:pic>
      <p:pic>
        <p:nvPicPr>
          <p:cNvPr id="7" name="Picture 6"/>
          <p:cNvPicPr>
            <a:picLocks noChangeAspect="1"/>
          </p:cNvPicPr>
          <p:nvPr/>
        </p:nvPicPr>
        <p:blipFill>
          <a:blip r:embed="rId3"/>
          <a:stretch>
            <a:fillRect/>
          </a:stretch>
        </p:blipFill>
        <p:spPr>
          <a:xfrm>
            <a:off x="1946910" y="4152900"/>
            <a:ext cx="3943350" cy="1866900"/>
          </a:xfrm>
          <a:prstGeom prst="rect">
            <a:avLst/>
          </a:prstGeom>
        </p:spPr>
      </p:pic>
      <p:pic>
        <p:nvPicPr>
          <p:cNvPr id="8" name="Picture 7"/>
          <p:cNvPicPr>
            <a:picLocks noChangeAspect="1"/>
          </p:cNvPicPr>
          <p:nvPr/>
        </p:nvPicPr>
        <p:blipFill>
          <a:blip r:embed="rId4"/>
          <a:stretch>
            <a:fillRect/>
          </a:stretch>
        </p:blipFill>
        <p:spPr>
          <a:xfrm>
            <a:off x="6196965" y="3026092"/>
            <a:ext cx="3981450" cy="2428875"/>
          </a:xfrm>
          <a:prstGeom prst="rect">
            <a:avLst/>
          </a:prstGeom>
        </p:spPr>
      </p:pic>
    </p:spTree>
    <p:extLst>
      <p:ext uri="{BB962C8B-B14F-4D97-AF65-F5344CB8AC3E}">
        <p14:creationId xmlns:p14="http://schemas.microsoft.com/office/powerpoint/2010/main" val="21543517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6.22 Do-While Loops</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r>
              <a:rPr lang="en-US" dirty="0"/>
              <a:t>Algorithm of Example 6.1</a:t>
            </a:r>
          </a:p>
        </p:txBody>
      </p:sp>
      <p:pic>
        <p:nvPicPr>
          <p:cNvPr id="4" name="Picture 3"/>
          <p:cNvPicPr>
            <a:picLocks noChangeAspect="1"/>
          </p:cNvPicPr>
          <p:nvPr/>
        </p:nvPicPr>
        <p:blipFill>
          <a:blip r:embed="rId2"/>
          <a:stretch>
            <a:fillRect/>
          </a:stretch>
        </p:blipFill>
        <p:spPr>
          <a:xfrm>
            <a:off x="1002982" y="1825625"/>
            <a:ext cx="3974357" cy="2014855"/>
          </a:xfrm>
          <a:prstGeom prst="rect">
            <a:avLst/>
          </a:prstGeom>
        </p:spPr>
      </p:pic>
      <p:pic>
        <p:nvPicPr>
          <p:cNvPr id="5" name="Picture 4"/>
          <p:cNvPicPr>
            <a:picLocks noChangeAspect="1"/>
          </p:cNvPicPr>
          <p:nvPr/>
        </p:nvPicPr>
        <p:blipFill>
          <a:blip r:embed="rId3"/>
          <a:stretch>
            <a:fillRect/>
          </a:stretch>
        </p:blipFill>
        <p:spPr>
          <a:xfrm>
            <a:off x="1002982" y="4511992"/>
            <a:ext cx="7551190" cy="1420178"/>
          </a:xfrm>
          <a:prstGeom prst="rect">
            <a:avLst/>
          </a:prstGeom>
        </p:spPr>
      </p:pic>
    </p:spTree>
    <p:extLst>
      <p:ext uri="{BB962C8B-B14F-4D97-AF65-F5344CB8AC3E}">
        <p14:creationId xmlns:p14="http://schemas.microsoft.com/office/powerpoint/2010/main" val="26878958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6.22 Do-While Loops</a:t>
            </a:r>
          </a:p>
        </p:txBody>
      </p:sp>
      <p:sp>
        <p:nvSpPr>
          <p:cNvPr id="3" name="Content Placeholder 2"/>
          <p:cNvSpPr>
            <a:spLocks noGrp="1"/>
          </p:cNvSpPr>
          <p:nvPr>
            <p:ph idx="1"/>
          </p:nvPr>
        </p:nvSpPr>
        <p:spPr/>
        <p:txBody>
          <a:bodyPr/>
          <a:lstStyle/>
          <a:p>
            <a:pPr marL="0" indent="0">
              <a:buNone/>
            </a:pPr>
            <a:r>
              <a:rPr lang="en-US" dirty="0"/>
              <a:t>Implementation</a:t>
            </a:r>
          </a:p>
        </p:txBody>
      </p:sp>
      <p:pic>
        <p:nvPicPr>
          <p:cNvPr id="6" name="Picture 5"/>
          <p:cNvPicPr>
            <a:picLocks noChangeAspect="1"/>
          </p:cNvPicPr>
          <p:nvPr/>
        </p:nvPicPr>
        <p:blipFill>
          <a:blip r:embed="rId2"/>
          <a:stretch>
            <a:fillRect/>
          </a:stretch>
        </p:blipFill>
        <p:spPr>
          <a:xfrm>
            <a:off x="1082039" y="2380932"/>
            <a:ext cx="9811353" cy="3930968"/>
          </a:xfrm>
          <a:prstGeom prst="rect">
            <a:avLst/>
          </a:prstGeom>
        </p:spPr>
      </p:pic>
    </p:spTree>
    <p:extLst>
      <p:ext uri="{BB962C8B-B14F-4D97-AF65-F5344CB8AC3E}">
        <p14:creationId xmlns:p14="http://schemas.microsoft.com/office/powerpoint/2010/main" val="3500442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6.10 For Loops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2054541"/>
            <a:ext cx="10515600" cy="3997581"/>
          </a:xfrm>
          <a:prstGeom prst="rect">
            <a:avLst/>
          </a:prstGeom>
        </p:spPr>
      </p:pic>
    </p:spTree>
    <p:extLst>
      <p:ext uri="{BB962C8B-B14F-4D97-AF65-F5344CB8AC3E}">
        <p14:creationId xmlns:p14="http://schemas.microsoft.com/office/powerpoint/2010/main" val="1794517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6.23 Spawning Into a Collision-Free Location</a:t>
            </a:r>
          </a:p>
        </p:txBody>
      </p:sp>
      <p:sp>
        <p:nvSpPr>
          <p:cNvPr id="3" name="Content Placeholder 2"/>
          <p:cNvSpPr>
            <a:spLocks noGrp="1"/>
          </p:cNvSpPr>
          <p:nvPr>
            <p:ph idx="1"/>
          </p:nvPr>
        </p:nvSpPr>
        <p:spPr>
          <a:xfrm>
            <a:off x="838200" y="1825624"/>
            <a:ext cx="11186160" cy="5032376"/>
          </a:xfrm>
        </p:spPr>
        <p:txBody>
          <a:bodyPr>
            <a:normAutofit fontScale="92500"/>
          </a:bodyPr>
          <a:lstStyle/>
          <a:p>
            <a:r>
              <a:rPr lang="en-US" dirty="0"/>
              <a:t>In the </a:t>
            </a:r>
            <a:r>
              <a:rPr lang="en-US" b="1" dirty="0"/>
              <a:t>Putting It All Together</a:t>
            </a:r>
            <a:r>
              <a:rPr lang="en-US" dirty="0"/>
              <a:t> problem in Module 4, a teddy bear shouldn't be spawn on top of a teddy bear that's already in the game, but that we needed to know about while loops first. Now use while loops to solve this problem.</a:t>
            </a:r>
          </a:p>
          <a:p>
            <a:r>
              <a:rPr lang="en-US" dirty="0"/>
              <a:t>All work will be in the </a:t>
            </a:r>
            <a:r>
              <a:rPr lang="en-US" dirty="0" err="1"/>
              <a:t>TeddyBearSpawner</a:t>
            </a:r>
            <a:r>
              <a:rPr lang="en-US" dirty="0"/>
              <a:t> script because this problem needs to be handled when a new teddy bear is being spawn.</a:t>
            </a:r>
          </a:p>
          <a:p>
            <a:r>
              <a:rPr lang="en-US" dirty="0"/>
              <a:t>The big idea is that </a:t>
            </a:r>
          </a:p>
          <a:p>
            <a:pPr lvl="1"/>
            <a:r>
              <a:rPr lang="en-US" dirty="0"/>
              <a:t>We'll pick a random location for the teddy bear we're spawning, then check to see if the collider for the new teddy bear would collide with anything already in the game.</a:t>
            </a:r>
          </a:p>
          <a:p>
            <a:pPr lvl="1"/>
            <a:r>
              <a:rPr lang="en-US" dirty="0"/>
              <a:t>If it wouldn't, we spawn the teddy bear at that location and we're done. If it would collide with something, though, we randomly generate a new location and do the check again.</a:t>
            </a:r>
          </a:p>
          <a:p>
            <a:pPr lvl="1"/>
            <a:r>
              <a:rPr lang="en-US" dirty="0"/>
              <a:t>We keep doing this until we find a collision-free location for the new teddy bear or we</a:t>
            </a:r>
            <a:br>
              <a:rPr lang="en-US" dirty="0"/>
            </a:br>
            <a:r>
              <a:rPr lang="en-US" dirty="0"/>
              <a:t>decide to give up on this spawn attempt.</a:t>
            </a:r>
          </a:p>
        </p:txBody>
      </p:sp>
    </p:spTree>
    <p:extLst>
      <p:ext uri="{BB962C8B-B14F-4D97-AF65-F5344CB8AC3E}">
        <p14:creationId xmlns:p14="http://schemas.microsoft.com/office/powerpoint/2010/main" val="18385846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6.23 Spawning Into a Collision-Free Location</a:t>
            </a:r>
          </a:p>
        </p:txBody>
      </p:sp>
      <p:sp>
        <p:nvSpPr>
          <p:cNvPr id="3" name="Content Placeholder 2"/>
          <p:cNvSpPr>
            <a:spLocks noGrp="1"/>
          </p:cNvSpPr>
          <p:nvPr>
            <p:ph idx="1"/>
          </p:nvPr>
        </p:nvSpPr>
        <p:spPr>
          <a:xfrm>
            <a:off x="838200" y="1825624"/>
            <a:ext cx="11186160" cy="5032376"/>
          </a:xfrm>
        </p:spPr>
        <p:txBody>
          <a:bodyPr>
            <a:normAutofit/>
          </a:bodyPr>
          <a:lstStyle/>
          <a:p>
            <a:r>
              <a:rPr lang="en-US" dirty="0"/>
              <a:t>Add five more fields</a:t>
            </a:r>
          </a:p>
          <a:p>
            <a:endParaRPr lang="en-US" dirty="0"/>
          </a:p>
          <a:p>
            <a:endParaRPr lang="en-US" dirty="0"/>
          </a:p>
          <a:p>
            <a:endParaRPr lang="en-US" dirty="0"/>
          </a:p>
          <a:p>
            <a:r>
              <a:rPr lang="en-US" dirty="0"/>
              <a:t>Add code to the </a:t>
            </a:r>
            <a:r>
              <a:rPr lang="en-US" dirty="0" err="1"/>
              <a:t>TeddyBearSpawner</a:t>
            </a:r>
            <a:r>
              <a:rPr lang="en-US" dirty="0"/>
              <a:t> Start method to retrieve and save those dimensions</a:t>
            </a:r>
          </a:p>
        </p:txBody>
      </p:sp>
      <p:pic>
        <p:nvPicPr>
          <p:cNvPr id="5" name="Picture 4"/>
          <p:cNvPicPr>
            <a:picLocks noChangeAspect="1"/>
          </p:cNvPicPr>
          <p:nvPr/>
        </p:nvPicPr>
        <p:blipFill>
          <a:blip r:embed="rId2"/>
          <a:stretch>
            <a:fillRect/>
          </a:stretch>
        </p:blipFill>
        <p:spPr>
          <a:xfrm>
            <a:off x="1113472" y="2296477"/>
            <a:ext cx="4555093" cy="1635443"/>
          </a:xfrm>
          <a:prstGeom prst="rect">
            <a:avLst/>
          </a:prstGeom>
        </p:spPr>
      </p:pic>
      <p:pic>
        <p:nvPicPr>
          <p:cNvPr id="6" name="Picture 5"/>
          <p:cNvPicPr>
            <a:picLocks noChangeAspect="1"/>
          </p:cNvPicPr>
          <p:nvPr/>
        </p:nvPicPr>
        <p:blipFill>
          <a:blip r:embed="rId3"/>
          <a:stretch>
            <a:fillRect/>
          </a:stretch>
        </p:blipFill>
        <p:spPr>
          <a:xfrm>
            <a:off x="1113472" y="4774882"/>
            <a:ext cx="8599620" cy="1614488"/>
          </a:xfrm>
          <a:prstGeom prst="rect">
            <a:avLst/>
          </a:prstGeom>
        </p:spPr>
      </p:pic>
    </p:spTree>
    <p:extLst>
      <p:ext uri="{BB962C8B-B14F-4D97-AF65-F5344CB8AC3E}">
        <p14:creationId xmlns:p14="http://schemas.microsoft.com/office/powerpoint/2010/main" val="16157882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6.23 Spawning Into a Collision-Free Location</a:t>
            </a:r>
          </a:p>
        </p:txBody>
      </p:sp>
      <p:sp>
        <p:nvSpPr>
          <p:cNvPr id="3" name="Content Placeholder 2"/>
          <p:cNvSpPr>
            <a:spLocks noGrp="1"/>
          </p:cNvSpPr>
          <p:nvPr>
            <p:ph idx="1"/>
          </p:nvPr>
        </p:nvSpPr>
        <p:spPr>
          <a:xfrm>
            <a:off x="838200" y="1825624"/>
            <a:ext cx="11186160" cy="5032376"/>
          </a:xfrm>
        </p:spPr>
        <p:txBody>
          <a:bodyPr>
            <a:normAutofit/>
          </a:bodyPr>
          <a:lstStyle/>
          <a:p>
            <a:r>
              <a:rPr lang="en-US" b="1" dirty="0"/>
              <a:t>BoxCollider2D Size </a:t>
            </a:r>
            <a:r>
              <a:rPr lang="en-US" dirty="0"/>
              <a:t>Documentation</a:t>
            </a:r>
          </a:p>
        </p:txBody>
      </p:sp>
      <p:pic>
        <p:nvPicPr>
          <p:cNvPr id="4" name="Picture 3"/>
          <p:cNvPicPr>
            <a:picLocks noChangeAspect="1"/>
          </p:cNvPicPr>
          <p:nvPr/>
        </p:nvPicPr>
        <p:blipFill>
          <a:blip r:embed="rId2"/>
          <a:stretch>
            <a:fillRect/>
          </a:stretch>
        </p:blipFill>
        <p:spPr>
          <a:xfrm>
            <a:off x="1685925" y="2316480"/>
            <a:ext cx="8820150" cy="4419600"/>
          </a:xfrm>
          <a:prstGeom prst="rect">
            <a:avLst/>
          </a:prstGeom>
        </p:spPr>
      </p:pic>
    </p:spTree>
    <p:extLst>
      <p:ext uri="{BB962C8B-B14F-4D97-AF65-F5344CB8AC3E}">
        <p14:creationId xmlns:p14="http://schemas.microsoft.com/office/powerpoint/2010/main" val="32351646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6.23 Spawning Into a Collision-Free Location</a:t>
            </a:r>
          </a:p>
        </p:txBody>
      </p:sp>
      <p:sp>
        <p:nvSpPr>
          <p:cNvPr id="3" name="Content Placeholder 2"/>
          <p:cNvSpPr>
            <a:spLocks noGrp="1"/>
          </p:cNvSpPr>
          <p:nvPr>
            <p:ph idx="1"/>
          </p:nvPr>
        </p:nvSpPr>
        <p:spPr>
          <a:xfrm>
            <a:off x="838200" y="1825624"/>
            <a:ext cx="11186160" cy="5032376"/>
          </a:xfrm>
        </p:spPr>
        <p:txBody>
          <a:bodyPr>
            <a:normAutofit/>
          </a:bodyPr>
          <a:lstStyle/>
          <a:p>
            <a:r>
              <a:rPr lang="en-US" dirty="0"/>
              <a:t>Final change is to the </a:t>
            </a:r>
            <a:r>
              <a:rPr lang="en-US" dirty="0" err="1"/>
              <a:t>TeddyBearSpawner</a:t>
            </a:r>
            <a:r>
              <a:rPr lang="en-US" dirty="0"/>
              <a:t> </a:t>
            </a:r>
            <a:r>
              <a:rPr lang="en-US" dirty="0" err="1"/>
              <a:t>SpawnBear</a:t>
            </a:r>
            <a:r>
              <a:rPr lang="en-US" dirty="0"/>
              <a:t> method. We replace the code we originally had to generate a random location and create the new teddy bear object with the following code.</a:t>
            </a:r>
          </a:p>
        </p:txBody>
      </p:sp>
      <p:pic>
        <p:nvPicPr>
          <p:cNvPr id="5" name="Picture 4"/>
          <p:cNvPicPr>
            <a:picLocks noChangeAspect="1"/>
          </p:cNvPicPr>
          <p:nvPr/>
        </p:nvPicPr>
        <p:blipFill>
          <a:blip r:embed="rId2"/>
          <a:stretch>
            <a:fillRect/>
          </a:stretch>
        </p:blipFill>
        <p:spPr>
          <a:xfrm>
            <a:off x="1134427" y="3186112"/>
            <a:ext cx="9341443" cy="1580198"/>
          </a:xfrm>
          <a:prstGeom prst="rect">
            <a:avLst/>
          </a:prstGeom>
        </p:spPr>
      </p:pic>
    </p:spTree>
    <p:extLst>
      <p:ext uri="{BB962C8B-B14F-4D97-AF65-F5344CB8AC3E}">
        <p14:creationId xmlns:p14="http://schemas.microsoft.com/office/powerpoint/2010/main" val="12890869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6.23 Spawning Into a Collision-Free Location</a:t>
            </a:r>
          </a:p>
        </p:txBody>
      </p:sp>
      <p:sp>
        <p:nvSpPr>
          <p:cNvPr id="3" name="Content Placeholder 2"/>
          <p:cNvSpPr>
            <a:spLocks noGrp="1"/>
          </p:cNvSpPr>
          <p:nvPr>
            <p:ph idx="1"/>
          </p:nvPr>
        </p:nvSpPr>
        <p:spPr>
          <a:xfrm>
            <a:off x="838200" y="1825624"/>
            <a:ext cx="11186160" cy="5032376"/>
          </a:xfrm>
        </p:spPr>
        <p:txBody>
          <a:bodyPr>
            <a:normAutofit/>
          </a:bodyPr>
          <a:lstStyle/>
          <a:p>
            <a:endParaRPr lang="en-US" dirty="0"/>
          </a:p>
        </p:txBody>
      </p:sp>
      <p:pic>
        <p:nvPicPr>
          <p:cNvPr id="4" name="Picture 3"/>
          <p:cNvPicPr>
            <a:picLocks noChangeAspect="1"/>
          </p:cNvPicPr>
          <p:nvPr/>
        </p:nvPicPr>
        <p:blipFill>
          <a:blip r:embed="rId2"/>
          <a:stretch>
            <a:fillRect/>
          </a:stretch>
        </p:blipFill>
        <p:spPr>
          <a:xfrm>
            <a:off x="1744979" y="2854642"/>
            <a:ext cx="7728751" cy="2551748"/>
          </a:xfrm>
          <a:prstGeom prst="rect">
            <a:avLst/>
          </a:prstGeom>
        </p:spPr>
      </p:pic>
      <p:pic>
        <p:nvPicPr>
          <p:cNvPr id="6" name="Picture 5"/>
          <p:cNvPicPr>
            <a:picLocks noChangeAspect="1"/>
          </p:cNvPicPr>
          <p:nvPr/>
        </p:nvPicPr>
        <p:blipFill>
          <a:blip r:embed="rId3"/>
          <a:stretch>
            <a:fillRect/>
          </a:stretch>
        </p:blipFill>
        <p:spPr>
          <a:xfrm>
            <a:off x="1744979" y="5406390"/>
            <a:ext cx="2215716" cy="472546"/>
          </a:xfrm>
          <a:prstGeom prst="rect">
            <a:avLst/>
          </a:prstGeom>
        </p:spPr>
      </p:pic>
    </p:spTree>
    <p:extLst>
      <p:ext uri="{BB962C8B-B14F-4D97-AF65-F5344CB8AC3E}">
        <p14:creationId xmlns:p14="http://schemas.microsoft.com/office/powerpoint/2010/main" val="32450791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6.23 Spawning Into a Collision-Free Location</a:t>
            </a:r>
          </a:p>
        </p:txBody>
      </p:sp>
      <p:sp>
        <p:nvSpPr>
          <p:cNvPr id="3" name="Content Placeholder 2"/>
          <p:cNvSpPr>
            <a:spLocks noGrp="1"/>
          </p:cNvSpPr>
          <p:nvPr>
            <p:ph idx="1"/>
          </p:nvPr>
        </p:nvSpPr>
        <p:spPr>
          <a:xfrm>
            <a:off x="838200" y="1825624"/>
            <a:ext cx="11186160" cy="5032376"/>
          </a:xfrm>
        </p:spPr>
        <p:txBody>
          <a:bodyPr>
            <a:normAutofit/>
          </a:bodyPr>
          <a:lstStyle/>
          <a:p>
            <a:r>
              <a:rPr lang="en-US" b="1" dirty="0"/>
              <a:t>Physics2D </a:t>
            </a:r>
            <a:r>
              <a:rPr lang="en-US" b="1" dirty="0" err="1"/>
              <a:t>OverlapArea</a:t>
            </a:r>
            <a:r>
              <a:rPr lang="en-US" b="1" dirty="0"/>
              <a:t> </a:t>
            </a:r>
            <a:r>
              <a:rPr lang="en-US" dirty="0"/>
              <a:t>Documentation</a:t>
            </a:r>
          </a:p>
        </p:txBody>
      </p:sp>
      <p:pic>
        <p:nvPicPr>
          <p:cNvPr id="5" name="Picture 4"/>
          <p:cNvPicPr>
            <a:picLocks noChangeAspect="1"/>
          </p:cNvPicPr>
          <p:nvPr/>
        </p:nvPicPr>
        <p:blipFill>
          <a:blip r:embed="rId2"/>
          <a:stretch>
            <a:fillRect/>
          </a:stretch>
        </p:blipFill>
        <p:spPr>
          <a:xfrm>
            <a:off x="1676400" y="2288857"/>
            <a:ext cx="8839200" cy="4429125"/>
          </a:xfrm>
          <a:prstGeom prst="rect">
            <a:avLst/>
          </a:prstGeom>
        </p:spPr>
      </p:pic>
    </p:spTree>
    <p:extLst>
      <p:ext uri="{BB962C8B-B14F-4D97-AF65-F5344CB8AC3E}">
        <p14:creationId xmlns:p14="http://schemas.microsoft.com/office/powerpoint/2010/main" val="8161070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6.23 Spawning Into a Collision-Free Location</a:t>
            </a:r>
          </a:p>
        </p:txBody>
      </p:sp>
      <p:sp>
        <p:nvSpPr>
          <p:cNvPr id="3" name="Content Placeholder 2"/>
          <p:cNvSpPr>
            <a:spLocks noGrp="1"/>
          </p:cNvSpPr>
          <p:nvPr>
            <p:ph idx="1"/>
          </p:nvPr>
        </p:nvSpPr>
        <p:spPr>
          <a:xfrm>
            <a:off x="838200" y="1383030"/>
            <a:ext cx="11186160" cy="5474970"/>
          </a:xfrm>
        </p:spPr>
        <p:txBody>
          <a:bodyPr>
            <a:normAutofit/>
          </a:bodyPr>
          <a:lstStyle/>
          <a:p>
            <a:r>
              <a:rPr lang="en-US" dirty="0"/>
              <a:t>The code in the </a:t>
            </a:r>
            <a:r>
              <a:rPr lang="en-US" b="1" dirty="0" err="1"/>
              <a:t>SpawnBear</a:t>
            </a:r>
            <a:r>
              <a:rPr lang="en-US" dirty="0"/>
              <a:t> method</a:t>
            </a:r>
          </a:p>
        </p:txBody>
      </p:sp>
      <p:pic>
        <p:nvPicPr>
          <p:cNvPr id="4" name="Picture 3"/>
          <p:cNvPicPr>
            <a:picLocks noChangeAspect="1"/>
          </p:cNvPicPr>
          <p:nvPr/>
        </p:nvPicPr>
        <p:blipFill>
          <a:blip r:embed="rId2"/>
          <a:stretch>
            <a:fillRect/>
          </a:stretch>
        </p:blipFill>
        <p:spPr>
          <a:xfrm>
            <a:off x="1700212" y="1825624"/>
            <a:ext cx="8791575" cy="2771775"/>
          </a:xfrm>
          <a:prstGeom prst="rect">
            <a:avLst/>
          </a:prstGeom>
        </p:spPr>
      </p:pic>
      <p:pic>
        <p:nvPicPr>
          <p:cNvPr id="6" name="Picture 5"/>
          <p:cNvPicPr>
            <a:picLocks noChangeAspect="1"/>
          </p:cNvPicPr>
          <p:nvPr/>
        </p:nvPicPr>
        <p:blipFill>
          <a:blip r:embed="rId3"/>
          <a:stretch>
            <a:fillRect/>
          </a:stretch>
        </p:blipFill>
        <p:spPr>
          <a:xfrm>
            <a:off x="1700212" y="4597399"/>
            <a:ext cx="5610225" cy="2247900"/>
          </a:xfrm>
          <a:prstGeom prst="rect">
            <a:avLst/>
          </a:prstGeom>
        </p:spPr>
      </p:pic>
    </p:spTree>
    <p:extLst>
      <p:ext uri="{BB962C8B-B14F-4D97-AF65-F5344CB8AC3E}">
        <p14:creationId xmlns:p14="http://schemas.microsoft.com/office/powerpoint/2010/main" val="1108887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6.23 Spawning Into a Collision-Free Location</a:t>
            </a:r>
          </a:p>
        </p:txBody>
      </p:sp>
      <p:sp>
        <p:nvSpPr>
          <p:cNvPr id="3" name="Content Placeholder 2"/>
          <p:cNvSpPr>
            <a:spLocks noGrp="1"/>
          </p:cNvSpPr>
          <p:nvPr>
            <p:ph idx="1"/>
          </p:nvPr>
        </p:nvSpPr>
        <p:spPr>
          <a:xfrm>
            <a:off x="838200" y="1825624"/>
            <a:ext cx="11186160" cy="5032376"/>
          </a:xfrm>
        </p:spPr>
        <p:txBody>
          <a:bodyPr>
            <a:normAutofit/>
          </a:bodyPr>
          <a:lstStyle/>
          <a:p>
            <a:r>
              <a:rPr lang="en-US" dirty="0"/>
              <a:t>The </a:t>
            </a:r>
            <a:r>
              <a:rPr lang="en-US" b="1" dirty="0" err="1"/>
              <a:t>SetMinAndMax</a:t>
            </a:r>
            <a:r>
              <a:rPr lang="en-US" dirty="0"/>
              <a:t> method</a:t>
            </a:r>
          </a:p>
        </p:txBody>
      </p:sp>
      <p:pic>
        <p:nvPicPr>
          <p:cNvPr id="5" name="Picture 4"/>
          <p:cNvPicPr>
            <a:picLocks noChangeAspect="1"/>
          </p:cNvPicPr>
          <p:nvPr/>
        </p:nvPicPr>
        <p:blipFill>
          <a:blip r:embed="rId2"/>
          <a:stretch>
            <a:fillRect/>
          </a:stretch>
        </p:blipFill>
        <p:spPr>
          <a:xfrm>
            <a:off x="1223962" y="2356484"/>
            <a:ext cx="8048374" cy="2912745"/>
          </a:xfrm>
          <a:prstGeom prst="rect">
            <a:avLst/>
          </a:prstGeom>
        </p:spPr>
      </p:pic>
    </p:spTree>
    <p:extLst>
      <p:ext uri="{BB962C8B-B14F-4D97-AF65-F5344CB8AC3E}">
        <p14:creationId xmlns:p14="http://schemas.microsoft.com/office/powerpoint/2010/main" val="12931234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6.24 Putting It All Together</a:t>
            </a:r>
          </a:p>
        </p:txBody>
      </p:sp>
      <p:sp>
        <p:nvSpPr>
          <p:cNvPr id="3" name="Content Placeholder 2"/>
          <p:cNvSpPr>
            <a:spLocks noGrp="1"/>
          </p:cNvSpPr>
          <p:nvPr>
            <p:ph idx="1"/>
          </p:nvPr>
        </p:nvSpPr>
        <p:spPr>
          <a:xfrm>
            <a:off x="838200" y="1825624"/>
            <a:ext cx="11186160" cy="5032376"/>
          </a:xfrm>
        </p:spPr>
        <p:txBody>
          <a:bodyPr>
            <a:normAutofit/>
          </a:bodyPr>
          <a:lstStyle/>
          <a:p>
            <a:pPr marL="0" indent="0">
              <a:buNone/>
            </a:pPr>
            <a:r>
              <a:rPr lang="en-US" dirty="0"/>
              <a:t>The problem description</a:t>
            </a:r>
          </a:p>
          <a:p>
            <a:pPr lvl="1"/>
            <a:r>
              <a:rPr lang="en-US" dirty="0"/>
              <a:t>Develop a method that starts at a particular location in a list of strings, searching for the next occurrence of "inactive". The search needs to examine every string in the list, returning the index of the next occurrence of "inactive" or -1 if "inactive" doesn’t appear in the list.</a:t>
            </a:r>
          </a:p>
          <a:p>
            <a:r>
              <a:rPr lang="en-US" i="1" dirty="0"/>
              <a:t>Understand the Problem</a:t>
            </a:r>
            <a:endParaRPr lang="en-US" dirty="0"/>
          </a:p>
          <a:p>
            <a:pPr lvl="1"/>
            <a:r>
              <a:rPr lang="en-US" dirty="0"/>
              <a:t>To make sure we understand the problem, let’s think about all the possibilities for occurrences of "inactive" in the list (this will help us develop our test cases as well).</a:t>
            </a:r>
          </a:p>
          <a:p>
            <a:r>
              <a:rPr lang="en-US" i="1" dirty="0"/>
              <a:t>Design a Solution</a:t>
            </a:r>
            <a:endParaRPr lang="en-US" dirty="0"/>
          </a:p>
          <a:p>
            <a:pPr lvl="1"/>
            <a:r>
              <a:rPr lang="en-US" dirty="0"/>
              <a:t>develop a single method to solve this problem.</a:t>
            </a:r>
          </a:p>
          <a:p>
            <a:pPr lvl="1"/>
            <a:r>
              <a:rPr lang="en-US" dirty="0"/>
              <a:t>come up with an algorithm for the method before we implement the code.</a:t>
            </a:r>
          </a:p>
          <a:p>
            <a:pPr lvl="1"/>
            <a:endParaRPr lang="en-US" dirty="0"/>
          </a:p>
        </p:txBody>
      </p:sp>
    </p:spTree>
    <p:extLst>
      <p:ext uri="{BB962C8B-B14F-4D97-AF65-F5344CB8AC3E}">
        <p14:creationId xmlns:p14="http://schemas.microsoft.com/office/powerpoint/2010/main" val="6557810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6.24 Putting It All Together</a:t>
            </a:r>
          </a:p>
        </p:txBody>
      </p:sp>
      <p:sp>
        <p:nvSpPr>
          <p:cNvPr id="3" name="Content Placeholder 2"/>
          <p:cNvSpPr>
            <a:spLocks noGrp="1"/>
          </p:cNvSpPr>
          <p:nvPr>
            <p:ph idx="1"/>
          </p:nvPr>
        </p:nvSpPr>
        <p:spPr>
          <a:xfrm>
            <a:off x="838200" y="1825624"/>
            <a:ext cx="11186160" cy="5032376"/>
          </a:xfrm>
        </p:spPr>
        <p:txBody>
          <a:bodyPr>
            <a:normAutofit/>
          </a:bodyPr>
          <a:lstStyle/>
          <a:p>
            <a:r>
              <a:rPr lang="en-US" i="1" dirty="0"/>
              <a:t>Write Test Cases</a:t>
            </a:r>
            <a:endParaRPr lang="en-US" dirty="0"/>
          </a:p>
          <a:p>
            <a:pPr lvl="1"/>
            <a:endParaRPr lang="en-US" dirty="0"/>
          </a:p>
        </p:txBody>
      </p:sp>
      <p:pic>
        <p:nvPicPr>
          <p:cNvPr id="4" name="Picture 3"/>
          <p:cNvPicPr>
            <a:picLocks noChangeAspect="1"/>
          </p:cNvPicPr>
          <p:nvPr/>
        </p:nvPicPr>
        <p:blipFill>
          <a:blip r:embed="rId2"/>
          <a:stretch>
            <a:fillRect/>
          </a:stretch>
        </p:blipFill>
        <p:spPr>
          <a:xfrm>
            <a:off x="1165860" y="2313622"/>
            <a:ext cx="8706534" cy="1114353"/>
          </a:xfrm>
          <a:prstGeom prst="rect">
            <a:avLst/>
          </a:prstGeom>
        </p:spPr>
      </p:pic>
      <p:pic>
        <p:nvPicPr>
          <p:cNvPr id="5" name="Picture 4"/>
          <p:cNvPicPr>
            <a:picLocks noChangeAspect="1"/>
          </p:cNvPicPr>
          <p:nvPr/>
        </p:nvPicPr>
        <p:blipFill>
          <a:blip r:embed="rId3"/>
          <a:stretch>
            <a:fillRect/>
          </a:stretch>
        </p:blipFill>
        <p:spPr>
          <a:xfrm>
            <a:off x="1165860" y="3684902"/>
            <a:ext cx="9925030" cy="2624457"/>
          </a:xfrm>
          <a:prstGeom prst="rect">
            <a:avLst/>
          </a:prstGeom>
        </p:spPr>
      </p:pic>
    </p:spTree>
    <p:extLst>
      <p:ext uri="{BB962C8B-B14F-4D97-AF65-F5344CB8AC3E}">
        <p14:creationId xmlns:p14="http://schemas.microsoft.com/office/powerpoint/2010/main" val="4112123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6.10 For Loops</a:t>
            </a:r>
          </a:p>
        </p:txBody>
      </p:sp>
      <p:sp>
        <p:nvSpPr>
          <p:cNvPr id="3" name="Content Placeholder 2"/>
          <p:cNvSpPr>
            <a:spLocks noGrp="1"/>
          </p:cNvSpPr>
          <p:nvPr>
            <p:ph idx="1"/>
          </p:nvPr>
        </p:nvSpPr>
        <p:spPr>
          <a:xfrm>
            <a:off x="838200" y="1825624"/>
            <a:ext cx="11220450" cy="4940935"/>
          </a:xfrm>
        </p:spPr>
        <p:txBody>
          <a:bodyPr>
            <a:normAutofit/>
          </a:bodyPr>
          <a:lstStyle/>
          <a:p>
            <a:r>
              <a:rPr lang="en-US" dirty="0"/>
              <a:t>Implement the code for the algorithm in Example 6.1</a:t>
            </a:r>
          </a:p>
          <a:p>
            <a:pPr lvl="1"/>
            <a:r>
              <a:rPr lang="en-US" dirty="0"/>
              <a:t>First add the start and end of the for loop</a:t>
            </a:r>
          </a:p>
          <a:p>
            <a:pPr lvl="1"/>
            <a:endParaRPr lang="en-US" dirty="0"/>
          </a:p>
          <a:p>
            <a:pPr lvl="1"/>
            <a:endParaRPr lang="en-US" dirty="0"/>
          </a:p>
          <a:p>
            <a:pPr lvl="1"/>
            <a:endParaRPr lang="en-US" dirty="0"/>
          </a:p>
          <a:p>
            <a:pPr lvl="1"/>
            <a:endParaRPr lang="en-US" dirty="0"/>
          </a:p>
          <a:p>
            <a:pPr marL="0" indent="0">
              <a:buNone/>
            </a:pPr>
            <a:r>
              <a:rPr lang="en-US" i="1" dirty="0"/>
              <a:t>Example 6.2: Printing Squares of the Integers from 1 to n</a:t>
            </a:r>
            <a:endParaRPr lang="en-US" dirty="0"/>
          </a:p>
          <a:p>
            <a:r>
              <a:rPr lang="en-US" dirty="0"/>
              <a:t>Problem Description: Write a program that will print the squares of the integers from 1 to n, where n is provided by the user.</a:t>
            </a:r>
            <a:br>
              <a:rPr lang="en-US" dirty="0"/>
            </a:br>
            <a:endParaRPr lang="en-US" dirty="0"/>
          </a:p>
          <a:p>
            <a:pPr lvl="1"/>
            <a:endParaRPr lang="en-US" dirty="0"/>
          </a:p>
          <a:p>
            <a:pPr lvl="1"/>
            <a:endParaRPr lang="en-US" dirty="0"/>
          </a:p>
        </p:txBody>
      </p:sp>
      <p:pic>
        <p:nvPicPr>
          <p:cNvPr id="6" name="Picture 5"/>
          <p:cNvPicPr>
            <a:picLocks noChangeAspect="1"/>
          </p:cNvPicPr>
          <p:nvPr/>
        </p:nvPicPr>
        <p:blipFill>
          <a:blip r:embed="rId2"/>
          <a:stretch>
            <a:fillRect/>
          </a:stretch>
        </p:blipFill>
        <p:spPr>
          <a:xfrm>
            <a:off x="1473517" y="2771774"/>
            <a:ext cx="8731568" cy="1525905"/>
          </a:xfrm>
          <a:prstGeom prst="rect">
            <a:avLst/>
          </a:prstGeom>
        </p:spPr>
      </p:pic>
    </p:spTree>
    <p:extLst>
      <p:ext uri="{BB962C8B-B14F-4D97-AF65-F5344CB8AC3E}">
        <p14:creationId xmlns:p14="http://schemas.microsoft.com/office/powerpoint/2010/main" val="38183544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6.24 Putting It All Together</a:t>
            </a:r>
          </a:p>
        </p:txBody>
      </p:sp>
      <p:sp>
        <p:nvSpPr>
          <p:cNvPr id="3" name="Content Placeholder 2"/>
          <p:cNvSpPr>
            <a:spLocks noGrp="1"/>
          </p:cNvSpPr>
          <p:nvPr>
            <p:ph idx="1"/>
          </p:nvPr>
        </p:nvSpPr>
        <p:spPr>
          <a:xfrm>
            <a:off x="838200" y="1825624"/>
            <a:ext cx="11186160" cy="5032376"/>
          </a:xfrm>
        </p:spPr>
        <p:txBody>
          <a:bodyPr>
            <a:normAutofit/>
          </a:bodyPr>
          <a:lstStyle/>
          <a:p>
            <a:r>
              <a:rPr lang="en-US" i="1" dirty="0"/>
              <a:t>Write Test Cases</a:t>
            </a:r>
            <a:endParaRPr lang="en-US" dirty="0"/>
          </a:p>
          <a:p>
            <a:pPr lvl="1"/>
            <a:endParaRPr lang="en-US" dirty="0"/>
          </a:p>
        </p:txBody>
      </p:sp>
      <p:pic>
        <p:nvPicPr>
          <p:cNvPr id="6" name="Picture 5"/>
          <p:cNvPicPr>
            <a:picLocks noChangeAspect="1"/>
          </p:cNvPicPr>
          <p:nvPr/>
        </p:nvPicPr>
        <p:blipFill>
          <a:blip r:embed="rId2"/>
          <a:stretch>
            <a:fillRect/>
          </a:stretch>
        </p:blipFill>
        <p:spPr>
          <a:xfrm>
            <a:off x="1166812" y="2361247"/>
            <a:ext cx="9942622" cy="2645093"/>
          </a:xfrm>
          <a:prstGeom prst="rect">
            <a:avLst/>
          </a:prstGeom>
        </p:spPr>
      </p:pic>
    </p:spTree>
    <p:extLst>
      <p:ext uri="{BB962C8B-B14F-4D97-AF65-F5344CB8AC3E}">
        <p14:creationId xmlns:p14="http://schemas.microsoft.com/office/powerpoint/2010/main" val="14992536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6.24 Putting It All Together</a:t>
            </a:r>
          </a:p>
        </p:txBody>
      </p:sp>
      <p:sp>
        <p:nvSpPr>
          <p:cNvPr id="3" name="Content Placeholder 2"/>
          <p:cNvSpPr>
            <a:spLocks noGrp="1"/>
          </p:cNvSpPr>
          <p:nvPr>
            <p:ph idx="1"/>
          </p:nvPr>
        </p:nvSpPr>
        <p:spPr>
          <a:xfrm>
            <a:off x="838200" y="1825624"/>
            <a:ext cx="11186160" cy="5032376"/>
          </a:xfrm>
        </p:spPr>
        <p:txBody>
          <a:bodyPr>
            <a:normAutofit/>
          </a:bodyPr>
          <a:lstStyle/>
          <a:p>
            <a:r>
              <a:rPr lang="en-US" i="1" dirty="0"/>
              <a:t>Write the Code</a:t>
            </a:r>
            <a:endParaRPr lang="en-US" dirty="0"/>
          </a:p>
          <a:p>
            <a:pPr lvl="1"/>
            <a:r>
              <a:rPr lang="en-US" dirty="0"/>
              <a:t>Algorithm: There are number of ways which can solve this problem</a:t>
            </a:r>
          </a:p>
        </p:txBody>
      </p:sp>
      <p:pic>
        <p:nvPicPr>
          <p:cNvPr id="5" name="Picture 4"/>
          <p:cNvPicPr>
            <a:picLocks noChangeAspect="1"/>
          </p:cNvPicPr>
          <p:nvPr/>
        </p:nvPicPr>
        <p:blipFill>
          <a:blip r:embed="rId2"/>
          <a:stretch>
            <a:fillRect/>
          </a:stretch>
        </p:blipFill>
        <p:spPr>
          <a:xfrm>
            <a:off x="2572702" y="2802255"/>
            <a:ext cx="6651308" cy="4017848"/>
          </a:xfrm>
          <a:prstGeom prst="rect">
            <a:avLst/>
          </a:prstGeom>
        </p:spPr>
      </p:pic>
    </p:spTree>
    <p:extLst>
      <p:ext uri="{BB962C8B-B14F-4D97-AF65-F5344CB8AC3E}">
        <p14:creationId xmlns:p14="http://schemas.microsoft.com/office/powerpoint/2010/main" val="38540168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6.24 Putting It All Together</a:t>
            </a:r>
          </a:p>
        </p:txBody>
      </p:sp>
      <p:sp>
        <p:nvSpPr>
          <p:cNvPr id="3" name="Content Placeholder 2"/>
          <p:cNvSpPr>
            <a:spLocks noGrp="1"/>
          </p:cNvSpPr>
          <p:nvPr>
            <p:ph idx="1"/>
          </p:nvPr>
        </p:nvSpPr>
        <p:spPr>
          <a:xfrm>
            <a:off x="838200" y="1825624"/>
            <a:ext cx="11186160" cy="5032376"/>
          </a:xfrm>
        </p:spPr>
        <p:txBody>
          <a:bodyPr>
            <a:normAutofit/>
          </a:bodyPr>
          <a:lstStyle/>
          <a:p>
            <a:r>
              <a:rPr lang="en-US" i="1" dirty="0"/>
              <a:t>Write the Code</a:t>
            </a:r>
            <a:endParaRPr lang="en-US" dirty="0"/>
          </a:p>
        </p:txBody>
      </p:sp>
      <p:pic>
        <p:nvPicPr>
          <p:cNvPr id="4" name="Picture 3"/>
          <p:cNvPicPr>
            <a:picLocks noChangeAspect="1"/>
          </p:cNvPicPr>
          <p:nvPr/>
        </p:nvPicPr>
        <p:blipFill>
          <a:blip r:embed="rId2"/>
          <a:stretch>
            <a:fillRect/>
          </a:stretch>
        </p:blipFill>
        <p:spPr>
          <a:xfrm>
            <a:off x="2755582" y="2295525"/>
            <a:ext cx="6429375" cy="4562475"/>
          </a:xfrm>
          <a:prstGeom prst="rect">
            <a:avLst/>
          </a:prstGeom>
        </p:spPr>
      </p:pic>
    </p:spTree>
    <p:extLst>
      <p:ext uri="{BB962C8B-B14F-4D97-AF65-F5344CB8AC3E}">
        <p14:creationId xmlns:p14="http://schemas.microsoft.com/office/powerpoint/2010/main" val="4113348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6.24 Putting It All Together</a:t>
            </a:r>
          </a:p>
        </p:txBody>
      </p:sp>
      <p:sp>
        <p:nvSpPr>
          <p:cNvPr id="3" name="Content Placeholder 2"/>
          <p:cNvSpPr>
            <a:spLocks noGrp="1"/>
          </p:cNvSpPr>
          <p:nvPr>
            <p:ph idx="1"/>
          </p:nvPr>
        </p:nvSpPr>
        <p:spPr>
          <a:xfrm>
            <a:off x="838200" y="1825624"/>
            <a:ext cx="11186160" cy="5032376"/>
          </a:xfrm>
        </p:spPr>
        <p:txBody>
          <a:bodyPr>
            <a:normAutofit/>
          </a:bodyPr>
          <a:lstStyle/>
          <a:p>
            <a:r>
              <a:rPr lang="en-US" i="1" dirty="0"/>
              <a:t>Write the Code</a:t>
            </a:r>
            <a:endParaRPr lang="en-US" dirty="0"/>
          </a:p>
        </p:txBody>
      </p:sp>
      <p:pic>
        <p:nvPicPr>
          <p:cNvPr id="5" name="Picture 4"/>
          <p:cNvPicPr>
            <a:picLocks noChangeAspect="1"/>
          </p:cNvPicPr>
          <p:nvPr/>
        </p:nvPicPr>
        <p:blipFill>
          <a:blip r:embed="rId2"/>
          <a:stretch>
            <a:fillRect/>
          </a:stretch>
        </p:blipFill>
        <p:spPr>
          <a:xfrm>
            <a:off x="2807017" y="2470785"/>
            <a:ext cx="6143625" cy="4133850"/>
          </a:xfrm>
          <a:prstGeom prst="rect">
            <a:avLst/>
          </a:prstGeom>
        </p:spPr>
      </p:pic>
    </p:spTree>
    <p:extLst>
      <p:ext uri="{BB962C8B-B14F-4D97-AF65-F5344CB8AC3E}">
        <p14:creationId xmlns:p14="http://schemas.microsoft.com/office/powerpoint/2010/main" val="26593722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6.24 Putting It All Together</a:t>
            </a:r>
          </a:p>
        </p:txBody>
      </p:sp>
      <p:sp>
        <p:nvSpPr>
          <p:cNvPr id="3" name="Content Placeholder 2"/>
          <p:cNvSpPr>
            <a:spLocks noGrp="1"/>
          </p:cNvSpPr>
          <p:nvPr>
            <p:ph idx="1"/>
          </p:nvPr>
        </p:nvSpPr>
        <p:spPr>
          <a:xfrm>
            <a:off x="838200" y="1825624"/>
            <a:ext cx="11186160" cy="5032376"/>
          </a:xfrm>
        </p:spPr>
        <p:txBody>
          <a:bodyPr>
            <a:normAutofit/>
          </a:bodyPr>
          <a:lstStyle/>
          <a:p>
            <a:r>
              <a:rPr lang="en-US" i="1" dirty="0"/>
              <a:t>Test the Code</a:t>
            </a:r>
          </a:p>
          <a:p>
            <a:pPr lvl="1"/>
            <a:r>
              <a:rPr lang="en-US" dirty="0"/>
              <a:t>To get the loop body to execute once, we can provide a list where "inactive" is in the location immediately following the start location </a:t>
            </a:r>
            <a:r>
              <a:rPr lang="en-US" dirty="0">
                <a:sym typeface="Wingdings" panose="05000000000000000000" pitchFamily="2" charset="2"/>
              </a:rPr>
              <a:t></a:t>
            </a:r>
            <a:r>
              <a:rPr lang="en-US" dirty="0"/>
              <a:t> modify the list in Test Case 2 to cover this.</a:t>
            </a:r>
          </a:p>
        </p:txBody>
      </p:sp>
      <p:pic>
        <p:nvPicPr>
          <p:cNvPr id="4" name="Picture 3"/>
          <p:cNvPicPr>
            <a:picLocks noChangeAspect="1"/>
          </p:cNvPicPr>
          <p:nvPr/>
        </p:nvPicPr>
        <p:blipFill>
          <a:blip r:embed="rId2"/>
          <a:stretch>
            <a:fillRect/>
          </a:stretch>
        </p:blipFill>
        <p:spPr>
          <a:xfrm>
            <a:off x="1599247" y="3372802"/>
            <a:ext cx="10242269" cy="1324928"/>
          </a:xfrm>
          <a:prstGeom prst="rect">
            <a:avLst/>
          </a:prstGeom>
        </p:spPr>
      </p:pic>
    </p:spTree>
    <p:extLst>
      <p:ext uri="{BB962C8B-B14F-4D97-AF65-F5344CB8AC3E}">
        <p14:creationId xmlns:p14="http://schemas.microsoft.com/office/powerpoint/2010/main" val="37883195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6.24 Putting It All Together</a:t>
            </a:r>
          </a:p>
        </p:txBody>
      </p:sp>
      <p:sp>
        <p:nvSpPr>
          <p:cNvPr id="3" name="Content Placeholder 2"/>
          <p:cNvSpPr>
            <a:spLocks noGrp="1"/>
          </p:cNvSpPr>
          <p:nvPr>
            <p:ph idx="1"/>
          </p:nvPr>
        </p:nvSpPr>
        <p:spPr>
          <a:xfrm>
            <a:off x="838200" y="1825624"/>
            <a:ext cx="11186160" cy="5032376"/>
          </a:xfrm>
        </p:spPr>
        <p:txBody>
          <a:bodyPr>
            <a:normAutofit/>
          </a:bodyPr>
          <a:lstStyle/>
          <a:p>
            <a:r>
              <a:rPr lang="en-US" i="1" dirty="0"/>
              <a:t>Test the Code</a:t>
            </a:r>
          </a:p>
          <a:p>
            <a:pPr lvl="1"/>
            <a:r>
              <a:rPr lang="en-US" dirty="0"/>
              <a:t>To test the code, we embedded the method we wrote into a console application and had the Main method in that application execute all the test cases for us. For example, code to execute Test Case 1:</a:t>
            </a:r>
          </a:p>
        </p:txBody>
      </p:sp>
      <p:pic>
        <p:nvPicPr>
          <p:cNvPr id="5" name="Picture 4"/>
          <p:cNvPicPr>
            <a:picLocks noChangeAspect="1"/>
          </p:cNvPicPr>
          <p:nvPr/>
        </p:nvPicPr>
        <p:blipFill>
          <a:blip r:embed="rId2"/>
          <a:stretch>
            <a:fillRect/>
          </a:stretch>
        </p:blipFill>
        <p:spPr>
          <a:xfrm>
            <a:off x="2873015" y="3422332"/>
            <a:ext cx="6445970" cy="3275648"/>
          </a:xfrm>
          <a:prstGeom prst="rect">
            <a:avLst/>
          </a:prstGeom>
        </p:spPr>
      </p:pic>
    </p:spTree>
    <p:extLst>
      <p:ext uri="{BB962C8B-B14F-4D97-AF65-F5344CB8AC3E}">
        <p14:creationId xmlns:p14="http://schemas.microsoft.com/office/powerpoint/2010/main" val="5194285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6.25 </a:t>
            </a:r>
            <a:r>
              <a:rPr lang="en-US" b="1" dirty="0"/>
              <a:t>Common Mistakes</a:t>
            </a:r>
          </a:p>
        </p:txBody>
      </p:sp>
      <p:sp>
        <p:nvSpPr>
          <p:cNvPr id="3" name="Content Placeholder 2"/>
          <p:cNvSpPr>
            <a:spLocks noGrp="1"/>
          </p:cNvSpPr>
          <p:nvPr>
            <p:ph idx="1"/>
          </p:nvPr>
        </p:nvSpPr>
        <p:spPr>
          <a:xfrm>
            <a:off x="838200" y="1825624"/>
            <a:ext cx="11186160" cy="5032376"/>
          </a:xfrm>
        </p:spPr>
        <p:txBody>
          <a:bodyPr>
            <a:normAutofit/>
          </a:bodyPr>
          <a:lstStyle/>
          <a:p>
            <a:r>
              <a:rPr lang="en-US" i="1" dirty="0"/>
              <a:t>Forgetting ITM in a Loop</a:t>
            </a:r>
          </a:p>
          <a:p>
            <a:pPr lvl="1"/>
            <a:r>
              <a:rPr lang="en-US" dirty="0"/>
              <a:t>make sure all the variables contained in the Boolean expression for the loop are initialized.</a:t>
            </a:r>
          </a:p>
          <a:p>
            <a:pPr lvl="1"/>
            <a:r>
              <a:rPr lang="en-US" dirty="0"/>
              <a:t>make sure that at least one of the variables in the Boolean expression is modified in the loop before get back to the test again</a:t>
            </a:r>
          </a:p>
          <a:p>
            <a:r>
              <a:rPr lang="en-US" i="1" dirty="0"/>
              <a:t>Using an If Statement Instead of a While Loop</a:t>
            </a:r>
          </a:p>
          <a:p>
            <a:pPr lvl="1"/>
            <a:endParaRPr lang="en-US" dirty="0"/>
          </a:p>
          <a:p>
            <a:endParaRPr lang="en-US" dirty="0"/>
          </a:p>
        </p:txBody>
      </p:sp>
    </p:spTree>
    <p:extLst>
      <p:ext uri="{BB962C8B-B14F-4D97-AF65-F5344CB8AC3E}">
        <p14:creationId xmlns:p14="http://schemas.microsoft.com/office/powerpoint/2010/main" val="38410055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Summary</a:t>
            </a:r>
          </a:p>
        </p:txBody>
      </p:sp>
      <p:sp>
        <p:nvSpPr>
          <p:cNvPr id="3" name="Content Placeholder 2"/>
          <p:cNvSpPr>
            <a:spLocks noGrp="1"/>
          </p:cNvSpPr>
          <p:nvPr>
            <p:ph idx="1"/>
          </p:nvPr>
        </p:nvSpPr>
        <p:spPr>
          <a:xfrm>
            <a:off x="838200" y="1825624"/>
            <a:ext cx="11209020" cy="4872355"/>
          </a:xfrm>
        </p:spPr>
        <p:txBody>
          <a:bodyPr>
            <a:normAutofit/>
          </a:bodyPr>
          <a:lstStyle/>
          <a:p>
            <a:r>
              <a:rPr lang="en-US" dirty="0"/>
              <a:t>Array</a:t>
            </a:r>
          </a:p>
          <a:p>
            <a:r>
              <a:rPr lang="en-US" dirty="0"/>
              <a:t>Collection Classes</a:t>
            </a:r>
          </a:p>
          <a:p>
            <a:r>
              <a:rPr lang="en-US" dirty="0"/>
              <a:t>For Loops</a:t>
            </a:r>
          </a:p>
          <a:p>
            <a:r>
              <a:rPr lang="en-US" dirty="0" err="1"/>
              <a:t>Foreach</a:t>
            </a:r>
            <a:r>
              <a:rPr lang="en-US" dirty="0"/>
              <a:t> Loops</a:t>
            </a:r>
          </a:p>
          <a:p>
            <a:r>
              <a:rPr lang="en-US"/>
              <a:t>While </a:t>
            </a:r>
            <a:r>
              <a:rPr lang="en-US" dirty="0"/>
              <a:t>Loops</a:t>
            </a:r>
          </a:p>
          <a:p>
            <a:r>
              <a:rPr lang="en-US" dirty="0"/>
              <a:t>Do-While Loops</a:t>
            </a:r>
          </a:p>
        </p:txBody>
      </p:sp>
    </p:spTree>
    <p:extLst>
      <p:ext uri="{BB962C8B-B14F-4D97-AF65-F5344CB8AC3E}">
        <p14:creationId xmlns:p14="http://schemas.microsoft.com/office/powerpoint/2010/main" val="2237246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6.10 For Loops</a:t>
            </a:r>
          </a:p>
        </p:txBody>
      </p:sp>
      <p:sp>
        <p:nvSpPr>
          <p:cNvPr id="3" name="Content Placeholder 2"/>
          <p:cNvSpPr>
            <a:spLocks noGrp="1"/>
          </p:cNvSpPr>
          <p:nvPr>
            <p:ph idx="1"/>
          </p:nvPr>
        </p:nvSpPr>
        <p:spPr>
          <a:xfrm>
            <a:off x="838200" y="1825624"/>
            <a:ext cx="11220450" cy="4940935"/>
          </a:xfrm>
        </p:spPr>
        <p:txBody>
          <a:bodyPr>
            <a:normAutofit/>
          </a:bodyPr>
          <a:lstStyle/>
          <a:p>
            <a:pPr marL="0" indent="0">
              <a:buNone/>
            </a:pPr>
            <a:r>
              <a:rPr lang="en-US" i="1" dirty="0"/>
              <a:t>Example 6.2: Printing Squares of the Integers from 1 to n</a:t>
            </a:r>
            <a:endParaRPr lang="en-US" dirty="0"/>
          </a:p>
          <a:p>
            <a:r>
              <a:rPr lang="en-US" dirty="0"/>
              <a:t>Algorithm</a:t>
            </a:r>
          </a:p>
          <a:p>
            <a:endParaRPr lang="en-US" dirty="0"/>
          </a:p>
          <a:p>
            <a:endParaRPr lang="en-US" dirty="0"/>
          </a:p>
          <a:p>
            <a:r>
              <a:rPr lang="en-US" dirty="0"/>
              <a:t>Implementation</a:t>
            </a:r>
            <a:br>
              <a:rPr lang="en-US" dirty="0"/>
            </a:br>
            <a:endParaRPr lang="en-US" dirty="0"/>
          </a:p>
          <a:p>
            <a:pPr lvl="1"/>
            <a:endParaRPr lang="en-US" dirty="0"/>
          </a:p>
          <a:p>
            <a:pPr lvl="1"/>
            <a:endParaRPr lang="en-US" dirty="0"/>
          </a:p>
        </p:txBody>
      </p:sp>
      <p:pic>
        <p:nvPicPr>
          <p:cNvPr id="4" name="Picture 3"/>
          <p:cNvPicPr>
            <a:picLocks noChangeAspect="1"/>
          </p:cNvPicPr>
          <p:nvPr/>
        </p:nvPicPr>
        <p:blipFill>
          <a:blip r:embed="rId2"/>
          <a:stretch>
            <a:fillRect/>
          </a:stretch>
        </p:blipFill>
        <p:spPr>
          <a:xfrm>
            <a:off x="1122712" y="2796540"/>
            <a:ext cx="5325713" cy="963930"/>
          </a:xfrm>
          <a:prstGeom prst="rect">
            <a:avLst/>
          </a:prstGeom>
        </p:spPr>
      </p:pic>
      <p:pic>
        <p:nvPicPr>
          <p:cNvPr id="5" name="Picture 4"/>
          <p:cNvPicPr>
            <a:picLocks noChangeAspect="1"/>
          </p:cNvPicPr>
          <p:nvPr/>
        </p:nvPicPr>
        <p:blipFill>
          <a:blip r:embed="rId3"/>
          <a:stretch>
            <a:fillRect/>
          </a:stretch>
        </p:blipFill>
        <p:spPr>
          <a:xfrm>
            <a:off x="1122712" y="4393882"/>
            <a:ext cx="7660716" cy="2281238"/>
          </a:xfrm>
          <a:prstGeom prst="rect">
            <a:avLst/>
          </a:prstGeom>
        </p:spPr>
      </p:pic>
    </p:spTree>
    <p:extLst>
      <p:ext uri="{BB962C8B-B14F-4D97-AF65-F5344CB8AC3E}">
        <p14:creationId xmlns:p14="http://schemas.microsoft.com/office/powerpoint/2010/main" val="1641498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6.11 </a:t>
            </a:r>
            <a:r>
              <a:rPr lang="en-US" b="1" dirty="0" err="1"/>
              <a:t>Foreach</a:t>
            </a:r>
            <a:r>
              <a:rPr lang="en-US" b="1" dirty="0"/>
              <a:t> Loops</a:t>
            </a:r>
          </a:p>
        </p:txBody>
      </p:sp>
      <p:sp>
        <p:nvSpPr>
          <p:cNvPr id="3" name="Content Placeholder 2"/>
          <p:cNvSpPr>
            <a:spLocks noGrp="1"/>
          </p:cNvSpPr>
          <p:nvPr>
            <p:ph idx="1"/>
          </p:nvPr>
        </p:nvSpPr>
        <p:spPr>
          <a:xfrm>
            <a:off x="838200" y="1825624"/>
            <a:ext cx="11220450" cy="4940935"/>
          </a:xfrm>
        </p:spPr>
        <p:txBody>
          <a:bodyPr>
            <a:normAutofit/>
          </a:bodyPr>
          <a:lstStyle/>
          <a:p>
            <a:pPr marL="0" indent="0">
              <a:buNone/>
            </a:pPr>
            <a:endParaRPr lang="en-US" dirty="0"/>
          </a:p>
          <a:p>
            <a:pPr lvl="1"/>
            <a:endParaRPr lang="en-US" dirty="0"/>
          </a:p>
        </p:txBody>
      </p:sp>
      <p:pic>
        <p:nvPicPr>
          <p:cNvPr id="7" name="Picture 6"/>
          <p:cNvPicPr>
            <a:picLocks noChangeAspect="1"/>
          </p:cNvPicPr>
          <p:nvPr/>
        </p:nvPicPr>
        <p:blipFill>
          <a:blip r:embed="rId2"/>
          <a:stretch>
            <a:fillRect/>
          </a:stretch>
        </p:blipFill>
        <p:spPr>
          <a:xfrm>
            <a:off x="1662559" y="1914524"/>
            <a:ext cx="8866881" cy="3194685"/>
          </a:xfrm>
          <a:prstGeom prst="rect">
            <a:avLst/>
          </a:prstGeom>
        </p:spPr>
      </p:pic>
    </p:spTree>
    <p:extLst>
      <p:ext uri="{BB962C8B-B14F-4D97-AF65-F5344CB8AC3E}">
        <p14:creationId xmlns:p14="http://schemas.microsoft.com/office/powerpoint/2010/main" val="245790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6.11 </a:t>
            </a:r>
            <a:r>
              <a:rPr lang="en-US" b="1" dirty="0" err="1"/>
              <a:t>Foreach</a:t>
            </a:r>
            <a:r>
              <a:rPr lang="en-US" b="1" dirty="0"/>
              <a:t> Loops</a:t>
            </a:r>
          </a:p>
        </p:txBody>
      </p:sp>
      <p:sp>
        <p:nvSpPr>
          <p:cNvPr id="3" name="Content Placeholder 2"/>
          <p:cNvSpPr>
            <a:spLocks noGrp="1"/>
          </p:cNvSpPr>
          <p:nvPr>
            <p:ph idx="1"/>
          </p:nvPr>
        </p:nvSpPr>
        <p:spPr>
          <a:xfrm>
            <a:off x="838200" y="1825624"/>
            <a:ext cx="11220450" cy="4940935"/>
          </a:xfrm>
        </p:spPr>
        <p:txBody>
          <a:bodyPr>
            <a:normAutofit/>
          </a:bodyPr>
          <a:lstStyle/>
          <a:p>
            <a:r>
              <a:rPr lang="en-US" dirty="0"/>
              <a:t>Print the cards in our hand again using a </a:t>
            </a:r>
            <a:r>
              <a:rPr lang="en-US" dirty="0" err="1"/>
              <a:t>foreach</a:t>
            </a:r>
            <a:r>
              <a:rPr lang="en-US" dirty="0"/>
              <a:t> loop</a:t>
            </a:r>
          </a:p>
          <a:p>
            <a:pPr lvl="1"/>
            <a:endParaRPr lang="en-US" dirty="0"/>
          </a:p>
        </p:txBody>
      </p:sp>
      <p:pic>
        <p:nvPicPr>
          <p:cNvPr id="4" name="Picture 3"/>
          <p:cNvPicPr>
            <a:picLocks noChangeAspect="1"/>
          </p:cNvPicPr>
          <p:nvPr/>
        </p:nvPicPr>
        <p:blipFill>
          <a:blip r:embed="rId2"/>
          <a:stretch>
            <a:fillRect/>
          </a:stretch>
        </p:blipFill>
        <p:spPr>
          <a:xfrm>
            <a:off x="1156334" y="2330767"/>
            <a:ext cx="7329635" cy="1418273"/>
          </a:xfrm>
          <a:prstGeom prst="rect">
            <a:avLst/>
          </a:prstGeom>
        </p:spPr>
      </p:pic>
    </p:spTree>
    <p:extLst>
      <p:ext uri="{BB962C8B-B14F-4D97-AF65-F5344CB8AC3E}">
        <p14:creationId xmlns:p14="http://schemas.microsoft.com/office/powerpoint/2010/main" val="2792498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1096</TotalTime>
  <Words>2122</Words>
  <Application>Microsoft Office PowerPoint</Application>
  <PresentationFormat>Widescreen</PresentationFormat>
  <Paragraphs>296</Paragraphs>
  <Slides>67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67</vt:i4>
      </vt:variant>
    </vt:vector>
  </HeadingPairs>
  <TitlesOfParts>
    <vt:vector size="71" baseType="lpstr">
      <vt:lpstr>Arial</vt:lpstr>
      <vt:lpstr>Calibri</vt:lpstr>
      <vt:lpstr>Calibri Light</vt:lpstr>
      <vt:lpstr>Office Theme</vt:lpstr>
      <vt:lpstr>Module 6</vt:lpstr>
      <vt:lpstr>Iteration: For and Foreach Loops</vt:lpstr>
      <vt:lpstr>Content (slot 2)</vt:lpstr>
      <vt:lpstr>6.9 Iteration Control Structure</vt:lpstr>
      <vt:lpstr>6.10 For Loops</vt:lpstr>
      <vt:lpstr>6.10 For Loops</vt:lpstr>
      <vt:lpstr>6.10 For Loops</vt:lpstr>
      <vt:lpstr>6.11 Foreach Loops</vt:lpstr>
      <vt:lpstr>6.11 Foreach Loops</vt:lpstr>
      <vt:lpstr>6.12 Choosing Between For and Foreach Loops</vt:lpstr>
      <vt:lpstr>6.13 Nested Loops</vt:lpstr>
      <vt:lpstr>6.13 Nested Loops</vt:lpstr>
      <vt:lpstr>6.14 Arrays and Loops – “Walking the Array”</vt:lpstr>
      <vt:lpstr>6.14 Arrays and Loops – “Walking the Array”</vt:lpstr>
      <vt:lpstr>6.14 Arrays and Loops – “Walking the Array”</vt:lpstr>
      <vt:lpstr>Exercise 23: Keeping the Odd</vt:lpstr>
      <vt:lpstr>Exercise 24: For and Foreach Loops</vt:lpstr>
      <vt:lpstr>PowerPoint Presentation</vt:lpstr>
      <vt:lpstr>6.15 Blowing Up Teddies, Take 1 ()</vt:lpstr>
      <vt:lpstr>6.16 Blowing Up Teddies, Take 2</vt:lpstr>
      <vt:lpstr>6.17 Putting It All Together</vt:lpstr>
      <vt:lpstr>6.17 Putting It All Together</vt:lpstr>
      <vt:lpstr>6.17 Putting It All Together</vt:lpstr>
      <vt:lpstr>6.17 Putting It All Together</vt:lpstr>
      <vt:lpstr>6.17 Putting It All Together</vt:lpstr>
      <vt:lpstr>6.17 Putting It All Together</vt:lpstr>
      <vt:lpstr>6.17 Putting It All Together</vt:lpstr>
      <vt:lpstr>6.17 Putting It All Together</vt:lpstr>
      <vt:lpstr>6.17 Putting It All Together</vt:lpstr>
      <vt:lpstr>6.17 Putting It All Together</vt:lpstr>
      <vt:lpstr>6.17 Putting It All Together</vt:lpstr>
      <vt:lpstr>6.17 Putting It All Together</vt:lpstr>
      <vt:lpstr>6.17 Putting It All Together</vt:lpstr>
      <vt:lpstr>6.17 Putting It All Together</vt:lpstr>
      <vt:lpstr>6.17 Putting It All Together</vt:lpstr>
      <vt:lpstr>6.18 Common Mistakes</vt:lpstr>
      <vt:lpstr>Module 6</vt:lpstr>
      <vt:lpstr>Iteration: While Loops</vt:lpstr>
      <vt:lpstr>Content (slot 3)</vt:lpstr>
      <vt:lpstr>6.19 Iteration Control Structure Revisited</vt:lpstr>
      <vt:lpstr>6.19 Iteration Control Structure Revisited</vt:lpstr>
      <vt:lpstr>6.20 While Loops</vt:lpstr>
      <vt:lpstr>6.20 While Loops</vt:lpstr>
      <vt:lpstr>6.20 While Loops</vt:lpstr>
      <vt:lpstr>6.20 While Loops</vt:lpstr>
      <vt:lpstr>6.20 While Loops</vt:lpstr>
      <vt:lpstr>6.21 Testing While Loops</vt:lpstr>
      <vt:lpstr>6.22 Do-While Loops</vt:lpstr>
      <vt:lpstr>6.22 Do-While Loops</vt:lpstr>
      <vt:lpstr>6.23 Spawning Into a Collision-Free Location</vt:lpstr>
      <vt:lpstr>6.23 Spawning Into a Collision-Free Location</vt:lpstr>
      <vt:lpstr>6.23 Spawning Into a Collision-Free Location</vt:lpstr>
      <vt:lpstr>6.23 Spawning Into a Collision-Free Location</vt:lpstr>
      <vt:lpstr>6.23 Spawning Into a Collision-Free Location</vt:lpstr>
      <vt:lpstr>6.23 Spawning Into a Collision-Free Location</vt:lpstr>
      <vt:lpstr>6.23 Spawning Into a Collision-Free Location</vt:lpstr>
      <vt:lpstr>6.23 Spawning Into a Collision-Free Location</vt:lpstr>
      <vt:lpstr>6.24 Putting It All Together</vt:lpstr>
      <vt:lpstr>6.24 Putting It All Together</vt:lpstr>
      <vt:lpstr>6.24 Putting It All Together</vt:lpstr>
      <vt:lpstr>6.24 Putting It All Together</vt:lpstr>
      <vt:lpstr>6.24 Putting It All Together</vt:lpstr>
      <vt:lpstr>6.24 Putting It All Together</vt:lpstr>
      <vt:lpstr>6.24 Putting It All Together</vt:lpstr>
      <vt:lpstr>6.24 Putting It All Together</vt:lpstr>
      <vt:lpstr>6.25 Common Mistakes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6</dc:title>
  <dc:creator>USER</dc:creator>
  <cp:lastModifiedBy>Bùi Thị Thùy</cp:lastModifiedBy>
  <cp:revision>85</cp:revision>
  <dcterms:created xsi:type="dcterms:W3CDTF">2021-12-27T06:57:36Z</dcterms:created>
  <dcterms:modified xsi:type="dcterms:W3CDTF">2023-05-06T02:42:20Z</dcterms:modified>
</cp:coreProperties>
</file>