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7" r:id="rId3"/>
    <p:sldId id="267" r:id="rId4"/>
    <p:sldId id="268" r:id="rId5"/>
    <p:sldId id="269" r:id="rId6"/>
    <p:sldId id="270" r:id="rId7"/>
    <p:sldId id="271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0" r:id="rId17"/>
    <p:sldId id="272" r:id="rId18"/>
    <p:sldId id="291" r:id="rId19"/>
    <p:sldId id="292" r:id="rId20"/>
    <p:sldId id="293" r:id="rId21"/>
    <p:sldId id="294" r:id="rId22"/>
    <p:sldId id="295" r:id="rId23"/>
    <p:sldId id="296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2EBE8-E628-40A1-9454-3D57A5ABC142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112EE-9337-4067-924C-11E610BD3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9D70-68A2-4B4A-83E1-9D160E84BF57}" type="datetime1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5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CBA5-6212-47E6-A20A-CCE398DB775A}" type="datetime1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B046-094D-46FA-AB93-15AC0B4AC818}" type="datetime1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4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0829-BE8B-4DA9-958D-53802B7F7629}" type="datetime1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5075-BB79-4D2C-847E-E67D7D9FB42D}" type="datetime1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0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9578-8E65-4355-B0DB-5608C25E87AE}" type="datetime1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9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F56C-AE84-4468-82C3-86187EE66D8D}" type="datetime1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3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9CDB8-E9C0-4752-B574-E44DC61D6D8C}" type="datetime1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A474-774D-47D1-84A7-26DB81D3F8BA}" type="datetime1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A461-FC2E-4B48-9466-A3608294E4FD}" type="datetime1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3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1645-20FF-4BA5-9388-CC0A6B31050A}" type="datetime1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8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BB6E-A707-4197-BA37-BC0B3236ED3D}" type="datetime1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DA81-9F14-4CE2-90B5-03F068823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906" y="19300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Module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257" y="2698475"/>
            <a:ext cx="11930743" cy="1655762"/>
          </a:xfrm>
        </p:spPr>
        <p:txBody>
          <a:bodyPr>
            <a:noAutofit/>
          </a:bodyPr>
          <a:lstStyle/>
          <a:p>
            <a:pPr algn="l"/>
            <a:r>
              <a:rPr lang="en-US" sz="6000" dirty="0"/>
              <a:t>Data Types, Variables, </a:t>
            </a:r>
            <a:r>
              <a:rPr lang="en-US" sz="6000"/>
              <a:t>and Constants</a:t>
            </a:r>
          </a:p>
          <a:p>
            <a:pPr algn="l"/>
            <a:r>
              <a:rPr lang="en-US" sz="6000"/>
              <a:t>Lab exercise and Assignment Introduction</a:t>
            </a:r>
          </a:p>
          <a:p>
            <a:pPr algn="l"/>
            <a:endParaRPr lang="en-US" sz="6000"/>
          </a:p>
          <a:p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 descr="logo - Trường Đại học FPT">
            <a:extLst>
              <a:ext uri="{FF2B5EF4-FFF2-40B4-BE49-F238E27FC236}">
                <a16:creationId xmlns:a16="http://schemas.microsoft.com/office/drawing/2014/main" id="{8E4068E1-D681-4263-B282-CC93ECCD3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69" y="256627"/>
            <a:ext cx="2877873" cy="11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/>
          <a:lstStyle/>
          <a:p>
            <a:r>
              <a:rPr lang="en-US" i="1" dirty="0"/>
              <a:t>Write the Code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80" y="1825624"/>
            <a:ext cx="5543550" cy="49625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7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/>
          <a:lstStyle/>
          <a:p>
            <a:r>
              <a:rPr lang="en-US" i="1" dirty="0"/>
              <a:t>Write the Code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772" y="2257424"/>
            <a:ext cx="5438775" cy="4486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5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/>
          <a:lstStyle/>
          <a:p>
            <a:r>
              <a:rPr lang="en-US" i="1" dirty="0"/>
              <a:t>Write the Code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845" y="1760536"/>
            <a:ext cx="4057650" cy="50482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5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/>
          <a:lstStyle/>
          <a:p>
            <a:r>
              <a:rPr lang="en-US" i="1" dirty="0"/>
              <a:t>Test the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6" y="2450782"/>
            <a:ext cx="7285673" cy="4022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529" y="2450782"/>
            <a:ext cx="4533900" cy="2105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6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>
            <a:normAutofit/>
          </a:bodyPr>
          <a:lstStyle/>
          <a:p>
            <a:r>
              <a:rPr lang="en-US" dirty="0"/>
              <a:t>Change the way we call the method to make formatting the output a little</a:t>
            </a:r>
            <a:br>
              <a:rPr lang="en-US" dirty="0"/>
            </a:br>
            <a:r>
              <a:rPr lang="en-US" dirty="0"/>
              <a:t>easier:</a:t>
            </a:r>
          </a:p>
          <a:p>
            <a:endParaRPr lang="en-US" dirty="0"/>
          </a:p>
          <a:p>
            <a:r>
              <a:rPr lang="en-US" dirty="0"/>
              <a:t>Changes the {1} to {1:N2}: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29" y="2724150"/>
            <a:ext cx="9440897" cy="53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70" y="3725545"/>
            <a:ext cx="9866516" cy="361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70" y="4690730"/>
            <a:ext cx="8426719" cy="1778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3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>
            <a:normAutofit/>
          </a:bodyPr>
          <a:lstStyle/>
          <a:p>
            <a:r>
              <a:rPr lang="en-US" dirty="0"/>
              <a:t>If we’re going to change the way we expect the code to behave, we need to change the test case to reflect the new behavior: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908934"/>
            <a:ext cx="5416868" cy="255317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4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>
            <a:normAutofit/>
          </a:bodyPr>
          <a:lstStyle/>
          <a:p>
            <a:r>
              <a:rPr lang="en-US" dirty="0"/>
              <a:t>Our final change to the first call on the </a:t>
            </a:r>
            <a:r>
              <a:rPr lang="en-US" dirty="0" err="1"/>
              <a:t>Console.WriteLine</a:t>
            </a:r>
            <a:r>
              <a:rPr lang="en-US" dirty="0"/>
              <a:t> method is</a:t>
            </a:r>
          </a:p>
          <a:p>
            <a:endParaRPr lang="en-US" dirty="0"/>
          </a:p>
          <a:p>
            <a:r>
              <a:rPr lang="en-US" dirty="0"/>
              <a:t>Final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299010"/>
            <a:ext cx="9384030" cy="393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32" y="3428334"/>
            <a:ext cx="8615795" cy="19507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0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Unity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solve essentially the same problem we solved in the previous section in Unity using the same problem description:</a:t>
            </a:r>
          </a:p>
          <a:p>
            <a:pPr lvl="1"/>
            <a:r>
              <a:rPr lang="en-US" dirty="0"/>
              <a:t>Calculate the area of the circles with integer radii from 0 to 5, then print out the radius and area for each circle.</a:t>
            </a:r>
          </a:p>
          <a:p>
            <a:r>
              <a:rPr lang="en-US" i="1" dirty="0"/>
              <a:t>Understand the Problem</a:t>
            </a:r>
          </a:p>
          <a:p>
            <a:pPr lvl="1"/>
            <a:r>
              <a:rPr lang="en-US" dirty="0"/>
              <a:t>Provide our output in the Console window in the Unity editor.</a:t>
            </a:r>
          </a:p>
          <a:p>
            <a:r>
              <a:rPr lang="en-US" i="1" dirty="0"/>
              <a:t>Design a Solution</a:t>
            </a:r>
            <a:endParaRPr lang="en-US" dirty="0"/>
          </a:p>
          <a:p>
            <a:pPr lvl="1"/>
            <a:r>
              <a:rPr lang="en-US" dirty="0"/>
              <a:t>Write a new </a:t>
            </a:r>
            <a:r>
              <a:rPr lang="en-US" dirty="0" err="1"/>
              <a:t>PrintCircleInformation</a:t>
            </a:r>
            <a:r>
              <a:rPr lang="en-US" dirty="0"/>
              <a:t> script and implement the required</a:t>
            </a:r>
            <a:br>
              <a:rPr lang="en-US" dirty="0"/>
            </a:br>
            <a:r>
              <a:rPr lang="en-US" dirty="0"/>
              <a:t>functionality in the Start method in that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Unity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Write Test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92" y="2483167"/>
            <a:ext cx="5896928" cy="27470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9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Unity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97590" cy="4883785"/>
          </a:xfrm>
        </p:spPr>
        <p:txBody>
          <a:bodyPr/>
          <a:lstStyle/>
          <a:p>
            <a:r>
              <a:rPr lang="en-US" i="1" dirty="0"/>
              <a:t>Write the Code</a:t>
            </a:r>
          </a:p>
          <a:p>
            <a:pPr lvl="1"/>
            <a:r>
              <a:rPr lang="en-US" sz="2000" dirty="0"/>
              <a:t>Copy the code from the Main method in our console app into the Start method in our new script and change all the calls to the </a:t>
            </a:r>
            <a:r>
              <a:rPr lang="en-US" sz="2000" dirty="0" err="1"/>
              <a:t>Console.WriteLine</a:t>
            </a:r>
            <a:r>
              <a:rPr lang="en-US" sz="2000" dirty="0"/>
              <a:t> method to calls to the Debug Log method instead.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000" dirty="0"/>
              <a:t>Unity provides a </a:t>
            </a:r>
            <a:r>
              <a:rPr lang="en-US" sz="2000" dirty="0" err="1"/>
              <a:t>Mathf</a:t>
            </a:r>
            <a:r>
              <a:rPr lang="en-US" sz="2000" dirty="0"/>
              <a:t> class that provides functionality similar to C#’s Math class, but with floats not doubles. Change (float)</a:t>
            </a:r>
            <a:r>
              <a:rPr lang="en-US" sz="2000" dirty="0" err="1"/>
              <a:t>Math.PI</a:t>
            </a:r>
            <a:r>
              <a:rPr lang="en-US" sz="2000" dirty="0"/>
              <a:t> to </a:t>
            </a:r>
            <a:r>
              <a:rPr lang="en-US" sz="2000" dirty="0" err="1"/>
              <a:t>Mathf.PI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2960370"/>
            <a:ext cx="11525250" cy="2286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0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215"/>
          </a:xfrm>
        </p:spPr>
        <p:txBody>
          <a:bodyPr>
            <a:normAutofit/>
          </a:bodyPr>
          <a:lstStyle/>
          <a:p>
            <a:r>
              <a:rPr lang="en-US" dirty="0"/>
              <a:t>Decimals/ Characters/ Booleans</a:t>
            </a:r>
          </a:p>
          <a:p>
            <a:r>
              <a:rPr lang="en-US" dirty="0"/>
              <a:t>Operations</a:t>
            </a:r>
          </a:p>
          <a:p>
            <a:r>
              <a:rPr lang="en-US" dirty="0"/>
              <a:t>Choosing Between Variables and Constants</a:t>
            </a:r>
          </a:p>
          <a:p>
            <a:r>
              <a:rPr lang="en-US" dirty="0"/>
              <a:t>Giving Variables a Value</a:t>
            </a:r>
          </a:p>
          <a:p>
            <a:r>
              <a:rPr lang="en-US" dirty="0"/>
              <a:t>Type Conversions</a:t>
            </a:r>
          </a:p>
          <a:p>
            <a:r>
              <a:rPr lang="en-US" dirty="0"/>
              <a:t>What About Reference Types?</a:t>
            </a:r>
          </a:p>
          <a:p>
            <a:r>
              <a:rPr lang="en-US" dirty="0"/>
              <a:t>Putting It All Together in a Console App</a:t>
            </a:r>
          </a:p>
          <a:p>
            <a:r>
              <a:rPr lang="en-US" dirty="0"/>
              <a:t>Putting It All Together in a Unity Script</a:t>
            </a:r>
          </a:p>
          <a:p>
            <a:r>
              <a:rPr lang="en-US" dirty="0"/>
              <a:t>Common Mistakes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7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Unity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97590" cy="4883785"/>
          </a:xfrm>
        </p:spPr>
        <p:txBody>
          <a:bodyPr/>
          <a:lstStyle/>
          <a:p>
            <a:r>
              <a:rPr lang="en-US" i="1" dirty="0"/>
              <a:t>Write the Code</a:t>
            </a:r>
          </a:p>
          <a:p>
            <a:pPr lvl="1"/>
            <a:r>
              <a:rPr lang="en-US" sz="2000" dirty="0"/>
              <a:t>The Debug Log method is provided in Unity, not in standard C#, so we should search the Unity Scripting Reference for that method.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31" y="2937115"/>
            <a:ext cx="6967537" cy="39072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2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Unity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97590" cy="4883785"/>
          </a:xfrm>
        </p:spPr>
        <p:txBody>
          <a:bodyPr>
            <a:normAutofit/>
          </a:bodyPr>
          <a:lstStyle/>
          <a:p>
            <a:r>
              <a:rPr lang="en-US" i="1" dirty="0"/>
              <a:t>Write Test Cases, Revisited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Write the Code, Revisited</a:t>
            </a:r>
            <a:endParaRPr lang="en-US" dirty="0"/>
          </a:p>
          <a:p>
            <a:pPr lvl="1"/>
            <a:r>
              <a:rPr lang="en-US" dirty="0"/>
              <a:t>Change our calls to the Debug Log method back to our original approach using concatenation instead of formatting.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67" y="2274570"/>
            <a:ext cx="5230987" cy="252603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3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Unity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97590" cy="4883785"/>
          </a:xfrm>
        </p:spPr>
        <p:txBody>
          <a:bodyPr>
            <a:normAutofit/>
          </a:bodyPr>
          <a:lstStyle/>
          <a:p>
            <a:r>
              <a:rPr lang="en-US" i="1" dirty="0"/>
              <a:t>Test the Code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1908809"/>
            <a:ext cx="8599170" cy="48634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09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Forgetting that C# is Case Sensitive</a:t>
            </a:r>
          </a:p>
          <a:p>
            <a:pPr lvl="1"/>
            <a:r>
              <a:rPr lang="en-US" dirty="0"/>
              <a:t>a variable named </a:t>
            </a:r>
            <a:r>
              <a:rPr lang="en-US" b="1" dirty="0" err="1"/>
              <a:t>firstInitial</a:t>
            </a:r>
            <a:r>
              <a:rPr lang="en-US" dirty="0"/>
              <a:t> is NOT the same as a variable named </a:t>
            </a:r>
            <a:r>
              <a:rPr lang="en-US" b="1" dirty="0" err="1"/>
              <a:t>firstinitial</a:t>
            </a:r>
            <a:r>
              <a:rPr lang="en-US" b="1" dirty="0"/>
              <a:t> </a:t>
            </a:r>
          </a:p>
          <a:p>
            <a:r>
              <a:rPr lang="en-US" i="1" dirty="0"/>
              <a:t>Forgetting How Integer Division Works</a:t>
            </a:r>
          </a:p>
          <a:p>
            <a:pPr lvl="1"/>
            <a:r>
              <a:rPr lang="en-US" dirty="0"/>
              <a:t>when you divide two integers, you get the integer quotient, not a floating point result from the division.</a:t>
            </a:r>
          </a:p>
          <a:p>
            <a:pPr lvl="1"/>
            <a:r>
              <a:rPr lang="en-US" dirty="0"/>
              <a:t>If you do </a:t>
            </a:r>
            <a:r>
              <a:rPr lang="en-US"/>
              <a:t>need a floating </a:t>
            </a:r>
            <a:r>
              <a:rPr lang="en-US" dirty="0"/>
              <a:t>point result from dividing two integers, you can simply use type casting as described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75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215"/>
          </a:xfrm>
        </p:spPr>
        <p:txBody>
          <a:bodyPr>
            <a:normAutofit/>
          </a:bodyPr>
          <a:lstStyle/>
          <a:p>
            <a:r>
              <a:rPr lang="en-US" dirty="0"/>
              <a:t>Value Types, Variables, and Constants</a:t>
            </a:r>
          </a:p>
          <a:p>
            <a:r>
              <a:rPr lang="en-US" dirty="0"/>
              <a:t>Integers/ Floating </a:t>
            </a:r>
            <a:r>
              <a:rPr lang="en-US"/>
              <a:t>Point Numbers/ Decimals</a:t>
            </a:r>
            <a:r>
              <a:rPr lang="en-US" dirty="0"/>
              <a:t>/ Characters/ Booleans</a:t>
            </a:r>
          </a:p>
          <a:p>
            <a:r>
              <a:rPr lang="en-US" dirty="0"/>
              <a:t>Operations</a:t>
            </a:r>
          </a:p>
          <a:p>
            <a:r>
              <a:rPr lang="en-US" dirty="0"/>
              <a:t>Type Conversions</a:t>
            </a:r>
          </a:p>
          <a:p>
            <a:r>
              <a:rPr lang="en-US" dirty="0"/>
              <a:t>Reference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6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>
            <a:normAutofit/>
          </a:bodyPr>
          <a:lstStyle/>
          <a:p>
            <a:r>
              <a:rPr lang="en-US" dirty="0"/>
              <a:t>The floating point data types could not handle all our real number needs.</a:t>
            </a:r>
          </a:p>
          <a:p>
            <a:r>
              <a:rPr lang="en-US" dirty="0"/>
              <a:t>Because everything in a computer is stored using a limited number</a:t>
            </a:r>
            <a:br>
              <a:rPr lang="en-US" dirty="0"/>
            </a:br>
            <a:r>
              <a:rPr lang="en-US" dirty="0"/>
              <a:t>of bits, the computer works in the </a:t>
            </a:r>
            <a:r>
              <a:rPr lang="en-US" i="1" dirty="0"/>
              <a:t>discrete </a:t>
            </a:r>
            <a:r>
              <a:rPr lang="en-US" dirty="0"/>
              <a:t>domain.</a:t>
            </a:r>
          </a:p>
          <a:p>
            <a:r>
              <a:rPr lang="en-US" dirty="0"/>
              <a:t>Let's talk about the double data type</a:t>
            </a:r>
          </a:p>
          <a:p>
            <a:pPr lvl="1"/>
            <a:r>
              <a:rPr lang="en-US" dirty="0"/>
              <a:t>a double is stored in 64 bits, so the total number of unique values that we can store in a double is 2^64, which is about 1.8 * 10^19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it's not infinite.</a:t>
            </a:r>
          </a:p>
          <a:p>
            <a:pPr lvl="1"/>
            <a:r>
              <a:rPr lang="en-US" dirty="0"/>
              <a:t>That means that we have to approximate lots of those infinite numbers in the real world with a single sequence of bits in the computer, making them indistinguishable from each other.</a:t>
            </a:r>
          </a:p>
          <a:p>
            <a:pPr lvl="1"/>
            <a:r>
              <a:rPr lang="en-US" dirty="0"/>
              <a:t>We can't get perfect precision with our floating point data types.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>
            <a:normAutofit/>
          </a:bodyPr>
          <a:lstStyle/>
          <a:p>
            <a:r>
              <a:rPr lang="en-US" dirty="0"/>
              <a:t>Think about a program that runs a cash register. That program needs to be able to precisely store dollars and cents.</a:t>
            </a:r>
          </a:p>
          <a:p>
            <a:pPr lvl="1"/>
            <a:r>
              <a:rPr lang="en-US" dirty="0"/>
              <a:t>Allowing imprecision in the variables we use won't be acceptable.</a:t>
            </a:r>
          </a:p>
          <a:p>
            <a:r>
              <a:rPr lang="en-US" dirty="0"/>
              <a:t>The decimal type helps solve that problem.</a:t>
            </a:r>
          </a:p>
          <a:p>
            <a:r>
              <a:rPr lang="en-US" dirty="0"/>
              <a:t>The 128 bits used for the decimal type can more precisely represent the possible values in its range</a:t>
            </a:r>
          </a:p>
          <a:p>
            <a:pPr lvl="1"/>
            <a:r>
              <a:rPr lang="en-US" dirty="0"/>
              <a:t>range from -79,228,162,514,264,337,593,543,950,335 to 79,228,162,514,264,337,593,543,950,335.</a:t>
            </a:r>
          </a:p>
          <a:p>
            <a:pPr lvl="1"/>
            <a:r>
              <a:rPr lang="en-US" dirty="0"/>
              <a:t>stores up to 28 decimal places.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63300" cy="4815205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 valid operations for decimal: +, -, *, and /</a:t>
            </a:r>
            <a:endParaRPr lang="en-US" dirty="0"/>
          </a:p>
          <a:p>
            <a:r>
              <a:rPr lang="en-US" dirty="0"/>
              <a:t>The tradeoff we make between decimal and the floating point types is that decimal gives us more precise numbers in a smaller range.</a:t>
            </a:r>
          </a:p>
          <a:p>
            <a:pPr lvl="1"/>
            <a:r>
              <a:rPr lang="en-US" dirty="0"/>
              <a:t>the best choice for some domains, like cash register software, but </a:t>
            </a:r>
          </a:p>
          <a:p>
            <a:pPr lvl="1"/>
            <a:r>
              <a:rPr lang="en-US" dirty="0"/>
              <a:t>a worse choice for other domains, like quantum physics</a:t>
            </a:r>
          </a:p>
          <a:p>
            <a:r>
              <a:rPr lang="en-US" dirty="0"/>
              <a:t>By considering what range of numbers your program needs to store and with what precision, you can make a reasoned choice about which data type to use.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90" y="1825625"/>
            <a:ext cx="3656914" cy="48323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9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43310" cy="4351338"/>
          </a:xfrm>
        </p:spPr>
        <p:txBody>
          <a:bodyPr/>
          <a:lstStyle/>
          <a:p>
            <a:r>
              <a:rPr lang="en-US" dirty="0"/>
              <a:t>A variable or constant declared as a char (short for character) can hold a single 16-bit Unicode character.</a:t>
            </a:r>
          </a:p>
          <a:p>
            <a:r>
              <a:rPr lang="en-US" dirty="0"/>
              <a:t>A character can be a letter, a digit, a space, a punctuation mark, or other characters.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4" y="4001294"/>
            <a:ext cx="2905126" cy="6543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4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  <a:p>
            <a:r>
              <a:rPr lang="en-US" dirty="0"/>
              <a:t>Operations</a:t>
            </a:r>
          </a:p>
          <a:p>
            <a:r>
              <a:rPr lang="en-US" dirty="0"/>
              <a:t>Choosing Between Variables and Constants</a:t>
            </a:r>
          </a:p>
          <a:p>
            <a:r>
              <a:rPr lang="en-US" dirty="0"/>
              <a:t>Giving Variables a Value</a:t>
            </a:r>
          </a:p>
          <a:p>
            <a:r>
              <a:rPr lang="en-US" dirty="0"/>
              <a:t>Type Conversions</a:t>
            </a:r>
          </a:p>
          <a:p>
            <a:r>
              <a:rPr lang="en-US" dirty="0"/>
              <a:t>What About Reference Types?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/>
          <a:lstStyle/>
          <a:p>
            <a:r>
              <a:rPr lang="en-US" dirty="0"/>
              <a:t>The problem description:</a:t>
            </a:r>
          </a:p>
          <a:p>
            <a:pPr lvl="1"/>
            <a:r>
              <a:rPr lang="en-US" dirty="0"/>
              <a:t>Calculate the area of the circles with integer radii from 0 to 5, then print out the radius and area for each circle.</a:t>
            </a:r>
          </a:p>
          <a:p>
            <a:r>
              <a:rPr lang="en-US" i="1" dirty="0"/>
              <a:t>Understand the Problem:</a:t>
            </a:r>
          </a:p>
          <a:p>
            <a:pPr lvl="1"/>
            <a:r>
              <a:rPr lang="en-US" dirty="0"/>
              <a:t>“from 0 to 5” includes 0 and 5</a:t>
            </a:r>
          </a:p>
          <a:p>
            <a:r>
              <a:rPr lang="en-US" i="1" dirty="0"/>
              <a:t>Design a 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Main method in our Program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It All Together in a Console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43310" cy="4918075"/>
          </a:xfrm>
        </p:spPr>
        <p:txBody>
          <a:bodyPr/>
          <a:lstStyle/>
          <a:p>
            <a:r>
              <a:rPr lang="en-US" i="1" dirty="0"/>
              <a:t>Write Test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we have to do is run it to make sure it prints out the required circle info.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72" y="2781300"/>
            <a:ext cx="5378248" cy="25336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DA81-9F14-4CE2-90B5-03F068823A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1040</Words>
  <Application>Microsoft Office PowerPoint</Application>
  <PresentationFormat>Widescreen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Module 2</vt:lpstr>
      <vt:lpstr>Content</vt:lpstr>
      <vt:lpstr>Decimals</vt:lpstr>
      <vt:lpstr>Decimals</vt:lpstr>
      <vt:lpstr>Decimals</vt:lpstr>
      <vt:lpstr>Characters</vt:lpstr>
      <vt:lpstr>Read yourself</vt:lpstr>
      <vt:lpstr>Putting It All Together in a Console App</vt:lpstr>
      <vt:lpstr>Putting It All Together in a Console App</vt:lpstr>
      <vt:lpstr>Putting It All Together in a Console App</vt:lpstr>
      <vt:lpstr>Putting It All Together in a Console App</vt:lpstr>
      <vt:lpstr>Putting It All Together in a Console App</vt:lpstr>
      <vt:lpstr>Putting It All Together in a Console App</vt:lpstr>
      <vt:lpstr>Putting It All Together in a Console App</vt:lpstr>
      <vt:lpstr>Putting It All Together in a Console App</vt:lpstr>
      <vt:lpstr>Putting It All Together in a Console App</vt:lpstr>
      <vt:lpstr>Putting It All Together in a Unity Script</vt:lpstr>
      <vt:lpstr>Putting It All Together in a Unity Script</vt:lpstr>
      <vt:lpstr>Putting It All Together in a Unity Script</vt:lpstr>
      <vt:lpstr>Putting It All Together in a Unity Script</vt:lpstr>
      <vt:lpstr>Putting It All Together in a Unity Script</vt:lpstr>
      <vt:lpstr>Putting It All Together in a Unity Script</vt:lpstr>
      <vt:lpstr>Common Mistakes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Types, Variables, and Constants</dc:title>
  <dc:creator>USER</dc:creator>
  <cp:lastModifiedBy>Bùi Thị Thùy</cp:lastModifiedBy>
  <cp:revision>35</cp:revision>
  <dcterms:created xsi:type="dcterms:W3CDTF">2021-12-05T14:33:38Z</dcterms:created>
  <dcterms:modified xsi:type="dcterms:W3CDTF">2023-05-06T02:07:52Z</dcterms:modified>
</cp:coreProperties>
</file>