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u7FKBuQA1fYMQB5nYGtYDUzt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f5d411089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Nolen</a:t>
            </a:r>
            <a:endParaRPr/>
          </a:p>
        </p:txBody>
      </p:sp>
      <p:sp>
        <p:nvSpPr>
          <p:cNvPr id="183" name="Google Shape;183;g25f5d411089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70365eae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191" name="Google Shape;191;g25670365eae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670365eae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200" name="Google Shape;200;g25670365eae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f5d411089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210" name="Google Shape;210;g25f5d411089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5d411089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Nolen</a:t>
            </a:r>
            <a:endParaRPr/>
          </a:p>
        </p:txBody>
      </p:sp>
      <p:sp>
        <p:nvSpPr>
          <p:cNvPr id="218" name="Google Shape;218;g25f5d411089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6d17db89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Alan</a:t>
            </a:r>
            <a:endParaRPr/>
          </a:p>
        </p:txBody>
      </p:sp>
      <p:sp>
        <p:nvSpPr>
          <p:cNvPr id="228" name="Google Shape;228;g256d17db89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670365eae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Alan</a:t>
            </a:r>
            <a:endParaRPr/>
          </a:p>
        </p:txBody>
      </p:sp>
      <p:sp>
        <p:nvSpPr>
          <p:cNvPr id="236" name="Google Shape;236;g25670365eae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670365eae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Alan</a:t>
            </a:r>
            <a:endParaRPr/>
          </a:p>
        </p:txBody>
      </p:sp>
      <p:sp>
        <p:nvSpPr>
          <p:cNvPr id="242" name="Google Shape;242;g25670365eae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6d17db893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56d17db893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Alan</a:t>
            </a:r>
            <a:endParaRPr/>
          </a:p>
        </p:txBody>
      </p:sp>
      <p:sp>
        <p:nvSpPr>
          <p:cNvPr id="250" name="Google Shape;250;g256d17db893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f5d411089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5f5d411089_2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Alan</a:t>
            </a:r>
            <a:endParaRPr/>
          </a:p>
        </p:txBody>
      </p:sp>
      <p:sp>
        <p:nvSpPr>
          <p:cNvPr id="259" name="Google Shape;259;g25f5d411089_2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70365ea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125" name="Google Shape;125;g25670365ea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6d17db89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Alan</a:t>
            </a:r>
            <a:endParaRPr/>
          </a:p>
        </p:txBody>
      </p:sp>
      <p:sp>
        <p:nvSpPr>
          <p:cNvPr id="266" name="Google Shape;266;g256d17db89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670365eae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of us</a:t>
            </a:r>
            <a:endParaRPr/>
          </a:p>
        </p:txBody>
      </p:sp>
      <p:sp>
        <p:nvSpPr>
          <p:cNvPr id="272" name="Google Shape;272;g25670365eae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670365ea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137" name="Google Shape;137;g25670365ea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670365ea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</a:t>
            </a:r>
            <a:endParaRPr/>
          </a:p>
        </p:txBody>
      </p:sp>
      <p:sp>
        <p:nvSpPr>
          <p:cNvPr id="144" name="Google Shape;144;g25670365eae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a74ad68f4bc0df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a74ad68f4bc0df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ca74ad68f4bc0df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670365ea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5670365ea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5670365ea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670365eae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5670365eae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5670365eae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670365eae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Nolen</a:t>
            </a:r>
            <a:endParaRPr/>
          </a:p>
        </p:txBody>
      </p:sp>
      <p:sp>
        <p:nvSpPr>
          <p:cNvPr id="175" name="Google Shape;175;g25670365eae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010194" y="2407222"/>
            <a:ext cx="101803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6000"/>
              <a:buFont typeface="Arial"/>
              <a:buNone/>
              <a:defRPr sz="6000">
                <a:solidFill>
                  <a:srgbClr val="004B8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933451" y="4956072"/>
            <a:ext cx="10420349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  <a:defRPr b="1" sz="1000">
                <a:solidFill>
                  <a:srgbClr val="004B8D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" name="Google Shape;18;p9"/>
          <p:cNvCxnSpPr/>
          <p:nvPr/>
        </p:nvCxnSpPr>
        <p:spPr>
          <a:xfrm>
            <a:off x="914400" y="6297039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9"/>
          <p:cNvSpPr txBox="1"/>
          <p:nvPr>
            <p:ph idx="2" type="body"/>
          </p:nvPr>
        </p:nvSpPr>
        <p:spPr>
          <a:xfrm>
            <a:off x="7778423" y="6583680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B8D"/>
              </a:buClr>
              <a:buSzPts val="450"/>
              <a:buNone/>
              <a:defRPr sz="450">
                <a:solidFill>
                  <a:srgbClr val="004B8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11004163" y="6566106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4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271" y="409645"/>
            <a:ext cx="4128708" cy="15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612964"/>
            <a:ext cx="10515600" cy="605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335418"/>
            <a:ext cx="5215467" cy="4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/>
          <p:nvPr>
            <p:ph idx="2" type="pic"/>
          </p:nvPr>
        </p:nvSpPr>
        <p:spPr>
          <a:xfrm>
            <a:off x="6286501" y="1335418"/>
            <a:ext cx="5067300" cy="368458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A59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6" name="Google Shape;26;p12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2"/>
          <p:cNvSpPr txBox="1"/>
          <p:nvPr>
            <p:ph idx="3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4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616" y="198076"/>
            <a:ext cx="724984" cy="12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21572" l="0" r="0" t="0"/>
          <a:stretch/>
        </p:blipFill>
        <p:spPr>
          <a:xfrm>
            <a:off x="914400" y="111392"/>
            <a:ext cx="1091583" cy="331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2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12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2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2342573" y="1903865"/>
            <a:ext cx="7494154" cy="2899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10"/>
          <p:cNvCxnSpPr/>
          <p:nvPr/>
        </p:nvCxnSpPr>
        <p:spPr>
          <a:xfrm>
            <a:off x="914400" y="50036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CBCCC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  <a:defRPr sz="4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2616" y="199210"/>
            <a:ext cx="724984" cy="12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10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0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 with low confidence" id="45" name="Google Shape;45;p10"/>
          <p:cNvPicPr preferRelativeResize="0"/>
          <p:nvPr/>
        </p:nvPicPr>
        <p:blipFill rotWithShape="1">
          <a:blip r:embed="rId4">
            <a:alphaModFix/>
          </a:blip>
          <a:srcRect b="24560" l="0" r="0" t="1"/>
          <a:stretch/>
        </p:blipFill>
        <p:spPr>
          <a:xfrm>
            <a:off x="914400" y="107510"/>
            <a:ext cx="1105989" cy="32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2342573" y="1903867"/>
            <a:ext cx="749415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15"/>
          <p:cNvCxnSpPr/>
          <p:nvPr/>
        </p:nvCxnSpPr>
        <p:spPr>
          <a:xfrm>
            <a:off x="914400" y="50036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CBCCC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  <a:defRPr sz="4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2616" y="199210"/>
            <a:ext cx="724984" cy="12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5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15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5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 with low confidence" id="56" name="Google Shape;56;p15"/>
          <p:cNvPicPr preferRelativeResize="0"/>
          <p:nvPr/>
        </p:nvPicPr>
        <p:blipFill rotWithShape="1">
          <a:blip r:embed="rId4">
            <a:alphaModFix/>
          </a:blip>
          <a:srcRect b="24560" l="0" r="0" t="1"/>
          <a:stretch/>
        </p:blipFill>
        <p:spPr>
          <a:xfrm>
            <a:off x="914400" y="107510"/>
            <a:ext cx="1105989" cy="32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8200" y="1335417"/>
            <a:ext cx="5181600" cy="502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6172200" y="1335417"/>
            <a:ext cx="5181600" cy="502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38200" y="549387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11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4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616" y="198076"/>
            <a:ext cx="724984" cy="12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/>
          </a:blip>
          <a:srcRect b="21572" l="0" r="0" t="0"/>
          <a:stretch/>
        </p:blipFill>
        <p:spPr>
          <a:xfrm>
            <a:off x="914400" y="111392"/>
            <a:ext cx="1091583" cy="331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1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1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1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839789" y="1289302"/>
            <a:ext cx="5157787" cy="2404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CE4"/>
              </a:buClr>
              <a:buSzPts val="1200"/>
              <a:buNone/>
              <a:defRPr b="1" sz="1200">
                <a:solidFill>
                  <a:srgbClr val="00BCE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839789" y="1645105"/>
            <a:ext cx="5157787" cy="467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3" type="body"/>
          </p:nvPr>
        </p:nvSpPr>
        <p:spPr>
          <a:xfrm>
            <a:off x="6172201" y="1289301"/>
            <a:ext cx="5183188" cy="240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CE4"/>
              </a:buClr>
              <a:buSzPts val="1200"/>
              <a:buNone/>
              <a:defRPr b="1" sz="1200">
                <a:solidFill>
                  <a:srgbClr val="00BCE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3"/>
          <p:cNvSpPr txBox="1"/>
          <p:nvPr>
            <p:ph idx="4" type="body"/>
          </p:nvPr>
        </p:nvSpPr>
        <p:spPr>
          <a:xfrm>
            <a:off x="6172201" y="1645105"/>
            <a:ext cx="5183188" cy="467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13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3"/>
          <p:cNvSpPr txBox="1"/>
          <p:nvPr>
            <p:ph idx="5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4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616" y="198076"/>
            <a:ext cx="724984" cy="12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1572" l="0" r="0" t="0"/>
          <a:stretch/>
        </p:blipFill>
        <p:spPr>
          <a:xfrm>
            <a:off x="914400" y="111392"/>
            <a:ext cx="1091583" cy="331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3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13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4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4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616" y="198076"/>
            <a:ext cx="724984" cy="12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21572" l="0" r="0" t="0"/>
          <a:stretch/>
        </p:blipFill>
        <p:spPr>
          <a:xfrm>
            <a:off x="914400" y="111392"/>
            <a:ext cx="1091583" cy="331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4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838200" y="599120"/>
            <a:ext cx="10515600" cy="63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838200" y="1335416"/>
            <a:ext cx="10515600" cy="5022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8" name="Google Shape;98;p16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6"/>
          <p:cNvCxnSpPr>
            <a:stCxn id="100" idx="3"/>
          </p:cNvCxnSpPr>
          <p:nvPr/>
        </p:nvCxnSpPr>
        <p:spPr>
          <a:xfrm>
            <a:off x="7554546" y="6536988"/>
            <a:ext cx="37839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4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616" y="198076"/>
            <a:ext cx="724984" cy="12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21572" l="0" r="0" t="0"/>
          <a:stretch/>
        </p:blipFill>
        <p:spPr>
          <a:xfrm>
            <a:off x="914400" y="111392"/>
            <a:ext cx="1091583" cy="331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6"/>
          <p:cNvCxnSpPr>
            <a:stCxn id="105" idx="3"/>
            <a:endCxn id="100" idx="1"/>
          </p:cNvCxnSpPr>
          <p:nvPr/>
        </p:nvCxnSpPr>
        <p:spPr>
          <a:xfrm flipH="1" rot="10800000">
            <a:off x="2924354" y="6536883"/>
            <a:ext cx="1713000" cy="780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7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860271" y="6621065"/>
            <a:ext cx="3324969" cy="1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4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616" y="198076"/>
            <a:ext cx="724984" cy="12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21572" l="0" r="0" t="0"/>
          <a:stretch/>
        </p:blipFill>
        <p:spPr>
          <a:xfrm>
            <a:off x="914400" y="111392"/>
            <a:ext cx="1091583" cy="331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7"/>
          <p:cNvCxnSpPr/>
          <p:nvPr/>
        </p:nvCxnSpPr>
        <p:spPr>
          <a:xfrm>
            <a:off x="7554546" y="6536988"/>
            <a:ext cx="3783836" cy="0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/>
          <p:nvPr/>
        </p:nvCxnSpPr>
        <p:spPr>
          <a:xfrm flipH="1" rot="10800000">
            <a:off x="2924354" y="6536988"/>
            <a:ext cx="1713099" cy="7695"/>
          </a:xfrm>
          <a:prstGeom prst="straightConnector1">
            <a:avLst/>
          </a:prstGeom>
          <a:noFill/>
          <a:ln cap="flat" cmpd="sng" w="9525">
            <a:solidFill>
              <a:srgbClr val="595A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733245" y="6421572"/>
            <a:ext cx="21911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The 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637453" y="6413877"/>
            <a:ext cx="2917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B3B60"/>
                </a:solidFill>
                <a:latin typeface="Arial"/>
                <a:ea typeface="Arial"/>
                <a:cs typeface="Arial"/>
                <a:sym typeface="Arial"/>
              </a:rPr>
              <a:t>Competence  Commitment  Courage  Compassion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sparkfun.com/tutorials/serial-communication/all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s://www.cisa.gov/sites/default/files/ICSJWG-Archive/QNL_SEP_21/Owl-article-minimzing-risk-hardware-security_S508C.pdf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https://www.electronics-tutorial.net/VHDL/introduction/Introduction-to-VHDL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1010194" y="2407222"/>
            <a:ext cx="101803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6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Hardware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 txBox="1"/>
          <p:nvPr>
            <p:ph idx="1" type="body"/>
          </p:nvPr>
        </p:nvSpPr>
        <p:spPr>
          <a:xfrm>
            <a:off x="933450" y="4794825"/>
            <a:ext cx="104205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OCdt Alan Middleton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C/ Nolen Shubin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Mr Quillen Flanigan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Conjure-2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UK - 07/08/2023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 - 08/07/2023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f5d411089_2_52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- Ring Oscillators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25f5d411089_2_52"/>
          <p:cNvSpPr txBox="1"/>
          <p:nvPr>
            <p:ph idx="1" type="body"/>
          </p:nvPr>
        </p:nvSpPr>
        <p:spPr>
          <a:xfrm>
            <a:off x="450225" y="1950300"/>
            <a:ext cx="48921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Circuit creates oscillations in output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Frequency of oscillation is unique between circuits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Uses AND and odd number of NOT gates to create oscillations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id="187" name="Google Shape;187;g25f5d411089_2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825" y="2435650"/>
            <a:ext cx="5888975" cy="19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5f5d411089_2_52"/>
          <p:cNvSpPr txBox="1"/>
          <p:nvPr/>
        </p:nvSpPr>
        <p:spPr>
          <a:xfrm flipH="1">
            <a:off x="5504712" y="4422350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3. Logic of Ring Oscillator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670365eae_1_25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Methods - Ring Oscillator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5670365eae_1_25"/>
          <p:cNvSpPr txBox="1"/>
          <p:nvPr>
            <p:ph idx="1" type="body"/>
          </p:nvPr>
        </p:nvSpPr>
        <p:spPr>
          <a:xfrm>
            <a:off x="838200" y="1335426"/>
            <a:ext cx="5215500" cy="4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Provided with three declared pins/signals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Ports are Enable, Os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a signal vector named     ‘r_ring_oscillator’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Vector represents the oscillating signal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gate combines the Enable pin and oscillating signal vector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Provides more stability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three NOT gates to oscillate signal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25670365eae_1_25"/>
          <p:cNvSpPr txBox="1"/>
          <p:nvPr/>
        </p:nvSpPr>
        <p:spPr>
          <a:xfrm>
            <a:off x="6259000" y="1146925"/>
            <a:ext cx="5722200" cy="5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25670365eae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700" y="793425"/>
            <a:ext cx="6569300" cy="51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5670365eae_1_25"/>
          <p:cNvSpPr txBox="1"/>
          <p:nvPr/>
        </p:nvSpPr>
        <p:spPr>
          <a:xfrm>
            <a:off x="5705175" y="6107775"/>
            <a:ext cx="558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Figure 4. Complete VHDL code of ring oscillator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670365eae_1_30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Methods - Ring Oscillator Integration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5670365eae_1_30"/>
          <p:cNvSpPr txBox="1"/>
          <p:nvPr>
            <p:ph idx="1" type="body"/>
          </p:nvPr>
        </p:nvSpPr>
        <p:spPr>
          <a:xfrm>
            <a:off x="838200" y="1218375"/>
            <a:ext cx="53856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Run simulation of RO and generate schematic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Schematic can verify correct VHDL code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Oscillator then integrated into the FPGA-based PUF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Contains 256 instances of our ring oscillator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Make the VHDL project, generate bitstream, program device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25670365eae_1_30"/>
          <p:cNvSpPr txBox="1"/>
          <p:nvPr/>
        </p:nvSpPr>
        <p:spPr>
          <a:xfrm>
            <a:off x="2459700" y="5821025"/>
            <a:ext cx="7272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5670365eae_1_30"/>
          <p:cNvSpPr txBox="1"/>
          <p:nvPr/>
        </p:nvSpPr>
        <p:spPr>
          <a:xfrm>
            <a:off x="6176525" y="1276550"/>
            <a:ext cx="58212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25670365eae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525" y="1078100"/>
            <a:ext cx="5821200" cy="49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670365eae_1_30"/>
          <p:cNvSpPr txBox="1"/>
          <p:nvPr/>
        </p:nvSpPr>
        <p:spPr>
          <a:xfrm>
            <a:off x="7319525" y="6072425"/>
            <a:ext cx="3688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5. Vivado schematic of ring oscillator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f5d411089_2_10"/>
          <p:cNvSpPr txBox="1"/>
          <p:nvPr>
            <p:ph type="title"/>
          </p:nvPr>
        </p:nvSpPr>
        <p:spPr>
          <a:xfrm>
            <a:off x="873550" y="612976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Methods - Serial Port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g25f5d411089_2_10"/>
          <p:cNvSpPr txBox="1"/>
          <p:nvPr>
            <p:ph idx="1" type="body"/>
          </p:nvPr>
        </p:nvSpPr>
        <p:spPr>
          <a:xfrm>
            <a:off x="131175" y="1218375"/>
            <a:ext cx="52086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225913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Used to send &amp; receive CRPs 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913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Use provided functions to connect to our device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9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Serial_port_create(), write(), read()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9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Send messages to device - PUF processes the input and maps to a unique output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9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Process the received response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9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Convert hexadecimal characters to integers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9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7830">
                <a:latin typeface="Times New Roman"/>
                <a:ea typeface="Times New Roman"/>
                <a:cs typeface="Times New Roman"/>
                <a:sym typeface="Times New Roman"/>
              </a:rPr>
              <a:t>Return converted integer value</a:t>
            </a:r>
            <a:endParaRPr sz="78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25f5d411089_2_10"/>
          <p:cNvSpPr txBox="1"/>
          <p:nvPr/>
        </p:nvSpPr>
        <p:spPr>
          <a:xfrm>
            <a:off x="6806825" y="6116125"/>
            <a:ext cx="38532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8. Full C program for serial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g25f5d411089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00" y="1152800"/>
            <a:ext cx="6221700" cy="50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f5d411089_2_31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Moserial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5f5d411089_2_31"/>
          <p:cNvSpPr txBox="1"/>
          <p:nvPr>
            <p:ph idx="1" type="body"/>
          </p:nvPr>
        </p:nvSpPr>
        <p:spPr>
          <a:xfrm>
            <a:off x="685000" y="1300075"/>
            <a:ext cx="51405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Sudo apt install moserial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moserial to send and receive CRPs to our device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Serves as a test to verify accuracy &amp; reliability of code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g25f5d411089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434" y="1300075"/>
            <a:ext cx="5098365" cy="41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5f5d411089_2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525" y="3262625"/>
            <a:ext cx="3244750" cy="28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5f5d411089_2_31"/>
          <p:cNvSpPr txBox="1"/>
          <p:nvPr/>
        </p:nvSpPr>
        <p:spPr>
          <a:xfrm>
            <a:off x="1993375" y="6131350"/>
            <a:ext cx="2309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6. Moserial 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5f5d411089_2_31"/>
          <p:cNvSpPr txBox="1"/>
          <p:nvPr/>
        </p:nvSpPr>
        <p:spPr>
          <a:xfrm>
            <a:off x="7060275" y="5718925"/>
            <a:ext cx="4171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7. Verification of reliable PUF &amp; RO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6d17db893_0_27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Methods - Executing C Program - Testing CRP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256d17db893_0_27"/>
          <p:cNvSpPr txBox="1"/>
          <p:nvPr>
            <p:ph idx="1" type="body"/>
          </p:nvPr>
        </p:nvSpPr>
        <p:spPr>
          <a:xfrm>
            <a:off x="60875" y="1335425"/>
            <a:ext cx="6375000" cy="5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16058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77">
                <a:latin typeface="Times New Roman"/>
                <a:ea typeface="Times New Roman"/>
                <a:cs typeface="Times New Roman"/>
                <a:sym typeface="Times New Roman"/>
              </a:rPr>
              <a:t>Setup the TPM server and client once C code was complete</a:t>
            </a:r>
            <a:endParaRPr sz="32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58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77">
                <a:latin typeface="Times New Roman"/>
                <a:ea typeface="Times New Roman"/>
                <a:cs typeface="Times New Roman"/>
                <a:sym typeface="Times New Roman"/>
              </a:rPr>
              <a:t>‘make’ in server directory to compile all source/header files, create server binary</a:t>
            </a:r>
            <a:endParaRPr sz="32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77">
                <a:latin typeface="Times New Roman"/>
                <a:ea typeface="Times New Roman"/>
                <a:cs typeface="Times New Roman"/>
                <a:sym typeface="Times New Roman"/>
              </a:rPr>
              <a:t>./tpm_server</a:t>
            </a:r>
            <a:endParaRPr sz="32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1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393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make -f makefiletpmc’ within the client directory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Creates necessary binaries to execute our C function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./powerup, ./startup, ./getpufid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displayed</a:t>
            </a: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 in client terminal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Should be the same value as the hex value from PUF response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256d17db89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942" y="2043225"/>
            <a:ext cx="4450158" cy="32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56d17db893_0_27"/>
          <p:cNvSpPr txBox="1"/>
          <p:nvPr/>
        </p:nvSpPr>
        <p:spPr>
          <a:xfrm>
            <a:off x="7024925" y="5565750"/>
            <a:ext cx="4018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9. Client producing output from PUF CRP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670365eae_1_50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- Overview of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25670365eae_1_50"/>
          <p:cNvSpPr txBox="1"/>
          <p:nvPr/>
        </p:nvSpPr>
        <p:spPr>
          <a:xfrm>
            <a:off x="1086050" y="1370825"/>
            <a:ext cx="77889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Successfully completed design of RO and serial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Successful in testing the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integrated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FPGA-based PUF and communication to our device with the TPM client-server system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Verified accuracy and reliability with moserial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Not able to find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or gate delay of RO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670365eae_1_45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- PUF Quality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25670365eae_1_45"/>
          <p:cNvSpPr txBox="1"/>
          <p:nvPr>
            <p:ph idx="1" type="body"/>
          </p:nvPr>
        </p:nvSpPr>
        <p:spPr>
          <a:xfrm>
            <a:off x="838200" y="1335418"/>
            <a:ext cx="52155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Reliability: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Our design proved to be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reliable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producing consistent CRPs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serve as authentication, private-key generation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Uniqueness: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Our design was able to generate a unique CRP for most of our input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Had one case (0x55, 0x88) where another group had the same response as us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25670365eae_1_45"/>
          <p:cNvSpPr txBox="1"/>
          <p:nvPr/>
        </p:nvSpPr>
        <p:spPr>
          <a:xfrm>
            <a:off x="6376850" y="1335425"/>
            <a:ext cx="43434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Bit-Dependency: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 not notice any significant correlation between bits of our challenge-response pairs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6d17db893_0_97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256d17db893_0_97"/>
          <p:cNvSpPr txBox="1"/>
          <p:nvPr>
            <p:ph idx="1" type="body"/>
          </p:nvPr>
        </p:nvSpPr>
        <p:spPr>
          <a:xfrm>
            <a:off x="838200" y="1170500"/>
            <a:ext cx="52155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5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  <a:endParaRPr b="1" sz="29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905">
                <a:latin typeface="Times New Roman"/>
                <a:ea typeface="Times New Roman"/>
                <a:cs typeface="Times New Roman"/>
                <a:sym typeface="Times New Roman"/>
              </a:rPr>
              <a:t>Solution demonstrates the ability to use PUFs as a form of authentication </a:t>
            </a:r>
            <a:endParaRPr sz="29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905">
                <a:latin typeface="Times New Roman"/>
                <a:ea typeface="Times New Roman"/>
                <a:cs typeface="Times New Roman"/>
                <a:sym typeface="Times New Roman"/>
              </a:rPr>
              <a:t>Unique maps of inputs -&gt; outputs used for encryption &amp; authentication</a:t>
            </a:r>
            <a:endParaRPr sz="29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905">
                <a:latin typeface="Times New Roman"/>
                <a:ea typeface="Times New Roman"/>
                <a:cs typeface="Times New Roman"/>
                <a:sym typeface="Times New Roman"/>
              </a:rPr>
              <a:t>If a CRP is not returning recorded output, we can use it to detect hardware anomalies</a:t>
            </a:r>
            <a:endParaRPr sz="29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905">
                <a:latin typeface="Times New Roman"/>
                <a:ea typeface="Times New Roman"/>
                <a:cs typeface="Times New Roman"/>
                <a:sym typeface="Times New Roman"/>
              </a:rPr>
              <a:t>Can be used within hardware security to harden our devices and detect hardware attacks</a:t>
            </a:r>
            <a:endParaRPr sz="29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4" name="Google Shape;254;g256d17db893_0_97"/>
          <p:cNvSpPr txBox="1"/>
          <p:nvPr>
            <p:ph idx="3" type="body"/>
          </p:nvPr>
        </p:nvSpPr>
        <p:spPr>
          <a:xfrm>
            <a:off x="7860271" y="6621065"/>
            <a:ext cx="33249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/>
          </a:p>
        </p:txBody>
      </p:sp>
      <p:sp>
        <p:nvSpPr>
          <p:cNvPr id="255" name="Google Shape;255;g256d17db893_0_97"/>
          <p:cNvSpPr txBox="1"/>
          <p:nvPr/>
        </p:nvSpPr>
        <p:spPr>
          <a:xfrm>
            <a:off x="6530050" y="1663275"/>
            <a:ext cx="5078700" cy="4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Bounds and Limitations: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Solution is limited to the particular device we used due to the vast number of dependencies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Nexys-A7 circuit board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Our solution is limited in its ability to detect hardware anomalies such as trojans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Could not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measure frequency at a normal state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Cannot detect anomalies in frequency that hardware attacks would cause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f5d411089_2_57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Discussion - 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25f5d411089_2_57"/>
          <p:cNvSpPr txBox="1"/>
          <p:nvPr>
            <p:ph idx="1" type="body"/>
          </p:nvPr>
        </p:nvSpPr>
        <p:spPr>
          <a:xfrm>
            <a:off x="838200" y="1276550"/>
            <a:ext cx="58173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24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r>
              <a:rPr lang="en-US" sz="2624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53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37">
                <a:latin typeface="Times New Roman"/>
                <a:ea typeface="Times New Roman"/>
                <a:cs typeface="Times New Roman"/>
                <a:sym typeface="Times New Roman"/>
              </a:rPr>
              <a:t>Work to calculate the frequency and gate delay of the RO</a:t>
            </a:r>
            <a:endParaRPr sz="243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535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37">
                <a:latin typeface="Times New Roman"/>
                <a:ea typeface="Times New Roman"/>
                <a:cs typeface="Times New Roman"/>
                <a:sym typeface="Times New Roman"/>
              </a:rPr>
              <a:t>Will allow us to verify any hardware anomalies</a:t>
            </a:r>
            <a:endParaRPr sz="243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53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37">
                <a:latin typeface="Times New Roman"/>
                <a:ea typeface="Times New Roman"/>
                <a:cs typeface="Times New Roman"/>
                <a:sym typeface="Times New Roman"/>
              </a:rPr>
              <a:t>Increase the size of our signal vector and the number of inverters to five+ for enhanced stability</a:t>
            </a:r>
            <a:endParaRPr sz="243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535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37">
                <a:latin typeface="Times New Roman"/>
                <a:ea typeface="Times New Roman"/>
                <a:cs typeface="Times New Roman"/>
                <a:sym typeface="Times New Roman"/>
              </a:rPr>
              <a:t>Could enhance uniqueness and bit-dependency</a:t>
            </a:r>
            <a:endParaRPr sz="243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535" lvl="2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37">
                <a:latin typeface="Times New Roman"/>
                <a:ea typeface="Times New Roman"/>
                <a:cs typeface="Times New Roman"/>
                <a:sym typeface="Times New Roman"/>
              </a:rPr>
              <a:t>Makes a stronger source for authentication</a:t>
            </a:r>
            <a:endParaRPr sz="243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3" name="Google Shape;263;g25f5d411089_2_57"/>
          <p:cNvSpPr txBox="1"/>
          <p:nvPr>
            <p:ph idx="3" type="body"/>
          </p:nvPr>
        </p:nvSpPr>
        <p:spPr>
          <a:xfrm>
            <a:off x="7860271" y="6621065"/>
            <a:ext cx="33249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70365eae_0_0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28" name="Google Shape;128;g25670365eae_0_0"/>
          <p:cNvSpPr txBox="1"/>
          <p:nvPr>
            <p:ph idx="1" type="body"/>
          </p:nvPr>
        </p:nvSpPr>
        <p:spPr>
          <a:xfrm>
            <a:off x="838200" y="1335418"/>
            <a:ext cx="52155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d17db893_0_60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256d17db893_0_60"/>
          <p:cNvSpPr txBox="1"/>
          <p:nvPr>
            <p:ph idx="1" type="body"/>
          </p:nvPr>
        </p:nvSpPr>
        <p:spPr>
          <a:xfrm>
            <a:off x="708975" y="1396674"/>
            <a:ext cx="106449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6666"/>
              <a:buNone/>
            </a:pPr>
            <a:r>
              <a:t/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16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[1] “Serial Communication - learn.sparkfun.com,” </a:t>
            </a:r>
            <a:r>
              <a:rPr lang="en-US" sz="450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https://learn.sparkfun.com/tutorials/serial-communication/all</a:t>
            </a:r>
            <a:endParaRPr sz="4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[2] “Hardware security breaches are virtually guaranteed | 2021-05-17 | Security Magazine,”</a:t>
            </a:r>
            <a:r>
              <a:rPr lang="en-US" sz="450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https://www.securitymagazine.com/articles/94815-hardware-security-breaches-are-virtually-guaranteed</a:t>
            </a: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 (accessed Aug. 06, 2023).</a:t>
            </a:r>
            <a:endParaRPr sz="4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[3] “Minimizing Risk with FPGAs and Hardware-Based Security.” Accessed: Aug. 06, 2023. [Online</a:t>
            </a: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]. </a:t>
            </a: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Available:</a:t>
            </a:r>
            <a:r>
              <a:rPr lang="en-US" sz="450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https://www.cisa.gov/sites/default/files/ICSJWG-Archive/QNL_SEP_21/Owl-article-minimzing-risk-hardware-security_S508C.pdf</a:t>
            </a:r>
            <a:endParaRPr sz="4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[4] “An Introduction to Physically Unclonable Functions - Technical Articles,”</a:t>
            </a:r>
            <a:r>
              <a:rPr lang="en-US" sz="450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www.allaboutcircuits.com.https://www.allaboutcircuits.com/technical-articles/an-introduction-to-physically-unclonable-functions/</a:t>
            </a:r>
            <a:endParaRPr sz="4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[5] Introduction to VHDL :. VHDL || Electronics Tutorial. (n.d.). </a:t>
            </a:r>
            <a:r>
              <a:rPr lang="en-US" sz="450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https://www.electronics-tutorial.net/VHDL/introduction/Introduction-to-VHDL/</a:t>
            </a:r>
            <a:r>
              <a:rPr lang="en-US" sz="450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670365eae_1_60"/>
          <p:cNvSpPr txBox="1"/>
          <p:nvPr>
            <p:ph type="title"/>
          </p:nvPr>
        </p:nvSpPr>
        <p:spPr>
          <a:xfrm>
            <a:off x="2342573" y="1903867"/>
            <a:ext cx="74943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2342573" y="1903865"/>
            <a:ext cx="7494154" cy="2899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70365eae_0_21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5670365eae_0_21"/>
          <p:cNvSpPr txBox="1"/>
          <p:nvPr>
            <p:ph idx="1" type="body"/>
          </p:nvPr>
        </p:nvSpPr>
        <p:spPr>
          <a:xfrm>
            <a:off x="0" y="1276100"/>
            <a:ext cx="61749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53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Hardware is not invulnerable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Complex supply chain of chips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Backdoor in microprocessor to disable Syrian radar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Weapon systems have numerous chips that could be exploited.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Hardware vulnerabilities Bypass Software defences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t/>
            </a:r>
            <a:endParaRPr sz="2000"/>
          </a:p>
        </p:txBody>
      </p:sp>
      <p:sp>
        <p:nvSpPr>
          <p:cNvPr id="141" name="Google Shape;141;g25670365eae_0_21"/>
          <p:cNvSpPr txBox="1"/>
          <p:nvPr/>
        </p:nvSpPr>
        <p:spPr>
          <a:xfrm>
            <a:off x="7295950" y="875900"/>
            <a:ext cx="48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670365eae_1_10"/>
          <p:cNvSpPr txBox="1"/>
          <p:nvPr>
            <p:ph type="title"/>
          </p:nvPr>
        </p:nvSpPr>
        <p:spPr>
          <a:xfrm>
            <a:off x="8775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- Assumptions/Limitations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5670365eae_1_10"/>
          <p:cNvSpPr txBox="1"/>
          <p:nvPr/>
        </p:nvSpPr>
        <p:spPr>
          <a:xfrm>
            <a:off x="7578750" y="1700750"/>
            <a:ext cx="4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5670365eae_1_10"/>
          <p:cNvSpPr txBox="1"/>
          <p:nvPr/>
        </p:nvSpPr>
        <p:spPr>
          <a:xfrm>
            <a:off x="1015350" y="1399875"/>
            <a:ext cx="102399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Assuming hardware we are testing on has not been compromised yet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Could have been compromised during manufacturing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Would limit the applicability and accuracy of our solution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Assuming a secure serial communication protocol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Have to assume the challenge-response pairs are valid and correct with no errors during communication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Assume there is no external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influence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affecting the performance or output of our design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a74ad68f4bc0df_0"/>
          <p:cNvSpPr txBox="1"/>
          <p:nvPr>
            <p:ph type="title"/>
          </p:nvPr>
        </p:nvSpPr>
        <p:spPr>
          <a:xfrm>
            <a:off x="838200" y="599120"/>
            <a:ext cx="10515600" cy="63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- The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4ca74ad68f4bc0df_0"/>
          <p:cNvSpPr txBox="1"/>
          <p:nvPr>
            <p:ph idx="1" type="body"/>
          </p:nvPr>
        </p:nvSpPr>
        <p:spPr>
          <a:xfrm>
            <a:off x="838200" y="1335416"/>
            <a:ext cx="10515600" cy="50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We have an FPGA-based PUF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We want to protect it from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hardware trojans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Create a ring oscillator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Calculate the frequency of oscillation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Implement a C program to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facilitate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serial communication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4ca74ad68f4bc0df_0"/>
          <p:cNvSpPr txBox="1"/>
          <p:nvPr>
            <p:ph idx="2" type="body"/>
          </p:nvPr>
        </p:nvSpPr>
        <p:spPr>
          <a:xfrm>
            <a:off x="7860271" y="6621065"/>
            <a:ext cx="3324900" cy="15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70365eae_0_6"/>
          <p:cNvSpPr txBox="1"/>
          <p:nvPr>
            <p:ph type="title"/>
          </p:nvPr>
        </p:nvSpPr>
        <p:spPr>
          <a:xfrm>
            <a:off x="2342573" y="1903865"/>
            <a:ext cx="7494300" cy="28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670365eae_2_3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- FPGA &amp; PUFs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5670365eae_2_3"/>
          <p:cNvSpPr txBox="1"/>
          <p:nvPr>
            <p:ph idx="1" type="body"/>
          </p:nvPr>
        </p:nvSpPr>
        <p:spPr>
          <a:xfrm>
            <a:off x="838194" y="1424403"/>
            <a:ext cx="54759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Field Programmable Gate Array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Quick design and test of hardware logic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Programmed to run specialized tasks more efficiently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Physical Unclonable Function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to fingerprint a circuit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25670365eae_2_3"/>
          <p:cNvSpPr txBox="1"/>
          <p:nvPr>
            <p:ph idx="3" type="body"/>
          </p:nvPr>
        </p:nvSpPr>
        <p:spPr>
          <a:xfrm>
            <a:off x="7860271" y="6621065"/>
            <a:ext cx="33249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/>
          </a:p>
        </p:txBody>
      </p:sp>
      <p:sp>
        <p:nvSpPr>
          <p:cNvPr id="171" name="Google Shape;171;g25670365eae_2_3"/>
          <p:cNvSpPr txBox="1"/>
          <p:nvPr/>
        </p:nvSpPr>
        <p:spPr>
          <a:xfrm>
            <a:off x="6733132" y="4290308"/>
            <a:ext cx="50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1. Proof of concept for PUF</a:t>
            </a:r>
            <a:endParaRPr/>
          </a:p>
        </p:txBody>
      </p:sp>
      <p:pic>
        <p:nvPicPr>
          <p:cNvPr id="172" name="Google Shape;172;g25670365eae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094" y="2163739"/>
            <a:ext cx="5573106" cy="187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670365eae_1_5"/>
          <p:cNvSpPr txBox="1"/>
          <p:nvPr>
            <p:ph type="title"/>
          </p:nvPr>
        </p:nvSpPr>
        <p:spPr>
          <a:xfrm>
            <a:off x="838200" y="612964"/>
            <a:ext cx="10515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- VHDL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5670365eae_1_5"/>
          <p:cNvSpPr txBox="1"/>
          <p:nvPr>
            <p:ph idx="1" type="body"/>
          </p:nvPr>
        </p:nvSpPr>
        <p:spPr>
          <a:xfrm>
            <a:off x="838200" y="1806298"/>
            <a:ext cx="59271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VHSIC Hardware Description Language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Very High Speed Integrated Circuit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DoD Program VHSIC developed it to create custom chips for high performance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sed to program hardware devices with low level logic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generate schematics to represent code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Helps visualize implemented logic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g25670365ea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300" y="1565300"/>
            <a:ext cx="4913101" cy="36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5670365eae_1_5"/>
          <p:cNvSpPr txBox="1"/>
          <p:nvPr/>
        </p:nvSpPr>
        <p:spPr>
          <a:xfrm>
            <a:off x="7934100" y="5307150"/>
            <a:ext cx="34197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Figure 2. VHDL schematic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FR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D4D8C"/>
      </a:accent1>
      <a:accent2>
        <a:srgbClr val="FBCE20"/>
      </a:accent2>
      <a:accent3>
        <a:srgbClr val="00BCE4"/>
      </a:accent3>
      <a:accent4>
        <a:srgbClr val="B3282D"/>
      </a:accent4>
      <a:accent5>
        <a:srgbClr val="CBCCCB"/>
      </a:accent5>
      <a:accent6>
        <a:srgbClr val="595A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2017-10-16T15:07:30Z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0x010100E4A2436F55509F47A2D1836CD56DFF24</vt:lpwstr>
  </property>
  <property fmtid="{D5CDD505-2E9C-101B-9397-08002B2CF9AE}" pid="3" name="_dlc_DocIdItemGuid">
    <vt:lpwstr>8da5e822-a11a-45ac-b2f1-9d44befc249a</vt:lpwstr>
  </property>
</Properties>
</file>