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6"/>
  </p:notesMasterIdLst>
  <p:sldIdLst>
    <p:sldId id="259" r:id="rId2"/>
    <p:sldId id="275" r:id="rId3"/>
    <p:sldId id="296" r:id="rId4"/>
    <p:sldId id="299" r:id="rId5"/>
    <p:sldId id="298" r:id="rId6"/>
    <p:sldId id="305" r:id="rId7"/>
    <p:sldId id="297" r:id="rId8"/>
    <p:sldId id="306" r:id="rId9"/>
    <p:sldId id="307" r:id="rId10"/>
    <p:sldId id="300" r:id="rId11"/>
    <p:sldId id="295" r:id="rId12"/>
    <p:sldId id="280" r:id="rId13"/>
    <p:sldId id="291" r:id="rId14"/>
    <p:sldId id="290" r:id="rId15"/>
    <p:sldId id="292" r:id="rId16"/>
    <p:sldId id="293" r:id="rId17"/>
    <p:sldId id="294" r:id="rId18"/>
    <p:sldId id="301" r:id="rId19"/>
    <p:sldId id="302" r:id="rId20"/>
    <p:sldId id="303" r:id="rId21"/>
    <p:sldId id="304" r:id="rId22"/>
    <p:sldId id="309" r:id="rId23"/>
    <p:sldId id="310" r:id="rId24"/>
    <p:sldId id="276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lodon" initials="g" lastIdx="1" clrIdx="0">
    <p:extLst>
      <p:ext uri="{19B8F6BF-5375-455C-9EA6-DF929625EA0E}">
        <p15:presenceInfo xmlns:p15="http://schemas.microsoft.com/office/powerpoint/2012/main" userId="glod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0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8516" autoAdjust="0"/>
  </p:normalViewPr>
  <p:slideViewPr>
    <p:cSldViewPr>
      <p:cViewPr varScale="1">
        <p:scale>
          <a:sx n="112" d="100"/>
          <a:sy n="112" d="100"/>
        </p:scale>
        <p:origin x="1590" y="102"/>
      </p:cViewPr>
      <p:guideLst>
        <p:guide orient="horz" pos="21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CF7AEEF-084C-41A8-8763-86B7F3F93215}" type="datetime1">
              <a:rPr lang="zh-CN" altLang="en-US"/>
              <a:pPr>
                <a:defRPr/>
              </a:pPr>
              <a:t>2017/5/24</a:t>
            </a:fld>
            <a:endParaRPr lang="zh-CN" altLang="en-US" sz="1200"/>
          </a:p>
        </p:txBody>
      </p:sp>
      <p:sp>
        <p:nvSpPr>
          <p:cNvPr id="2458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48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30000"/>
              </a:spcBef>
              <a:defRPr/>
            </a:pPr>
            <a:r>
              <a:rPr lang="zh-CN" altLang="en-US" sz="1200">
                <a:ea typeface="宋体" pitchFamily="2" charset="-122"/>
              </a:rPr>
              <a:t>单击此处编辑母版文本样式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zh-CN" altLang="en-US" sz="1200">
                <a:ea typeface="宋体" pitchFamily="2" charset="-122"/>
              </a:rPr>
              <a:t>第二级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zh-CN" altLang="en-US" sz="1200">
                <a:ea typeface="宋体" pitchFamily="2" charset="-122"/>
              </a:rPr>
              <a:t>第三级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zh-CN" altLang="en-US" sz="1200">
                <a:ea typeface="宋体" pitchFamily="2" charset="-122"/>
              </a:rPr>
              <a:t>第四级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zh-CN" altLang="en-US" sz="1200">
                <a:ea typeface="宋体" pitchFamily="2" charset="-122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DC94A35-CF60-45C5-A852-AFD1D10D709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16632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8EFF5-1F6C-4F4C-BA1C-F115C1FA27C3}" type="datetime1">
              <a:rPr lang="en-US"/>
              <a:pPr>
                <a:defRPr/>
              </a:pPr>
              <a:t>5/24/2017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©2013 iSoftStone Innovation Developer Forum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379FD-1F4D-464E-9432-88464ED25E3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AAF6E-51A7-4753-BC0E-95B4F177234E}" type="datetime1">
              <a:rPr lang="en-US"/>
              <a:pPr>
                <a:defRPr/>
              </a:pPr>
              <a:t>5/24/2017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©2013 iSoftStone Innovation Developer Forum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B5AE7-87C8-4D26-AA28-755A730FFD4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127000"/>
            <a:ext cx="2195512" cy="6397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7950" y="127000"/>
            <a:ext cx="6437313" cy="6397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C23CC-7B67-4416-BFCF-3ACEA1C947AA}" type="datetime1">
              <a:rPr lang="en-US"/>
              <a:pPr>
                <a:defRPr/>
              </a:pPr>
              <a:t>5/24/2017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©2013 iSoftStone Innovation Developer Forum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C3173-C18E-413D-BC6D-14EE0762474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459F5-394A-49C6-B510-FC9CADAEE1FF}" type="datetime1">
              <a:rPr lang="en-US"/>
              <a:pPr>
                <a:defRPr/>
              </a:pPr>
              <a:t>5/24/2017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©2013 iSoftStone Innovation Developer Forum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FD125-C8DD-44DD-93CD-EE880EA9CF4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60F8A-78DE-4C48-9DD2-5D47BE4EAA69}" type="datetime1">
              <a:rPr lang="en-US"/>
              <a:pPr>
                <a:defRPr/>
              </a:pPr>
              <a:t>5/24/2017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©2013 iSoftStone Innovation Developer Forum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0E6B-9722-4CDB-8234-D121E803843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846138"/>
            <a:ext cx="4244975" cy="5678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6138"/>
            <a:ext cx="4244975" cy="5678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E635-E2DD-4DA4-A75F-E5AE2C9BBEE0}" type="datetime1">
              <a:rPr lang="en-US"/>
              <a:pPr>
                <a:defRPr/>
              </a:pPr>
              <a:t>5/24/2017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©2013 iSoftStone Innovation Developer Forum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122AB-EACC-46EA-8296-A22D48134C5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4F412-06E2-4B32-B22E-7AAD9F6270F4}" type="datetime1">
              <a:rPr lang="en-US"/>
              <a:pPr>
                <a:defRPr/>
              </a:pPr>
              <a:t>5/24/2017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©2013 iSoftStone Innovation Developer Forum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F8CBB-CDD2-4E50-B485-5F708F31C0D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2FCA0-EFFC-4EAB-9A82-F32DB59BD78A}" type="datetime1">
              <a:rPr lang="en-US"/>
              <a:pPr>
                <a:defRPr/>
              </a:pPr>
              <a:t>5/24/2017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©2013 iSoftStone Innovation Developer Forum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1AEB0-8F74-456E-8129-EFF15F6559F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D63BC-6665-4EC9-B7FB-FE945C5CB5D0}" type="datetime1">
              <a:rPr lang="en-US"/>
              <a:pPr>
                <a:defRPr/>
              </a:pPr>
              <a:t>5/24/2017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©2013 iSoftStone Innovation Developer Forum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A1F3B-8B7A-49CA-A85A-BF2ED01771C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9253-7D52-4DC0-A027-2C5DD1068847}" type="datetime1">
              <a:rPr lang="en-US"/>
              <a:pPr>
                <a:defRPr/>
              </a:pPr>
              <a:t>5/24/2017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©2013 iSoftStone Innovation Developer Forum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F7553-EC11-4489-A697-EB8CE3EE47D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9"/>
          <p:cNvSpPr>
            <a:spLocks noChangeArrowheads="1"/>
          </p:cNvSpPr>
          <p:nvPr/>
        </p:nvSpPr>
        <p:spPr bwMode="auto">
          <a:xfrm>
            <a:off x="0" y="6524625"/>
            <a:ext cx="9144000" cy="354013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7950" y="549275"/>
            <a:ext cx="6767513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编辑母版标题样式 </a:t>
            </a:r>
            <a:r>
              <a:rPr lang="zh-CN" altLang="zh-CN" smtClean="0">
                <a:sym typeface="Arial" charset="0"/>
              </a:rPr>
              <a:t>Edit Slide Title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235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charset="0"/>
              </a:rPr>
              <a:t>编辑母版文本样式 </a:t>
            </a:r>
            <a:r>
              <a:rPr lang="zh-CN" altLang="zh-CN" smtClean="0">
                <a:sym typeface="Arial" charset="0"/>
              </a:rPr>
              <a:t>Text Level 1</a:t>
            </a:r>
          </a:p>
          <a:p>
            <a:pPr lvl="1"/>
            <a:r>
              <a:rPr lang="zh-CN" smtClean="0">
                <a:sym typeface="Arial" charset="0"/>
              </a:rPr>
              <a:t>第二级 </a:t>
            </a:r>
            <a:r>
              <a:rPr lang="zh-CN" altLang="zh-CN" smtClean="0">
                <a:sym typeface="Arial" charset="0"/>
              </a:rPr>
              <a:t>Text Level 2</a:t>
            </a:r>
          </a:p>
          <a:p>
            <a:pPr lvl="2"/>
            <a:r>
              <a:rPr lang="zh-CN" smtClean="0">
                <a:sym typeface="Arial" charset="0"/>
              </a:rPr>
              <a:t>第三级 </a:t>
            </a:r>
            <a:r>
              <a:rPr lang="zh-CN" altLang="zh-CN" smtClean="0">
                <a:sym typeface="Arial" charset="0"/>
              </a:rPr>
              <a:t>Text Level 3</a:t>
            </a:r>
          </a:p>
          <a:p>
            <a:pPr lvl="3"/>
            <a:r>
              <a:rPr lang="zh-CN" smtClean="0">
                <a:sym typeface="Arial" charset="0"/>
              </a:rPr>
              <a:t>第四级 </a:t>
            </a:r>
            <a:r>
              <a:rPr lang="zh-CN" altLang="zh-CN" smtClean="0">
                <a:sym typeface="Arial" charset="0"/>
              </a:rPr>
              <a:t>Text Level 4</a:t>
            </a:r>
          </a:p>
          <a:p>
            <a:pPr lvl="4"/>
            <a:r>
              <a:rPr lang="zh-CN" smtClean="0">
                <a:sym typeface="Arial" charset="0"/>
              </a:rPr>
              <a:t>第五级 </a:t>
            </a:r>
            <a:r>
              <a:rPr lang="zh-CN" altLang="zh-CN" smtClean="0">
                <a:sym typeface="Arial" charset="0"/>
              </a:rPr>
              <a:t>Text Level 5</a:t>
            </a:r>
          </a:p>
        </p:txBody>
      </p:sp>
      <p:sp>
        <p:nvSpPr>
          <p:cNvPr id="103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551613"/>
            <a:ext cx="935037" cy="2619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000">
                <a:solidFill>
                  <a:srgbClr val="898989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fld id="{A9A19C2F-5F20-47E6-A1E5-EEF8115931FA}" type="datetime1">
              <a:rPr lang="en-US"/>
              <a:pPr>
                <a:defRPr/>
              </a:pPr>
              <a:t>5/24/2017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3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51613"/>
            <a:ext cx="4537075" cy="2619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000">
                <a:solidFill>
                  <a:srgbClr val="898989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©2013 iSoftStone Innovation Developer Forum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3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813" y="6557963"/>
            <a:ext cx="431800" cy="2555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000">
                <a:solidFill>
                  <a:srgbClr val="898989"/>
                </a:solidFill>
                <a:latin typeface="Arial" pitchFamily="34" charset="0"/>
                <a:ea typeface="宋体" pitchFamily="2" charset="-122"/>
                <a:sym typeface="Arial" pitchFamily="34" charset="0"/>
              </a:defRPr>
            </a:lvl1pPr>
          </a:lstStyle>
          <a:p>
            <a:pPr>
              <a:defRPr/>
            </a:pPr>
            <a:fld id="{B2DC6A47-4F79-418B-AAA7-BF3F74E06AA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033" name="矩形 8"/>
          <p:cNvSpPr>
            <a:spLocks noChangeArrowheads="1"/>
          </p:cNvSpPr>
          <p:nvPr/>
        </p:nvSpPr>
        <p:spPr bwMode="auto">
          <a:xfrm>
            <a:off x="0" y="6823075"/>
            <a:ext cx="9144000" cy="508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034" name="矩形 1"/>
          <p:cNvSpPr>
            <a:spLocks noChangeArrowheads="1"/>
          </p:cNvSpPr>
          <p:nvPr userDrawn="1"/>
        </p:nvSpPr>
        <p:spPr bwMode="auto">
          <a:xfrm>
            <a:off x="0" y="0"/>
            <a:ext cx="9144000" cy="117475"/>
          </a:xfrm>
          <a:prstGeom prst="rect">
            <a:avLst/>
          </a:prstGeom>
          <a:solidFill>
            <a:srgbClr val="D7001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ransition>
    <p:cover/>
  </p:transition>
  <p:timing>
    <p:tnLst>
      <p:par>
        <p:cTn id="1" dur="indefinite" restart="never" nodeType="tmRoot"/>
      </p:par>
    </p:tnLst>
  </p:timing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微软雅黑" pitchFamily="34" charset="-122"/>
          <a:sym typeface="Arial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微软雅黑" pitchFamily="34" charset="-122"/>
          <a:sym typeface="Arial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微软雅黑" pitchFamily="34" charset="-122"/>
          <a:sym typeface="Arial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微软雅黑" pitchFamily="34" charset="-122"/>
          <a:sym typeface="Arial" charset="0"/>
        </a:defRPr>
      </a:lvl5pPr>
      <a:lvl6pPr marL="1371600" indent="-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Arial" pitchFamily="34" charset="0"/>
          <a:ea typeface="微软雅黑" pitchFamily="34" charset="-122"/>
          <a:sym typeface="Arial" pitchFamily="34" charset="0"/>
        </a:defRPr>
      </a:lvl6pPr>
      <a:lvl7pPr marL="1828800" indent="-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Arial" pitchFamily="34" charset="0"/>
          <a:ea typeface="微软雅黑" pitchFamily="34" charset="-122"/>
          <a:sym typeface="Arial" pitchFamily="34" charset="0"/>
        </a:defRPr>
      </a:lvl7pPr>
      <a:lvl8pPr marL="2286000" indent="-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Arial" pitchFamily="34" charset="0"/>
          <a:ea typeface="微软雅黑" pitchFamily="34" charset="-122"/>
          <a:sym typeface="Arial" pitchFamily="34" charset="0"/>
        </a:defRPr>
      </a:lvl8pPr>
      <a:lvl9pPr marL="2743200" indent="-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00000"/>
          </a:solidFill>
          <a:latin typeface="Arial" pitchFamily="34" charset="0"/>
          <a:ea typeface="微软雅黑" pitchFamily="34" charset="-122"/>
          <a:sym typeface="Arial" pitchFamily="34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Arial" charset="0"/>
        <a:buChar char="●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Arial" charset="0"/>
        <a:buChar char="–"/>
        <a:defRPr sz="2400">
          <a:solidFill>
            <a:schemeClr val="tx1"/>
          </a:solidFill>
          <a:latin typeface="+mn-lt"/>
          <a:ea typeface="+mn-ea"/>
          <a:sym typeface="Arial" charset="0"/>
        </a:defRPr>
      </a:lvl2pPr>
      <a:lvl3pPr marL="1143000" indent="-2286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Arial" charset="0"/>
        </a:defRPr>
      </a:lvl3pPr>
      <a:lvl4pPr marL="1600200" indent="-2286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Arial" charset="0"/>
        </a:defRPr>
      </a:lvl4pPr>
      <a:lvl5pPr marL="2057400" indent="-2286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Arial" charset="0"/>
        </a:defRPr>
      </a:lvl5pPr>
      <a:lvl6pPr marL="2514600" indent="-2286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Arial" pitchFamily="34" charset="0"/>
        <a:buChar char="»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Arial" pitchFamily="34" charset="0"/>
        <a:buChar char="»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Arial" pitchFamily="34" charset="0"/>
        <a:buChar char="»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Arial" pitchFamily="34" charset="0"/>
        <a:buChar char="»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wuww-b@glodon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8422"/>
            <a:ext cx="9144000" cy="6734086"/>
          </a:xfrm>
          <a:prstGeom prst="rect">
            <a:avLst/>
          </a:prstGeom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700" y="3140980"/>
            <a:ext cx="871189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2800" dirty="0" smtClean="0">
                <a:solidFill>
                  <a:srgbClr val="C00000"/>
                </a:solidFill>
                <a:latin typeface="+mj-ea"/>
                <a:ea typeface="+mj-ea"/>
              </a:rPr>
              <a:t>wRouter.js</a:t>
            </a: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应用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0319485"/>
      </p:ext>
    </p:extLst>
  </p:cSld>
  <p:clrMapOvr>
    <a:masterClrMapping/>
  </p:clrMapOvr>
  <p:transition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2413" y="333375"/>
            <a:ext cx="676751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en-US" altLang="zh-CN" sz="2800" dirty="0" err="1" smtClean="0">
                <a:solidFill>
                  <a:srgbClr val="C00000"/>
                </a:solidFill>
                <a:latin typeface="+mj-ea"/>
                <a:ea typeface="+mj-ea"/>
              </a:rPr>
              <a:t>wRouter</a:t>
            </a:r>
            <a:r>
              <a:rPr lang="zh-CN" altLang="en-US" sz="2800" smtClean="0">
                <a:solidFill>
                  <a:srgbClr val="C00000"/>
                </a:solidFill>
                <a:latin typeface="+mj-ea"/>
                <a:ea typeface="+mj-ea"/>
              </a:rPr>
              <a:t>使用说明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20" y="1142984"/>
            <a:ext cx="592935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引入组件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在页面中引入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wRouter.min.js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配置路由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wRouter.config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(routes);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配置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controller</a:t>
            </a:r>
          </a:p>
          <a:p>
            <a:pPr>
              <a:defRPr/>
            </a:pP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wRouter.controller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“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controllerName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”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 function(){} );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395710" y="4941105"/>
            <a:ext cx="676751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wRouter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帮助我们实现路由和控制器功能</a:t>
            </a:r>
          </a:p>
        </p:txBody>
      </p:sp>
    </p:spTree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2413" y="333375"/>
            <a:ext cx="676751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接口方法 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- </a:t>
            </a:r>
            <a:r>
              <a:rPr lang="en-US" altLang="zh-CN" sz="2800" dirty="0" err="1">
                <a:solidFill>
                  <a:srgbClr val="C00000"/>
                </a:solidFill>
                <a:latin typeface="+mj-ea"/>
                <a:ea typeface="+mj-ea"/>
              </a:rPr>
              <a:t>wRouter.config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()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750" y="928688"/>
            <a:ext cx="3143250" cy="2108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>
                <a:solidFill>
                  <a:srgbClr val="C00000"/>
                </a:solidFill>
                <a:latin typeface="+mj-ea"/>
                <a:ea typeface="+mj-ea"/>
              </a:rPr>
              <a:t>wRouter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.config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宋体" pitchFamily="2" charset="-122"/>
              </a:rPr>
              <a:t>routes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载入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routes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Routes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格式：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参考右侧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43375" y="1000125"/>
            <a:ext cx="4572000" cy="54784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latin typeface="+mn-ea"/>
                <a:ea typeface="+mn-ea"/>
              </a:rPr>
              <a:t>var</a:t>
            </a:r>
            <a:r>
              <a:rPr lang="en-US" altLang="zh-CN" sz="1400" b="1" dirty="0">
                <a:latin typeface="+mn-ea"/>
                <a:ea typeface="+mn-ea"/>
              </a:rPr>
              <a:t> </a:t>
            </a:r>
            <a:r>
              <a:rPr lang="en-US" altLang="zh-CN" sz="1400" b="1" dirty="0" err="1">
                <a:latin typeface="+mn-ea"/>
                <a:ea typeface="+mn-ea"/>
              </a:rPr>
              <a:t>myroute</a:t>
            </a:r>
            <a:r>
              <a:rPr lang="en-US" altLang="zh-CN" sz="1400" b="1" dirty="0">
                <a:latin typeface="+mn-ea"/>
                <a:ea typeface="+mn-ea"/>
              </a:rPr>
              <a:t>={</a:t>
            </a:r>
          </a:p>
          <a:p>
            <a:pPr lvl="1">
              <a:defRPr/>
            </a:pPr>
            <a:r>
              <a:rPr lang="en-US" altLang="zh-CN" sz="1400" dirty="0" err="1">
                <a:solidFill>
                  <a:srgbClr val="C00000"/>
                </a:solidFill>
                <a:latin typeface="+mn-ea"/>
                <a:ea typeface="+mn-ea"/>
              </a:rPr>
              <a:t>templateContentId</a:t>
            </a:r>
            <a:r>
              <a:rPr lang="en-US" altLang="zh-CN" sz="1400" dirty="0">
                <a:latin typeface="+mn-ea"/>
                <a:ea typeface="+mn-ea"/>
              </a:rPr>
              <a:t>:"#</a:t>
            </a:r>
            <a:r>
              <a:rPr lang="en-US" altLang="zh-CN" sz="1400" dirty="0" err="1">
                <a:latin typeface="+mn-ea"/>
                <a:ea typeface="+mn-ea"/>
              </a:rPr>
              <a:t>mainContent</a:t>
            </a:r>
            <a:r>
              <a:rPr lang="en-US" altLang="zh-CN" sz="1400" dirty="0">
                <a:latin typeface="+mn-ea"/>
                <a:ea typeface="+mn-ea"/>
              </a:rPr>
              <a:t>",</a:t>
            </a:r>
          </a:p>
          <a:p>
            <a:pPr lvl="1">
              <a:defRPr/>
            </a:pPr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routes</a:t>
            </a:r>
            <a:r>
              <a:rPr lang="en-US" altLang="zh-CN" sz="1400" dirty="0">
                <a:latin typeface="+mn-ea"/>
                <a:ea typeface="+mn-ea"/>
              </a:rPr>
              <a:t>:[</a:t>
            </a:r>
          </a:p>
          <a:p>
            <a:pPr lvl="2">
              <a:defRPr/>
            </a:pPr>
            <a:r>
              <a:rPr lang="en-US" altLang="zh-CN" sz="1400" dirty="0">
                <a:latin typeface="+mn-ea"/>
                <a:ea typeface="+mn-ea"/>
              </a:rPr>
              <a:t>{</a:t>
            </a:r>
          </a:p>
          <a:p>
            <a:pPr lvl="2">
              <a:defRPr/>
            </a:pPr>
            <a:r>
              <a:rPr lang="en-US" altLang="zh-CN" sz="1400" dirty="0" err="1">
                <a:latin typeface="+mn-ea"/>
                <a:ea typeface="+mn-ea"/>
              </a:rPr>
              <a:t>url</a:t>
            </a:r>
            <a:r>
              <a:rPr lang="en-US" altLang="zh-CN" sz="1400" dirty="0">
                <a:latin typeface="+mn-ea"/>
                <a:ea typeface="+mn-ea"/>
              </a:rPr>
              <a:t>:"/index/:id",</a:t>
            </a:r>
          </a:p>
          <a:p>
            <a:pPr lvl="2">
              <a:defRPr/>
            </a:pPr>
            <a:r>
              <a:rPr lang="en-US" altLang="zh-CN" sz="1400" dirty="0">
                <a:latin typeface="+mn-ea"/>
                <a:ea typeface="+mn-ea"/>
              </a:rPr>
              <a:t>controller:"</a:t>
            </a:r>
            <a:r>
              <a:rPr lang="en-US" altLang="zh-CN" sz="1400" dirty="0" err="1">
                <a:latin typeface="+mn-ea"/>
                <a:ea typeface="+mn-ea"/>
              </a:rPr>
              <a:t>myControllerIndex</a:t>
            </a:r>
            <a:r>
              <a:rPr lang="en-US" altLang="zh-CN" sz="1400" dirty="0">
                <a:latin typeface="+mn-ea"/>
                <a:ea typeface="+mn-ea"/>
              </a:rPr>
              <a:t>",</a:t>
            </a:r>
          </a:p>
          <a:p>
            <a:pPr lvl="2">
              <a:defRPr/>
            </a:pPr>
            <a:r>
              <a:rPr lang="en-US" altLang="zh-CN" sz="1400" dirty="0">
                <a:latin typeface="+mn-ea"/>
                <a:ea typeface="+mn-ea"/>
              </a:rPr>
              <a:t>template:"#</a:t>
            </a:r>
            <a:r>
              <a:rPr lang="en-US" altLang="zh-CN" sz="1400" dirty="0" err="1">
                <a:latin typeface="+mn-ea"/>
                <a:ea typeface="+mn-ea"/>
              </a:rPr>
              <a:t>templateIndex</a:t>
            </a:r>
            <a:r>
              <a:rPr lang="en-US" altLang="zh-CN" sz="1400" dirty="0">
                <a:latin typeface="+mn-ea"/>
                <a:ea typeface="+mn-ea"/>
              </a:rPr>
              <a:t>"</a:t>
            </a:r>
          </a:p>
          <a:p>
            <a:pPr lvl="2">
              <a:defRPr/>
            </a:pPr>
            <a:r>
              <a:rPr lang="en-US" altLang="zh-CN" sz="1400" dirty="0">
                <a:latin typeface="+mn-ea"/>
                <a:ea typeface="+mn-ea"/>
              </a:rPr>
              <a:t>}</a:t>
            </a:r>
          </a:p>
          <a:p>
            <a:pPr lvl="2">
              <a:defRPr/>
            </a:pPr>
            <a:r>
              <a:rPr lang="en-US" altLang="zh-CN" sz="1400" dirty="0">
                <a:latin typeface="+mn-ea"/>
                <a:ea typeface="+mn-ea"/>
              </a:rPr>
              <a:t>,</a:t>
            </a:r>
          </a:p>
          <a:p>
            <a:pPr lvl="2">
              <a:defRPr/>
            </a:pPr>
            <a:r>
              <a:rPr lang="en-US" altLang="zh-CN" sz="1400" dirty="0">
                <a:latin typeface="+mn-ea"/>
                <a:ea typeface="+mn-ea"/>
              </a:rPr>
              <a:t>{</a:t>
            </a:r>
          </a:p>
          <a:p>
            <a:pPr lvl="2">
              <a:defRPr/>
            </a:pPr>
            <a:r>
              <a:rPr lang="en-US" altLang="zh-CN" sz="1400" dirty="0" err="1">
                <a:latin typeface="+mn-ea"/>
                <a:ea typeface="+mn-ea"/>
              </a:rPr>
              <a:t>url</a:t>
            </a:r>
            <a:r>
              <a:rPr lang="en-US" altLang="zh-CN" sz="1400" dirty="0">
                <a:latin typeface="+mn-ea"/>
                <a:ea typeface="+mn-ea"/>
              </a:rPr>
              <a:t>:"/action/action1",</a:t>
            </a:r>
          </a:p>
          <a:p>
            <a:pPr lvl="2">
              <a:defRPr/>
            </a:pPr>
            <a:r>
              <a:rPr lang="en-US" altLang="zh-CN" sz="1400" dirty="0">
                <a:latin typeface="+mn-ea"/>
                <a:ea typeface="+mn-ea"/>
              </a:rPr>
              <a:t>controller:"myController1",</a:t>
            </a:r>
          </a:p>
          <a:p>
            <a:pPr lvl="2">
              <a:defRPr/>
            </a:pPr>
            <a:r>
              <a:rPr lang="en-US" altLang="zh-CN" sz="1400" dirty="0">
                <a:latin typeface="+mn-ea"/>
                <a:ea typeface="+mn-ea"/>
              </a:rPr>
              <a:t>template:"#template1"</a:t>
            </a:r>
          </a:p>
          <a:p>
            <a:pPr lvl="2">
              <a:defRPr/>
            </a:pPr>
            <a:r>
              <a:rPr lang="en-US" altLang="zh-CN" sz="1400" dirty="0">
                <a:latin typeface="+mn-ea"/>
                <a:ea typeface="+mn-ea"/>
              </a:rPr>
              <a:t>}</a:t>
            </a:r>
          </a:p>
          <a:p>
            <a:pPr lvl="2">
              <a:defRPr/>
            </a:pPr>
            <a:r>
              <a:rPr lang="en-US" altLang="zh-CN" sz="1400" dirty="0">
                <a:latin typeface="+mn-ea"/>
                <a:ea typeface="+mn-ea"/>
              </a:rPr>
              <a:t>,</a:t>
            </a:r>
          </a:p>
          <a:p>
            <a:pPr lvl="2">
              <a:defRPr/>
            </a:pPr>
            <a:r>
              <a:rPr lang="en-US" altLang="zh-CN" sz="1400" dirty="0">
                <a:latin typeface="+mn-ea"/>
                <a:ea typeface="+mn-ea"/>
              </a:rPr>
              <a:t>{</a:t>
            </a:r>
          </a:p>
          <a:p>
            <a:pPr lvl="2">
              <a:defRPr/>
            </a:pPr>
            <a:r>
              <a:rPr lang="en-US" altLang="zh-CN" sz="1400" dirty="0" err="1">
                <a:latin typeface="+mn-ea"/>
                <a:ea typeface="+mn-ea"/>
              </a:rPr>
              <a:t>url</a:t>
            </a:r>
            <a:r>
              <a:rPr lang="en-US" altLang="zh-CN" sz="1400" dirty="0">
                <a:latin typeface="+mn-ea"/>
                <a:ea typeface="+mn-ea"/>
              </a:rPr>
              <a:t>:"/action/action2",</a:t>
            </a:r>
          </a:p>
          <a:p>
            <a:pPr lvl="2">
              <a:defRPr/>
            </a:pPr>
            <a:r>
              <a:rPr lang="en-US" altLang="zh-CN" sz="1400" dirty="0">
                <a:latin typeface="+mn-ea"/>
                <a:ea typeface="+mn-ea"/>
              </a:rPr>
              <a:t>controller:"myController2",</a:t>
            </a:r>
          </a:p>
          <a:p>
            <a:pPr lvl="2">
              <a:defRPr/>
            </a:pPr>
            <a:r>
              <a:rPr lang="en-US" altLang="zh-CN" sz="1400" dirty="0" err="1">
                <a:latin typeface="+mn-ea"/>
                <a:ea typeface="+mn-ea"/>
              </a:rPr>
              <a:t>templateUrl</a:t>
            </a:r>
            <a:r>
              <a:rPr lang="en-US" altLang="zh-CN" sz="1400" dirty="0">
                <a:latin typeface="+mn-ea"/>
                <a:ea typeface="+mn-ea"/>
              </a:rPr>
              <a:t>:"grid.html"</a:t>
            </a:r>
          </a:p>
          <a:p>
            <a:pPr lvl="2">
              <a:defRPr/>
            </a:pPr>
            <a:r>
              <a:rPr lang="en-US" altLang="zh-CN" sz="1400" dirty="0">
                <a:latin typeface="+mn-ea"/>
                <a:ea typeface="+mn-ea"/>
              </a:rPr>
              <a:t>}</a:t>
            </a:r>
          </a:p>
          <a:p>
            <a:pPr lvl="1">
              <a:defRPr/>
            </a:pPr>
            <a:r>
              <a:rPr lang="en-US" altLang="zh-CN" sz="1400" dirty="0">
                <a:latin typeface="+mn-ea"/>
                <a:ea typeface="+mn-ea"/>
              </a:rPr>
              <a:t>],</a:t>
            </a:r>
          </a:p>
          <a:p>
            <a:pPr lvl="1">
              <a:defRPr/>
            </a:pPr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otherwise</a:t>
            </a:r>
            <a:r>
              <a:rPr lang="en-US" altLang="zh-CN" sz="1400" dirty="0">
                <a:latin typeface="+mn-ea"/>
                <a:ea typeface="+mn-ea"/>
              </a:rPr>
              <a:t>:{</a:t>
            </a:r>
          </a:p>
          <a:p>
            <a:pPr lvl="1">
              <a:defRPr/>
            </a:pPr>
            <a:r>
              <a:rPr lang="en-US" altLang="zh-CN" sz="1400" dirty="0">
                <a:latin typeface="+mn-ea"/>
                <a:ea typeface="+mn-ea"/>
              </a:rPr>
              <a:t>	</a:t>
            </a:r>
            <a:r>
              <a:rPr lang="en-US" altLang="zh-CN" sz="1400" dirty="0" err="1">
                <a:latin typeface="+mn-ea"/>
                <a:ea typeface="+mn-ea"/>
              </a:rPr>
              <a:t>redirectTo</a:t>
            </a:r>
            <a:r>
              <a:rPr lang="en-US" altLang="zh-CN" sz="1400" dirty="0">
                <a:latin typeface="+mn-ea"/>
                <a:ea typeface="+mn-ea"/>
              </a:rPr>
              <a:t>:"/index"</a:t>
            </a:r>
          </a:p>
          <a:p>
            <a:pPr lvl="1">
              <a:defRPr/>
            </a:pPr>
            <a:r>
              <a:rPr lang="en-US" altLang="zh-CN" sz="1400" dirty="0">
                <a:latin typeface="+mn-ea"/>
                <a:ea typeface="+mn-ea"/>
              </a:rPr>
              <a:t>}</a:t>
            </a:r>
          </a:p>
          <a:p>
            <a:pPr>
              <a:defRPr/>
            </a:pPr>
            <a:r>
              <a:rPr lang="en-US" altLang="zh-CN" sz="1400" b="1" dirty="0">
                <a:latin typeface="+mn-ea"/>
                <a:ea typeface="+mn-ea"/>
              </a:rPr>
              <a:t>};</a:t>
            </a:r>
            <a:endParaRPr lang="zh-CN" altLang="en-US" sz="14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2413" y="333375"/>
            <a:ext cx="676751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接口方法 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- </a:t>
            </a:r>
            <a:r>
              <a:rPr lang="en-US" altLang="zh-CN" sz="2800" dirty="0" err="1">
                <a:solidFill>
                  <a:srgbClr val="C00000"/>
                </a:solidFill>
                <a:latin typeface="+mj-ea"/>
                <a:ea typeface="+mj-ea"/>
              </a:rPr>
              <a:t>wRouter.controller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()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50" y="1357313"/>
            <a:ext cx="6572250" cy="30777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wRouter.controller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(</a:t>
            </a:r>
            <a:r>
              <a:rPr lang="en-US" altLang="zh-CN" dirty="0" err="1">
                <a:solidFill>
                  <a:srgbClr val="C00000"/>
                </a:solidFill>
                <a:latin typeface="+mj-ea"/>
                <a:ea typeface="宋体" pitchFamily="2" charset="-122"/>
              </a:rPr>
              <a:t>controllerName</a:t>
            </a:r>
            <a:r>
              <a:rPr lang="en-US" altLang="zh-CN" dirty="0">
                <a:solidFill>
                  <a:srgbClr val="C00000"/>
                </a:solidFill>
                <a:latin typeface="+mj-ea"/>
                <a:ea typeface="宋体" pitchFamily="2" charset="-122"/>
              </a:rPr>
              <a:t> </a:t>
            </a:r>
            <a:r>
              <a:rPr lang="en-US" altLang="zh-CN" b="1" dirty="0">
                <a:latin typeface="+mj-ea"/>
                <a:ea typeface="宋体" pitchFamily="2" charset="-122"/>
              </a:rPr>
              <a:t>, </a:t>
            </a:r>
            <a:r>
              <a:rPr lang="en-US" altLang="zh-CN" dirty="0">
                <a:solidFill>
                  <a:srgbClr val="C00000"/>
                </a:solidFill>
                <a:latin typeface="+mj-ea"/>
                <a:ea typeface="宋体" pitchFamily="2" charset="-122"/>
              </a:rPr>
              <a:t>function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匹配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route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里的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controller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并执行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function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示例：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wRouter.controller</a:t>
            </a:r>
            <a:r>
              <a:rPr lang="en-US" altLang="zh-CN" sz="14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“</a:t>
            </a:r>
            <a:r>
              <a:rPr lang="en-US" altLang="zh-CN" sz="1400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myController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”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，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function(</a:t>
            </a:r>
            <a:r>
              <a:rPr lang="en-US" altLang="zh-CN" sz="1400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ragsObject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	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ragsObject</a:t>
            </a:r>
            <a:r>
              <a:rPr lang="en-US" altLang="zh-CN" sz="1400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 is JSON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处理代码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……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}</a:t>
            </a:r>
            <a:r>
              <a:rPr lang="en-US" altLang="zh-CN" sz="14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)</a:t>
            </a:r>
          </a:p>
          <a:p>
            <a:pPr>
              <a:defRPr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2413" y="333375"/>
            <a:ext cx="7820025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接口方法 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- </a:t>
            </a:r>
            <a:r>
              <a:rPr lang="en-US" altLang="zh-CN" sz="2800" dirty="0" err="1">
                <a:solidFill>
                  <a:srgbClr val="C00000"/>
                </a:solidFill>
                <a:latin typeface="+mj-ea"/>
                <a:ea typeface="+mj-ea"/>
              </a:rPr>
              <a:t>wRouter.commonController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()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750" y="1357313"/>
            <a:ext cx="7715250" cy="32162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wRouter.commonController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(</a:t>
            </a:r>
            <a:r>
              <a:rPr lang="en-US" altLang="zh-CN" b="1" dirty="0">
                <a:latin typeface="+mj-ea"/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+mj-ea"/>
                <a:ea typeface="宋体" pitchFamily="2" charset="-122"/>
              </a:rPr>
              <a:t>function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所有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URL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动作都执行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commonController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示例：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wRouter.commonController</a:t>
            </a:r>
            <a:r>
              <a:rPr lang="en-US" altLang="zh-CN" sz="16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function(</a:t>
            </a:r>
            <a:r>
              <a:rPr lang="en-US" altLang="zh-CN" sz="1600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isFirst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	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处理代码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……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隶书" pitchFamily="49" charset="-122"/>
                <a:ea typeface="隶书" pitchFamily="49" charset="-122"/>
              </a:rPr>
              <a:t>}</a:t>
            </a:r>
            <a:r>
              <a:rPr lang="en-US" altLang="zh-CN" sz="16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)</a:t>
            </a:r>
          </a:p>
          <a:p>
            <a:pPr>
              <a:defRPr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2413" y="333375"/>
            <a:ext cx="7820025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接口方法 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- </a:t>
            </a:r>
            <a:r>
              <a:rPr lang="en-US" altLang="zh-CN" sz="2800" dirty="0" err="1">
                <a:solidFill>
                  <a:srgbClr val="C00000"/>
                </a:solidFill>
                <a:latin typeface="+mj-ea"/>
                <a:ea typeface="+mj-ea"/>
              </a:rPr>
              <a:t>wRouter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. </a:t>
            </a:r>
            <a:r>
              <a:rPr lang="en-US" altLang="zh-CN" sz="2800" dirty="0" err="1">
                <a:solidFill>
                  <a:srgbClr val="C00000"/>
                </a:solidFill>
                <a:latin typeface="+mj-ea"/>
                <a:ea typeface="+mj-ea"/>
              </a:rPr>
              <a:t>callController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()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50" y="1357313"/>
            <a:ext cx="7715250" cy="24780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wRouter.callController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controllerName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zh-CN" altLang="en-US" b="1" dirty="0">
                <a:ea typeface="宋体" pitchFamily="2" charset="-122"/>
              </a:rPr>
              <a:t>，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json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调用制定名称的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controller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Json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会传递给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controller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函数里的参数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示例：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wRouter.callController</a:t>
            </a:r>
            <a:r>
              <a:rPr lang="en-US" altLang="zh-CN" sz="16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(“</a:t>
            </a:r>
            <a:r>
              <a:rPr lang="en-US" altLang="zh-CN" sz="1600" b="1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myController</a:t>
            </a:r>
            <a:r>
              <a:rPr lang="en-US" altLang="zh-CN" sz="16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”</a:t>
            </a:r>
            <a:r>
              <a:rPr lang="zh-CN" altLang="en-US" sz="16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16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{</a:t>
            </a:r>
            <a:r>
              <a:rPr lang="en-US" altLang="zh-CN" sz="1600" b="1" dirty="0" err="1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key:value</a:t>
            </a:r>
            <a:r>
              <a:rPr lang="en-US" altLang="zh-CN" sz="16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})</a:t>
            </a:r>
          </a:p>
          <a:p>
            <a:pPr>
              <a:defRPr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2413" y="333375"/>
            <a:ext cx="7820025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接口方法 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– </a:t>
            </a:r>
            <a:r>
              <a:rPr lang="en-US" altLang="zh-CN" sz="2800" dirty="0" smtClean="0">
                <a:solidFill>
                  <a:srgbClr val="C00000"/>
                </a:solidFill>
                <a:latin typeface="+mj-ea"/>
                <a:ea typeface="+mj-ea"/>
              </a:rPr>
              <a:t>$http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50" y="1357313"/>
            <a:ext cx="771525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 smtClean="0"/>
              <a:t>$</a:t>
            </a:r>
            <a:r>
              <a:rPr lang="en-US" altLang="zh-CN" sz="2400" dirty="0" err="1" smtClean="0"/>
              <a:t>http.template</a:t>
            </a:r>
            <a:r>
              <a:rPr lang="en-US" altLang="zh-CN" sz="2400" dirty="0" smtClean="0"/>
              <a:t>()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功能：获取模板页面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说明：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$http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是全局对象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示例：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Var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html = $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http.template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(“templates/a.html”);</a:t>
            </a: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2413" y="333375"/>
            <a:ext cx="7820025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接口方法 </a:t>
            </a:r>
            <a:r>
              <a:rPr lang="en-US" altLang="zh-CN" sz="2800" dirty="0">
                <a:solidFill>
                  <a:srgbClr val="C00000"/>
                </a:solidFill>
                <a:latin typeface="+mj-ea"/>
                <a:ea typeface="+mj-ea"/>
              </a:rPr>
              <a:t>– </a:t>
            </a:r>
            <a:r>
              <a:rPr lang="en-US" altLang="zh-CN" sz="2800" dirty="0" smtClean="0">
                <a:solidFill>
                  <a:srgbClr val="C00000"/>
                </a:solidFill>
                <a:latin typeface="+mj-ea"/>
                <a:ea typeface="+mj-ea"/>
              </a:rPr>
              <a:t>$location</a:t>
            </a:r>
          </a:p>
        </p:txBody>
      </p:sp>
      <p:sp>
        <p:nvSpPr>
          <p:cNvPr id="3" name="矩形 2"/>
          <p:cNvSpPr/>
          <p:nvPr/>
        </p:nvSpPr>
        <p:spPr>
          <a:xfrm>
            <a:off x="285750" y="1357313"/>
            <a:ext cx="8643938" cy="3832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$</a:t>
            </a:r>
            <a:r>
              <a:rPr lang="en-US" altLang="zh-CN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location</a:t>
            </a:r>
            <a:r>
              <a:rPr lang="zh-CN" altLang="en-US" b="1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是全局对象</a:t>
            </a:r>
            <a:endParaRPr lang="en-US" altLang="zh-CN" b="1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$location.</a:t>
            </a:r>
            <a:r>
              <a:rPr lang="en-US" altLang="zh-CN" dirty="0">
                <a:ea typeface="宋体" pitchFamily="2" charset="-122"/>
              </a:rPr>
              <a:t>url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$location.</a:t>
            </a:r>
            <a:r>
              <a:rPr lang="en-US" altLang="zh-CN" dirty="0">
                <a:ea typeface="宋体" pitchFamily="2" charset="-122"/>
              </a:rPr>
              <a:t> host</a:t>
            </a:r>
            <a:endParaRPr lang="en-US" altLang="zh-CN" b="1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$location.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fileName</a:t>
            </a:r>
            <a:endParaRPr lang="en-US" altLang="zh-CN" b="1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$location.</a:t>
            </a:r>
            <a:r>
              <a:rPr lang="en-US" altLang="zh-CN" dirty="0">
                <a:ea typeface="宋体" pitchFamily="2" charset="-122"/>
              </a:rPr>
              <a:t> port</a:t>
            </a:r>
            <a:endParaRPr lang="en-US" altLang="zh-CN" b="1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$location.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param</a:t>
            </a:r>
            <a:r>
              <a:rPr lang="en-US" altLang="zh-CN" dirty="0">
                <a:ea typeface="宋体" pitchFamily="2" charset="-122"/>
              </a:rPr>
              <a:t>  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/*?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后面的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get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字符串*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/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$location.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params</a:t>
            </a:r>
            <a:r>
              <a:rPr lang="en-US" altLang="zh-CN" dirty="0">
                <a:ea typeface="宋体" pitchFamily="2" charset="-122"/>
              </a:rPr>
              <a:t>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/*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格式是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?key=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value&amp;key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=value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， 然后转换成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{key:"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xx",value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:"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ddd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"}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存入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params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*/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$location.</a:t>
            </a:r>
            <a:r>
              <a:rPr lang="en-US" altLang="zh-CN" dirty="0">
                <a:ea typeface="宋体" pitchFamily="2" charset="-122"/>
              </a:rPr>
              <a:t> action  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/*</a:t>
            </a:r>
            <a:r>
              <a:rPr lang="en-US" altLang="zh-CN" u="sng" dirty="0" err="1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url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中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#</a:t>
            </a:r>
            <a:r>
              <a:rPr lang="zh-CN" altLang="en-US" u="sng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号后面的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/xx/xxx */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700" y="3140980"/>
            <a:ext cx="871189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2800" dirty="0" smtClean="0">
                <a:solidFill>
                  <a:srgbClr val="C00000"/>
                </a:solidFill>
                <a:latin typeface="+mj-ea"/>
                <a:ea typeface="+mj-ea"/>
              </a:rPr>
              <a:t>template.js</a:t>
            </a: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应用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9823639"/>
      </p:ext>
    </p:extLst>
  </p:cSld>
  <p:clrMapOvr>
    <a:masterClrMapping/>
  </p:clrMapOvr>
  <p:transition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107690" y="2708950"/>
            <a:ext cx="2657475" cy="3733165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3203905" y="3956112"/>
            <a:ext cx="5483860" cy="247650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107690" y="784039"/>
            <a:ext cx="3962400" cy="1781175"/>
          </a:xfrm>
          <a:prstGeom prst="rect">
            <a:avLst/>
          </a:prstGeom>
        </p:spPr>
      </p:pic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35685" y="116770"/>
            <a:ext cx="7820025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rgbClr val="C00000"/>
                </a:solidFill>
                <a:latin typeface="+mj-ea"/>
                <a:ea typeface="+mj-ea"/>
              </a:rPr>
              <a:t>template</a:t>
            </a: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原理图</a:t>
            </a:r>
            <a:endParaRPr lang="en-US" altLang="zh-CN" sz="2800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2699870" y="836820"/>
            <a:ext cx="2376165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auto">
          <a:xfrm>
            <a:off x="5076035" y="836820"/>
            <a:ext cx="0" cy="367225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499995" y="457702"/>
            <a:ext cx="231024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FF0000"/>
                </a:solidFill>
              </a:rPr>
              <a:t>repeatElement</a:t>
            </a:r>
            <a:r>
              <a:rPr lang="zh-CN" altLang="en-US" sz="1200" dirty="0" smtClean="0">
                <a:solidFill>
                  <a:srgbClr val="FF0000"/>
                </a:solidFill>
              </a:rPr>
              <a:t>是页面</a:t>
            </a:r>
            <a:r>
              <a:rPr lang="en-US" altLang="zh-CN" sz="1200" dirty="0" smtClean="0">
                <a:solidFill>
                  <a:srgbClr val="FF0000"/>
                </a:solidFill>
              </a:rPr>
              <a:t>DOM</a:t>
            </a:r>
            <a:r>
              <a:rPr lang="zh-CN" altLang="en-US" sz="1200" dirty="0" smtClean="0">
                <a:solidFill>
                  <a:srgbClr val="FF0000"/>
                </a:solidFill>
              </a:rPr>
              <a:t>节点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900807" y="2780955"/>
            <a:ext cx="3142054" cy="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 bwMode="auto">
          <a:xfrm>
            <a:off x="4042861" y="2780955"/>
            <a:ext cx="0" cy="2088145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771875" y="2862552"/>
            <a:ext cx="1252266" cy="2769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C000"/>
                </a:solidFill>
              </a:rPr>
              <a:t>data</a:t>
            </a:r>
            <a:r>
              <a:rPr lang="zh-CN" altLang="en-US" sz="1200" dirty="0" smtClean="0">
                <a:solidFill>
                  <a:srgbClr val="FFC000"/>
                </a:solidFill>
              </a:rPr>
              <a:t>是渲染数据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4713656" y="4330881"/>
            <a:ext cx="1232179" cy="0"/>
          </a:xfrm>
          <a:prstGeom prst="lin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004229" y="4183835"/>
            <a:ext cx="2625142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</a:rPr>
              <a:t>t</a:t>
            </a:r>
            <a:r>
              <a:rPr lang="en-US" altLang="zh-CN" sz="1200" dirty="0" smtClean="0">
                <a:solidFill>
                  <a:srgbClr val="00B050"/>
                </a:solidFill>
              </a:rPr>
              <a:t>ype</a:t>
            </a:r>
            <a:r>
              <a:rPr lang="zh-CN" altLang="en-US" sz="1200" dirty="0" smtClean="0">
                <a:solidFill>
                  <a:srgbClr val="00B050"/>
                </a:solidFill>
              </a:rPr>
              <a:t>是可选参数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cover,insert,append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 bwMode="auto">
          <a:xfrm>
            <a:off x="4563454" y="4915467"/>
            <a:ext cx="944611" cy="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 bwMode="auto">
          <a:xfrm>
            <a:off x="4566425" y="4915467"/>
            <a:ext cx="0" cy="185937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652407" y="4728017"/>
            <a:ext cx="2976963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00B0F0"/>
                </a:solidFill>
              </a:rPr>
              <a:t>process</a:t>
            </a:r>
            <a:r>
              <a:rPr lang="zh-CN" altLang="en-US" sz="1200" dirty="0" smtClean="0">
                <a:solidFill>
                  <a:srgbClr val="00B0F0"/>
                </a:solidFill>
              </a:rPr>
              <a:t>是可选参数</a:t>
            </a:r>
            <a:endParaRPr lang="en-US" altLang="zh-CN" sz="1200" dirty="0" smtClean="0">
              <a:solidFill>
                <a:srgbClr val="00B0F0"/>
              </a:solidFill>
            </a:endParaRPr>
          </a:p>
          <a:p>
            <a:r>
              <a:rPr lang="en-US" altLang="zh-CN" sz="1200" dirty="0" smtClean="0">
                <a:solidFill>
                  <a:srgbClr val="00B0F0"/>
                </a:solidFill>
              </a:rPr>
              <a:t>process</a:t>
            </a:r>
            <a:r>
              <a:rPr lang="zh-CN" altLang="en-US" sz="1200" dirty="0" smtClean="0">
                <a:solidFill>
                  <a:srgbClr val="00B0F0"/>
                </a:solidFill>
              </a:rPr>
              <a:t>函数用于处理</a:t>
            </a:r>
            <a:r>
              <a:rPr lang="en-US" altLang="zh-CN" sz="1200" dirty="0" smtClean="0">
                <a:solidFill>
                  <a:srgbClr val="00B0F0"/>
                </a:solidFill>
              </a:rPr>
              <a:t>data</a:t>
            </a:r>
            <a:r>
              <a:rPr lang="zh-CN" altLang="en-US" sz="1200" dirty="0" smtClean="0">
                <a:solidFill>
                  <a:srgbClr val="00B0F0"/>
                </a:solidFill>
              </a:rPr>
              <a:t>数组中每对象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17713"/>
      </p:ext>
    </p:ext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标题 1"/>
          <p:cNvSpPr>
            <a:spLocks noChangeArrowheads="1"/>
          </p:cNvSpPr>
          <p:nvPr/>
        </p:nvSpPr>
        <p:spPr bwMode="auto">
          <a:xfrm>
            <a:off x="252413" y="333375"/>
            <a:ext cx="676751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目录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5750" y="928688"/>
            <a:ext cx="8424863" cy="53399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1400" b="1" dirty="0" smtClean="0">
                <a:latin typeface="+mn-ea"/>
              </a:rPr>
              <a:t>1.</a:t>
            </a:r>
            <a:r>
              <a:rPr lang="zh-CN" altLang="en-US" sz="1400" b="1" dirty="0" smtClean="0">
                <a:latin typeface="+mn-ea"/>
              </a:rPr>
              <a:t>设计思路</a:t>
            </a:r>
            <a:endParaRPr lang="en-US" altLang="zh-CN" sz="1400" b="1" dirty="0" smtClean="0">
              <a:latin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设计思路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400" b="1" dirty="0">
                <a:latin typeface="+mn-ea"/>
              </a:rPr>
              <a:t>2.</a:t>
            </a:r>
            <a:r>
              <a:rPr lang="zh-CN" altLang="en-US" sz="1400" b="1" dirty="0">
                <a:latin typeface="+mn-ea"/>
              </a:rPr>
              <a:t> 前端结构</a:t>
            </a:r>
            <a:endParaRPr lang="en-US" altLang="zh-CN" sz="1400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-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前端代码结构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-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前端架构流程简图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路由控制器功能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-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页面滑动组件说明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400" b="1" dirty="0">
                <a:latin typeface="+mn-ea"/>
              </a:rPr>
              <a:t>3.wRouter.js</a:t>
            </a:r>
            <a:r>
              <a:rPr lang="zh-CN" altLang="en-US" sz="1400" b="1" dirty="0">
                <a:latin typeface="+mn-ea"/>
              </a:rPr>
              <a:t> 应用</a:t>
            </a:r>
            <a:endParaRPr lang="en-US" altLang="zh-CN" sz="1400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接口示例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latin typeface="+mn-ea"/>
              </a:rPr>
              <a:t>4.template.js</a:t>
            </a:r>
            <a:r>
              <a:rPr lang="zh-CN" altLang="en-US" sz="1400" b="1" dirty="0">
                <a:latin typeface="+mn-ea"/>
              </a:rPr>
              <a:t>应用</a:t>
            </a:r>
            <a:endParaRPr lang="en-US" altLang="zh-CN" sz="1400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-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接口示例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latin typeface="+mn-ea"/>
              </a:rPr>
              <a:t>5.App</a:t>
            </a:r>
            <a:r>
              <a:rPr lang="zh-CN" altLang="en-US" sz="1400" b="1" dirty="0">
                <a:latin typeface="+mn-ea"/>
              </a:rPr>
              <a:t>对象功能</a:t>
            </a:r>
            <a:endParaRPr lang="en-US" altLang="zh-CN" sz="1400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35685" y="116770"/>
            <a:ext cx="7820025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rgbClr val="C00000"/>
                </a:solidFill>
                <a:latin typeface="+mj-ea"/>
                <a:ea typeface="+mj-ea"/>
              </a:rPr>
              <a:t>template</a:t>
            </a: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示例</a:t>
            </a:r>
            <a:endParaRPr lang="en-US" altLang="zh-CN" sz="2800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6345" y="908825"/>
            <a:ext cx="525636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HTML:</a:t>
            </a:r>
          </a:p>
          <a:p>
            <a:pPr marL="266700" indent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&lt;div 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repeatDOM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 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class="app-</a:t>
            </a:r>
            <a:r>
              <a:rPr lang="en-US" altLang="zh-CN" sz="11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myappfl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${</a:t>
            </a:r>
            <a:r>
              <a:rPr lang="en-US" altLang="zh-CN" sz="11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bgcolor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}"&gt;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indent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&lt;div class="app-</a:t>
            </a:r>
            <a:r>
              <a:rPr lang="en-US" altLang="zh-CN" sz="11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myapp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-shared"&gt;${</a:t>
            </a:r>
            <a:r>
              <a:rPr lang="en-US" altLang="zh-CN" sz="11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numbers.app.count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}&lt;/div&gt;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indent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&lt;div class="app-</a:t>
            </a:r>
            <a:r>
              <a:rPr lang="en-US" altLang="zh-CN" sz="11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myapp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-photo icons"&gt;&lt;/div&gt;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indent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&lt;div class="app-</a:t>
            </a:r>
            <a:r>
              <a:rPr lang="en-US" altLang="zh-CN" sz="11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myapp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-caption"&gt;${title}&lt;/div&gt;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indent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&lt;div class="app-</a:t>
            </a:r>
            <a:r>
              <a:rPr lang="en-US" altLang="zh-CN" sz="11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myapp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-op"&gt;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indent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&lt;a target="_blank" </a:t>
            </a:r>
            <a:r>
              <a:rPr lang="en-US" altLang="zh-CN" sz="11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href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="http://${</a:t>
            </a:r>
            <a:r>
              <a:rPr lang="en-US" altLang="zh-CN" sz="11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}"&gt;${</a:t>
            </a:r>
            <a:r>
              <a:rPr lang="en-US" altLang="zh-CN" sz="11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}&lt;/a&gt;</a:t>
            </a:r>
            <a:endParaRPr lang="zh-CN" altLang="zh-CN" sz="1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indent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&lt;/div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&lt;/div&gt;</a:t>
            </a:r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700" y="2524652"/>
            <a:ext cx="2108269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 = [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{</a:t>
            </a:r>
            <a:endParaRPr lang="en-US" altLang="zh-CN" sz="1100" kern="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title: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我</a:t>
            </a:r>
            <a:r>
              <a:rPr lang="zh-CN" altLang="en-US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应用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",</a:t>
            </a:r>
          </a:p>
          <a:p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url:“www.xx.com",</a:t>
            </a:r>
            <a:endParaRPr lang="en-US" altLang="zh-CN" sz="1100" kern="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numbers:{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app:{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count:50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}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endParaRPr lang="en-US" altLang="zh-CN" sz="1100" kern="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en-US" altLang="zh-CN" sz="1100" kern="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1700" y="4513750"/>
            <a:ext cx="30315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template.repeat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({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repeatElement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:$("#</a:t>
            </a:r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repeatDOM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")[0],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data : data</a:t>
            </a:r>
            <a:endParaRPr lang="en-US" altLang="zh-CN" sz="1100" kern="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});</a:t>
            </a:r>
            <a:endParaRPr lang="en-US" altLang="zh-CN" sz="1100" kern="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51950" y="4479033"/>
            <a:ext cx="3031599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template.repeat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({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repeatElement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:$("#</a:t>
            </a:r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repeatDOM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")[0],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data : data,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process:function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(object){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= </a:t>
            </a:r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object.item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return{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“title”:“</a:t>
            </a:r>
            <a:r>
              <a:rPr lang="zh-CN" altLang="en-US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自定义字段值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en-US" altLang="zh-CN" sz="1100" kern="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});</a:t>
            </a:r>
            <a:endParaRPr lang="en-US" altLang="zh-CN" sz="1100" kern="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483121"/>
      </p:ext>
    </p:extLst>
  </p:cSld>
  <p:clrMapOvr>
    <a:masterClrMapping/>
  </p:clrMapOvr>
  <p:transition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35685" y="116770"/>
            <a:ext cx="7820025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rgbClr val="C00000"/>
                </a:solidFill>
                <a:latin typeface="+mj-ea"/>
                <a:ea typeface="+mj-ea"/>
              </a:rPr>
              <a:t>template</a:t>
            </a: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参数说明</a:t>
            </a:r>
            <a:endParaRPr lang="en-US" altLang="zh-CN" sz="2800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690" y="700213"/>
            <a:ext cx="2108269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 = [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{</a:t>
            </a:r>
            <a:endParaRPr lang="en-US" altLang="zh-CN" sz="1100" kern="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title:</a:t>
            </a:r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我</a:t>
            </a:r>
            <a:r>
              <a:rPr lang="zh-CN" altLang="en-US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应用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",</a:t>
            </a:r>
          </a:p>
          <a:p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url:“www.xx.com",</a:t>
            </a:r>
            <a:endParaRPr lang="en-US" altLang="zh-CN" sz="1100" kern="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numbers:{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app:{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count:50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}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  <a:endParaRPr lang="en-US" altLang="zh-CN" sz="1100" kern="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en-US" altLang="zh-CN" sz="1100" kern="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7690" y="2780955"/>
            <a:ext cx="856859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template.repeat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({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type : "cover" </a:t>
            </a:r>
          </a:p>
          <a:p>
            <a:r>
              <a:rPr lang="en-US" altLang="zh-CN" sz="1100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/*</a:t>
            </a:r>
          </a:p>
          <a:p>
            <a:r>
              <a:rPr lang="zh-CN" altLang="en-US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数据渲染方式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默认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cover,</a:t>
            </a:r>
          </a:p>
          <a:p>
            <a:r>
              <a:rPr lang="en-US" altLang="zh-CN" sz="1100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type=insert </a:t>
            </a:r>
            <a:r>
              <a:rPr lang="zh-CN" altLang="en-US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是把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添加到现有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元素前边</a:t>
            </a:r>
            <a:endParaRPr lang="en-US" altLang="zh-CN" sz="1100" kern="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type=append </a:t>
            </a:r>
            <a:r>
              <a:rPr lang="zh-CN" altLang="en-US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是把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数据添加到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元素后边</a:t>
            </a:r>
            <a:endParaRPr lang="en-US" altLang="zh-CN" sz="1100" kern="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repeatElement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:$("#</a:t>
            </a:r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repeatDOM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")[0],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/*</a:t>
            </a:r>
            <a:r>
              <a:rPr lang="zh-CN" altLang="en-US" sz="1100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被</a:t>
            </a:r>
            <a:r>
              <a:rPr lang="zh-CN" altLang="en-US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渲染的元素即模板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data : data,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/*</a:t>
            </a:r>
            <a:r>
              <a:rPr lang="zh-CN" altLang="en-US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渲染的数据 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is array*/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process:function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(object){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= </a:t>
            </a:r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object.item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return{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“title”:“</a:t>
            </a:r>
            <a:r>
              <a:rPr lang="zh-CN" altLang="en-US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自定义字段值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”,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“</a:t>
            </a:r>
            <a:r>
              <a:rPr lang="en-US" altLang="zh-CN" sz="1100" kern="0" dirty="0" err="1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”  :”http://”+item.url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}</a:t>
            </a:r>
          </a:p>
          <a:p>
            <a:r>
              <a:rPr lang="en-US" altLang="zh-CN" sz="11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</a:t>
            </a:r>
          </a:p>
          <a:p>
            <a:r>
              <a:rPr lang="en-US" altLang="zh-CN" sz="1100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/*</a:t>
            </a:r>
          </a:p>
          <a:p>
            <a:r>
              <a:rPr lang="en-US" altLang="zh-CN" sz="1100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process</a:t>
            </a:r>
            <a:r>
              <a:rPr lang="zh-CN" altLang="en-US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函数是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数据处理函数，用于自定义字段值</a:t>
            </a:r>
            <a:endParaRPr lang="en-US" altLang="zh-CN" sz="1100" kern="0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*/</a:t>
            </a:r>
            <a:endParaRPr lang="en-US" altLang="zh-CN" sz="1100" kern="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kern="0" dirty="0" smtClean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});</a:t>
            </a:r>
            <a:endParaRPr lang="en-US" altLang="zh-CN" sz="1100" kern="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218407"/>
      </p:ext>
    </p:extLst>
  </p:cSld>
  <p:clrMapOvr>
    <a:masterClrMapping/>
  </p:clrMapOvr>
  <p:transition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700" y="3429000"/>
            <a:ext cx="871189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2800" dirty="0" smtClean="0">
                <a:solidFill>
                  <a:srgbClr val="C00000"/>
                </a:solidFill>
                <a:latin typeface="+mj-ea"/>
                <a:ea typeface="+mj-ea"/>
              </a:rPr>
              <a:t>App</a:t>
            </a: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对象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112537"/>
      </p:ext>
    </p:extLst>
  </p:cSld>
  <p:clrMapOvr>
    <a:masterClrMapping/>
  </p:clrMapOvr>
  <p:transition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705" y="836820"/>
            <a:ext cx="1907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App.</a:t>
            </a:r>
            <a:r>
              <a:rPr lang="zh-CN" altLang="en-US" dirty="0" smtClean="0"/>
              <a:t>TitleBar对象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6242" y="2204915"/>
            <a:ext cx="227498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App.</a:t>
            </a:r>
            <a:r>
              <a:rPr lang="zh-CN" altLang="en-US" dirty="0" smtClean="0"/>
              <a:t>Comm对象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App.Comm.ajax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请求接口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App.Comm.require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r>
              <a:rPr lang="zh-CN" altLang="en-US" dirty="0" smtClean="0"/>
              <a:t>加载</a:t>
            </a:r>
            <a:r>
              <a:rPr lang="en-US" altLang="zh-CN" dirty="0" err="1" smtClean="0"/>
              <a:t>css,js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728737"/>
      </p:ext>
    </p:extLst>
  </p:cSld>
  <p:clrMapOvr>
    <a:masterClrMapping/>
  </p:clrMapOvr>
  <p:transition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4"/>
          <p:cNvSpPr txBox="1">
            <a:spLocks noGrp="1" noChangeArrowheads="1"/>
          </p:cNvSpPr>
          <p:nvPr/>
        </p:nvSpPr>
        <p:spPr bwMode="auto">
          <a:xfrm>
            <a:off x="2411413" y="6551613"/>
            <a:ext cx="453707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1000">
                <a:solidFill>
                  <a:srgbClr val="898989"/>
                </a:solidFill>
                <a:sym typeface="Arial" charset="0"/>
              </a:rPr>
              <a:t>©2013 iSoftStone Innovation Developer Forum</a:t>
            </a:r>
            <a:endParaRPr lang="en-US" altLang="zh-CN">
              <a:sym typeface="Arial" charset="0"/>
            </a:endParaRPr>
          </a:p>
        </p:txBody>
      </p:sp>
      <p:sp>
        <p:nvSpPr>
          <p:cNvPr id="23555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722313" y="3003550"/>
            <a:ext cx="7772400" cy="1362075"/>
          </a:xfrm>
        </p:spPr>
        <p:txBody>
          <a:bodyPr anchor="ctr"/>
          <a:lstStyle/>
          <a:p>
            <a:pPr marL="0" indent="0" eaLnBrk="1" hangingPunct="1"/>
            <a:r>
              <a:rPr lang="en-US" altLang="zh-CN" sz="3200" smtClean="0"/>
              <a:t>Thank You</a:t>
            </a:r>
            <a:endParaRPr lang="zh-CN" altLang="en-US" sz="3200" smtClean="0"/>
          </a:p>
        </p:txBody>
      </p:sp>
      <p:sp>
        <p:nvSpPr>
          <p:cNvPr id="23556" name="文本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722313" y="1503363"/>
            <a:ext cx="7772400" cy="1500187"/>
          </a:xfrm>
        </p:spPr>
        <p:txBody>
          <a:bodyPr anchor="ctr"/>
          <a:lstStyle/>
          <a:p>
            <a:pPr>
              <a:buNone/>
            </a:pPr>
            <a:r>
              <a:rPr lang="zh-CN" altLang="en-US" sz="2000" dirty="0" smtClean="0">
                <a:solidFill>
                  <a:srgbClr val="7F7F7F"/>
                </a:solidFill>
                <a:ea typeface="微软雅黑" pitchFamily="34" charset="-122"/>
              </a:rPr>
              <a:t>邬畏畏</a:t>
            </a:r>
            <a:endParaRPr lang="en-US" sz="2000" dirty="0" smtClean="0">
              <a:solidFill>
                <a:srgbClr val="7F7F7F"/>
              </a:solidFill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000" dirty="0" smtClean="0">
                <a:solidFill>
                  <a:srgbClr val="7F7F7F"/>
                </a:solidFill>
                <a:ea typeface="微软雅黑" pitchFamily="34" charset="-122"/>
              </a:rPr>
              <a:t>研发中心</a:t>
            </a:r>
            <a:r>
              <a:rPr lang="en-US" altLang="zh-CN" sz="2000" dirty="0" smtClean="0">
                <a:solidFill>
                  <a:srgbClr val="7F7F7F"/>
                </a:solidFill>
                <a:ea typeface="微软雅黑" pitchFamily="34" charset="-122"/>
              </a:rPr>
              <a:t> – </a:t>
            </a:r>
            <a:r>
              <a:rPr lang="zh-CN" altLang="en-US" sz="2000" dirty="0" smtClean="0">
                <a:solidFill>
                  <a:srgbClr val="7F7F7F"/>
                </a:solidFill>
                <a:ea typeface="微软雅黑" pitchFamily="34" charset="-122"/>
              </a:rPr>
              <a:t>广联达</a:t>
            </a:r>
            <a:endParaRPr lang="en-US" sz="2000" dirty="0" smtClean="0">
              <a:solidFill>
                <a:srgbClr val="7F7F7F"/>
              </a:solidFill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7F7F7F"/>
                </a:solidFill>
                <a:ea typeface="微软雅黑" pitchFamily="34" charset="-122"/>
                <a:hlinkClick r:id="rId2"/>
              </a:rPr>
              <a:t>wuww-b@glodon.com</a:t>
            </a:r>
            <a:r>
              <a:rPr lang="en-US" altLang="zh-CN" sz="2000" dirty="0" smtClean="0">
                <a:solidFill>
                  <a:srgbClr val="7F7F7F"/>
                </a:solidFill>
                <a:ea typeface="微软雅黑" pitchFamily="34" charset="-122"/>
              </a:rPr>
              <a:t>  </a:t>
            </a:r>
            <a:endParaRPr lang="zh-CN" altLang="en-US" sz="2000" dirty="0">
              <a:solidFill>
                <a:srgbClr val="7F7F7F"/>
              </a:solidFill>
              <a:ea typeface="微软雅黑" pitchFamily="34" charset="-122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252413" y="333375"/>
            <a:ext cx="676751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开放共享 </a:t>
            </a:r>
            <a:r>
              <a:rPr lang="zh-CN" altLang="en-US" sz="2800" b="1" dirty="0">
                <a:solidFill>
                  <a:srgbClr val="C00000"/>
                </a:solidFill>
                <a:ea typeface="微软雅黑" pitchFamily="34" charset="-122"/>
                <a:sym typeface="Arial" pitchFamily="34" charset="0"/>
              </a:rPr>
              <a:t>▪ 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  <a:sym typeface="Arial" pitchFamily="34" charset="0"/>
              </a:rPr>
              <a:t>协作</a:t>
            </a:r>
            <a:r>
              <a:rPr lang="zh-CN" altLang="en-US" sz="2800" dirty="0">
                <a:solidFill>
                  <a:srgbClr val="C00000"/>
                </a:solidFill>
                <a:latin typeface="+mj-ea"/>
                <a:ea typeface="+mj-ea"/>
              </a:rPr>
              <a:t>创新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700" y="3429000"/>
            <a:ext cx="871189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设计思路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0558103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951" y="1412860"/>
            <a:ext cx="8568595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前端使用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SPA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方式架构设计；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代码整体结构使用命名空间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划分，增量可读性和可扩展性；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根据业务功能动态加载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JavaScript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应用设计模式提高代码可重用和可扩展性；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通过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publish_config.js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配置文件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可与打包工具配合使用；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252413" y="333375"/>
            <a:ext cx="676751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设计思路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3098313"/>
      </p:ext>
    </p:extLst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700" y="3079865"/>
            <a:ext cx="871189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前端结构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2740111"/>
      </p:ext>
    </p:extLst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5pPr>
            <a:lvl6pPr marL="25146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6pPr>
            <a:lvl7pPr marL="29718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7pPr>
            <a:lvl8pPr marL="34290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8pPr>
            <a:lvl9pPr marL="3886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9pPr>
          </a:lstStyle>
          <a:p>
            <a:r>
              <a:rPr lang="zh-CN" altLang="en-US" sz="1400" kern="0" dirty="0" smtClean="0"/>
              <a:t>代码结构如右图：</a:t>
            </a:r>
            <a:endParaRPr lang="en-US" altLang="zh-CN" sz="1400" kern="0" dirty="0" smtClean="0"/>
          </a:p>
          <a:p>
            <a:r>
              <a:rPr lang="en-US" altLang="zh-CN" sz="1400" kern="0" dirty="0" smtClean="0"/>
              <a:t>1.css,images</a:t>
            </a:r>
            <a:r>
              <a:rPr lang="zh-CN" altLang="en-US" sz="1400" kern="0" dirty="0" smtClean="0"/>
              <a:t>存放样式和图片资源</a:t>
            </a:r>
            <a:endParaRPr lang="en-US" altLang="zh-CN" sz="1400" kern="0" dirty="0" smtClean="0"/>
          </a:p>
          <a:p>
            <a:r>
              <a:rPr lang="en-US" altLang="zh-CN" sz="1400" kern="0" dirty="0" smtClean="0"/>
              <a:t>2.jsonData</a:t>
            </a:r>
            <a:r>
              <a:rPr lang="zh-CN" altLang="en-US" sz="1400" kern="0" dirty="0" smtClean="0"/>
              <a:t>存放模拟后端接口数据</a:t>
            </a:r>
            <a:endParaRPr lang="en-US" altLang="zh-CN" sz="1400" kern="0" dirty="0" smtClean="0"/>
          </a:p>
          <a:p>
            <a:r>
              <a:rPr lang="en-US" altLang="zh-CN" sz="1400" kern="0" dirty="0" smtClean="0"/>
              <a:t>3.tpls</a:t>
            </a:r>
            <a:r>
              <a:rPr lang="zh-CN" altLang="en-US" sz="1400" kern="0" dirty="0" smtClean="0"/>
              <a:t>存放</a:t>
            </a:r>
            <a:r>
              <a:rPr lang="en-US" altLang="zh-CN" sz="1400" kern="0" dirty="0" smtClean="0"/>
              <a:t>HTML</a:t>
            </a:r>
            <a:r>
              <a:rPr lang="zh-CN" altLang="en-US" sz="1400" kern="0" dirty="0" smtClean="0"/>
              <a:t>页面</a:t>
            </a:r>
            <a:endParaRPr lang="en-US" altLang="zh-CN" sz="1400" kern="0" dirty="0" smtClean="0"/>
          </a:p>
          <a:p>
            <a:r>
              <a:rPr lang="en-US" altLang="zh-CN" sz="1400" kern="0" dirty="0" smtClean="0"/>
              <a:t>4.js</a:t>
            </a:r>
            <a:r>
              <a:rPr lang="zh-CN" altLang="en-US" sz="1400" kern="0" dirty="0" smtClean="0"/>
              <a:t>存放所有</a:t>
            </a:r>
            <a:r>
              <a:rPr lang="en-US" altLang="zh-CN" sz="1400" kern="0" dirty="0" smtClean="0"/>
              <a:t>JavaScript</a:t>
            </a:r>
            <a:r>
              <a:rPr lang="zh-CN" altLang="en-US" sz="1400" kern="0" dirty="0" smtClean="0"/>
              <a:t>文件</a:t>
            </a:r>
            <a:endParaRPr lang="en-US" altLang="zh-CN" sz="1400" kern="0" dirty="0" smtClean="0"/>
          </a:p>
          <a:p>
            <a:pPr marL="0" indent="0">
              <a:buFont typeface="Arial" charset="0"/>
              <a:buNone/>
            </a:pPr>
            <a:r>
              <a:rPr lang="en-US" altLang="zh-CN" sz="1400" kern="0" dirty="0" smtClean="0"/>
              <a:t>      </a:t>
            </a:r>
            <a:r>
              <a:rPr lang="zh-CN" altLang="en-US" sz="1400" kern="0" dirty="0" smtClean="0"/>
              <a:t>（</a:t>
            </a:r>
            <a:r>
              <a:rPr lang="en-US" altLang="zh-CN" sz="1400" kern="0" dirty="0" smtClean="0"/>
              <a:t>1</a:t>
            </a:r>
            <a:r>
              <a:rPr lang="zh-CN" altLang="en-US" sz="1400" kern="0" dirty="0" smtClean="0"/>
              <a:t>）</a:t>
            </a:r>
            <a:r>
              <a:rPr lang="en-US" altLang="zh-CN" sz="1400" kern="0" dirty="0" err="1" smtClean="0"/>
              <a:t>js</a:t>
            </a:r>
            <a:r>
              <a:rPr lang="en-US" altLang="zh-CN" sz="1400" kern="0" dirty="0" smtClean="0"/>
              <a:t>/app</a:t>
            </a:r>
            <a:r>
              <a:rPr lang="zh-CN" altLang="en-US" sz="1400" kern="0" dirty="0" smtClean="0"/>
              <a:t>存放业务应用的</a:t>
            </a:r>
            <a:r>
              <a:rPr lang="en-US" altLang="zh-CN" sz="1400" kern="0" dirty="0" err="1" smtClean="0"/>
              <a:t>js</a:t>
            </a:r>
            <a:r>
              <a:rPr lang="zh-CN" altLang="en-US" sz="1400" kern="0" dirty="0" smtClean="0"/>
              <a:t>文件</a:t>
            </a:r>
            <a:endParaRPr lang="en-US" altLang="zh-CN" sz="1400" kern="0" dirty="0" smtClean="0"/>
          </a:p>
          <a:p>
            <a:pPr marL="0" indent="0">
              <a:buFont typeface="Arial" charset="0"/>
              <a:buNone/>
            </a:pPr>
            <a:r>
              <a:rPr lang="en-US" altLang="zh-CN" sz="1400" kern="0" dirty="0" smtClean="0"/>
              <a:t>      </a:t>
            </a:r>
            <a:r>
              <a:rPr lang="zh-CN" altLang="en-US" sz="1400" kern="0" dirty="0" smtClean="0"/>
              <a:t>（</a:t>
            </a:r>
            <a:r>
              <a:rPr lang="en-US" altLang="zh-CN" sz="1400" kern="0" dirty="0" smtClean="0"/>
              <a:t>2</a:t>
            </a:r>
            <a:r>
              <a:rPr lang="zh-CN" altLang="en-US" sz="1400" kern="0" dirty="0" smtClean="0"/>
              <a:t>）</a:t>
            </a:r>
            <a:r>
              <a:rPr lang="en-US" altLang="zh-CN" sz="1400" kern="0" dirty="0" err="1" smtClean="0"/>
              <a:t>js</a:t>
            </a:r>
            <a:r>
              <a:rPr lang="en-US" altLang="zh-CN" sz="1400" kern="0" dirty="0" smtClean="0"/>
              <a:t>/libs</a:t>
            </a:r>
            <a:r>
              <a:rPr lang="zh-CN" altLang="en-US" sz="1400" kern="0" dirty="0" smtClean="0"/>
              <a:t>存放框架代码</a:t>
            </a:r>
            <a:endParaRPr lang="en-US" altLang="zh-CN" sz="1400" kern="0" dirty="0" smtClean="0"/>
          </a:p>
          <a:p>
            <a:pPr marL="0" indent="0">
              <a:buFont typeface="Arial" charset="0"/>
              <a:buNone/>
            </a:pPr>
            <a:r>
              <a:rPr lang="en-US" altLang="zh-CN" sz="1400" kern="0" dirty="0" smtClean="0"/>
              <a:t>      </a:t>
            </a:r>
            <a:r>
              <a:rPr lang="zh-CN" altLang="en-US" sz="1400" kern="0" dirty="0" smtClean="0"/>
              <a:t>（</a:t>
            </a:r>
            <a:r>
              <a:rPr lang="en-US" altLang="zh-CN" sz="1400" kern="0" dirty="0" smtClean="0"/>
              <a:t>3</a:t>
            </a:r>
            <a:r>
              <a:rPr lang="zh-CN" altLang="en-US" sz="1400" kern="0" dirty="0" smtClean="0"/>
              <a:t>）</a:t>
            </a:r>
            <a:r>
              <a:rPr lang="en-US" altLang="zh-CN" sz="1400" kern="0" dirty="0" err="1" smtClean="0"/>
              <a:t>js</a:t>
            </a:r>
            <a:r>
              <a:rPr lang="en-US" altLang="zh-CN" sz="1400" kern="0" dirty="0" smtClean="0"/>
              <a:t>/common</a:t>
            </a:r>
            <a:r>
              <a:rPr lang="zh-CN" altLang="en-US" sz="1400" kern="0" dirty="0" smtClean="0"/>
              <a:t>存放通用组件</a:t>
            </a:r>
            <a:endParaRPr lang="en-US" altLang="zh-CN" sz="1400" kern="0" dirty="0" smtClean="0"/>
          </a:p>
          <a:p>
            <a:pPr marL="0" indent="0">
              <a:buFont typeface="Arial" charset="0"/>
              <a:buNone/>
            </a:pPr>
            <a:r>
              <a:rPr lang="en-US" altLang="zh-CN" sz="1400" kern="0" dirty="0" smtClean="0"/>
              <a:t>      </a:t>
            </a:r>
            <a:r>
              <a:rPr lang="zh-CN" altLang="en-US" sz="1400" kern="0" dirty="0" smtClean="0"/>
              <a:t>（</a:t>
            </a:r>
            <a:r>
              <a:rPr lang="en-US" altLang="zh-CN" sz="1400" kern="0" dirty="0" smtClean="0"/>
              <a:t>4</a:t>
            </a:r>
            <a:r>
              <a:rPr lang="zh-CN" altLang="en-US" sz="1400" kern="0" dirty="0" smtClean="0"/>
              <a:t>）</a:t>
            </a:r>
            <a:r>
              <a:rPr lang="en-US" altLang="zh-CN" sz="1400" kern="0" dirty="0" err="1" smtClean="0"/>
              <a:t>js</a:t>
            </a:r>
            <a:r>
              <a:rPr lang="en-US" altLang="zh-CN" sz="1400" kern="0" dirty="0" smtClean="0"/>
              <a:t>/</a:t>
            </a:r>
            <a:r>
              <a:rPr lang="en-US" altLang="zh-CN" sz="1400" kern="0" dirty="0" err="1" smtClean="0"/>
              <a:t>Uicomponent</a:t>
            </a:r>
            <a:r>
              <a:rPr lang="zh-CN" altLang="en-US" sz="1400" kern="0" dirty="0" smtClean="0"/>
              <a:t>存放</a:t>
            </a:r>
            <a:r>
              <a:rPr lang="en-US" altLang="zh-CN" sz="1400" kern="0" dirty="0" smtClean="0"/>
              <a:t>UI</a:t>
            </a:r>
            <a:r>
              <a:rPr lang="zh-CN" altLang="en-US" sz="1400" kern="0" dirty="0" smtClean="0"/>
              <a:t>类组件</a:t>
            </a:r>
            <a:endParaRPr lang="en-US" altLang="zh-CN" sz="1400" kern="0" dirty="0" smtClean="0"/>
          </a:p>
          <a:p>
            <a:pPr marL="0" indent="0">
              <a:buFont typeface="Arial" charset="0"/>
              <a:buNone/>
            </a:pPr>
            <a:r>
              <a:rPr lang="zh-CN" altLang="en-US" sz="1400" kern="0" dirty="0" smtClean="0"/>
              <a:t>      （</a:t>
            </a:r>
            <a:r>
              <a:rPr lang="en-US" altLang="zh-CN" sz="1400" kern="0" dirty="0" smtClean="0"/>
              <a:t>5</a:t>
            </a:r>
            <a:r>
              <a:rPr lang="zh-CN" altLang="en-US" sz="1400" kern="0" dirty="0" smtClean="0"/>
              <a:t>）</a:t>
            </a:r>
            <a:r>
              <a:rPr lang="en-US" altLang="zh-CN" sz="1400" kern="0" dirty="0" smtClean="0"/>
              <a:t>App.js</a:t>
            </a:r>
            <a:r>
              <a:rPr lang="zh-CN" altLang="en-US" sz="1400" kern="0" dirty="0" smtClean="0"/>
              <a:t> 是全局</a:t>
            </a:r>
            <a:r>
              <a:rPr lang="en-US" altLang="zh-CN" sz="1400" kern="0" dirty="0" smtClean="0"/>
              <a:t>App</a:t>
            </a:r>
            <a:r>
              <a:rPr lang="zh-CN" altLang="en-US" sz="1400" kern="0" dirty="0" smtClean="0"/>
              <a:t>对象</a:t>
            </a:r>
            <a:endParaRPr lang="en-US" altLang="zh-CN" sz="1400" kern="0" dirty="0" smtClean="0"/>
          </a:p>
          <a:p>
            <a:pPr marL="0" indent="0">
              <a:buFont typeface="Arial" charset="0"/>
              <a:buNone/>
            </a:pPr>
            <a:r>
              <a:rPr lang="zh-CN" altLang="en-US" sz="1400" kern="0" dirty="0" smtClean="0"/>
              <a:t>      （</a:t>
            </a:r>
            <a:r>
              <a:rPr lang="en-US" altLang="zh-CN" sz="1400" kern="0" dirty="0" smtClean="0"/>
              <a:t>6</a:t>
            </a:r>
            <a:r>
              <a:rPr lang="zh-CN" altLang="en-US" sz="1400" kern="0" dirty="0" smtClean="0"/>
              <a:t>）</a:t>
            </a:r>
            <a:r>
              <a:rPr lang="en-US" altLang="zh-CN" sz="1400" kern="0" dirty="0" smtClean="0"/>
              <a:t>config.js</a:t>
            </a:r>
            <a:r>
              <a:rPr lang="zh-CN" altLang="en-US" sz="1400" kern="0" dirty="0" smtClean="0"/>
              <a:t>是</a:t>
            </a:r>
            <a:r>
              <a:rPr lang="en-US" altLang="zh-CN" sz="1400" kern="0" dirty="0" smtClean="0"/>
              <a:t>route</a:t>
            </a:r>
            <a:r>
              <a:rPr lang="zh-CN" altLang="en-US" sz="1400" kern="0" dirty="0" smtClean="0"/>
              <a:t>、</a:t>
            </a:r>
            <a:r>
              <a:rPr lang="en-US" altLang="zh-CN" sz="1400" kern="0" dirty="0" smtClean="0"/>
              <a:t>controller</a:t>
            </a:r>
            <a:r>
              <a:rPr lang="zh-CN" altLang="en-US" sz="1400" kern="0" dirty="0" smtClean="0"/>
              <a:t>配置信息，系统入口</a:t>
            </a:r>
            <a:endParaRPr lang="en-US" altLang="zh-CN" sz="1400" kern="0" dirty="0" smtClean="0"/>
          </a:p>
          <a:p>
            <a:pPr marL="0" indent="0">
              <a:buFont typeface="Arial" charset="0"/>
              <a:buNone/>
            </a:pPr>
            <a:r>
              <a:rPr lang="en-US" altLang="zh-CN" sz="1400" kern="0" dirty="0" smtClean="0"/>
              <a:t>      </a:t>
            </a:r>
            <a:r>
              <a:rPr lang="zh-CN" altLang="en-US" sz="1400" kern="0" dirty="0" smtClean="0"/>
              <a:t>（</a:t>
            </a:r>
            <a:r>
              <a:rPr lang="en-US" altLang="zh-CN" sz="1400" kern="0" dirty="0" smtClean="0"/>
              <a:t>7</a:t>
            </a:r>
            <a:r>
              <a:rPr lang="zh-CN" altLang="en-US" sz="1400" kern="0" dirty="0" smtClean="0"/>
              <a:t>）</a:t>
            </a:r>
            <a:r>
              <a:rPr lang="en-US" altLang="zh-CN" sz="1400" kern="0" dirty="0" smtClean="0"/>
              <a:t>Url.js </a:t>
            </a:r>
            <a:r>
              <a:rPr lang="zh-CN" altLang="en-US" sz="1400" kern="0" dirty="0" smtClean="0"/>
              <a:t>是后端接口列表</a:t>
            </a:r>
            <a:endParaRPr lang="en-US" altLang="zh-CN" sz="1400" kern="0" dirty="0" smtClean="0"/>
          </a:p>
          <a:p>
            <a:pPr marL="0" indent="0">
              <a:buFont typeface="Arial" charset="0"/>
              <a:buNone/>
            </a:pPr>
            <a:r>
              <a:rPr lang="en-US" altLang="zh-CN" sz="1400" kern="0" dirty="0"/>
              <a:t> </a:t>
            </a:r>
            <a:r>
              <a:rPr lang="en-US" altLang="zh-CN" sz="1400" kern="0" dirty="0" smtClean="0"/>
              <a:t>     </a:t>
            </a:r>
            <a:r>
              <a:rPr lang="zh-CN" altLang="en-US" sz="1400" kern="0" dirty="0" smtClean="0"/>
              <a:t>（</a:t>
            </a:r>
            <a:r>
              <a:rPr lang="en-US" altLang="zh-CN" sz="1400" kern="0" dirty="0" smtClean="0"/>
              <a:t>8</a:t>
            </a:r>
            <a:r>
              <a:rPr lang="zh-CN" altLang="en-US" sz="1400" kern="0" dirty="0" smtClean="0"/>
              <a:t>）</a:t>
            </a:r>
            <a:r>
              <a:rPr lang="en-US" altLang="zh-CN" sz="1400" kern="0" dirty="0" smtClean="0"/>
              <a:t>publish_config.js </a:t>
            </a:r>
            <a:r>
              <a:rPr lang="zh-CN" altLang="en-US" sz="1400" kern="0" dirty="0" smtClean="0"/>
              <a:t>是开发与发版打包配置文件</a:t>
            </a:r>
            <a:endParaRPr lang="en-US" altLang="zh-CN" sz="1400" kern="0" dirty="0" smtClean="0"/>
          </a:p>
          <a:p>
            <a:r>
              <a:rPr lang="en-US" altLang="zh-CN" sz="1400" kern="0" dirty="0" smtClean="0"/>
              <a:t>Index.html</a:t>
            </a:r>
            <a:r>
              <a:rPr lang="zh-CN" altLang="en-US" sz="1400" kern="0" dirty="0" smtClean="0"/>
              <a:t>是主页面</a:t>
            </a:r>
            <a:endParaRPr lang="en-US" altLang="zh-CN" sz="1400" kern="0" dirty="0" smtClean="0"/>
          </a:p>
          <a:p>
            <a:endParaRPr lang="zh-CN" altLang="en-US" sz="1400" kern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514" y="1219200"/>
            <a:ext cx="2114286" cy="2904762"/>
          </a:xfrm>
          <a:prstGeom prst="rect">
            <a:avLst/>
          </a:prstGeom>
        </p:spPr>
      </p:pic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52413" y="333375"/>
            <a:ext cx="676751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前端代码架构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5943508"/>
      </p:ext>
    </p:extLst>
  </p:cSld>
  <p:clrMapOvr>
    <a:masterClrMapping/>
  </p:clrMapOvr>
  <p:transition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301769" y="4869100"/>
            <a:ext cx="5524591" cy="86406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23434" y="1861801"/>
            <a:ext cx="2088145" cy="28802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URL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请求  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#/project/11/22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23435" y="3061661"/>
            <a:ext cx="2088145" cy="5040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Config.js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路由配置信息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1769" y="2461731"/>
            <a:ext cx="2088145" cy="28802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ea typeface="宋体" pitchFamily="2" charset="-122"/>
              </a:rPr>
              <a:t>wRouter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3435" y="3861029"/>
            <a:ext cx="2088145" cy="648045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App.Project.js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执行 </a:t>
            </a:r>
            <a:r>
              <a:rPr lang="en-US" altLang="zh-CN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App.Project.init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87076" y="3893643"/>
            <a:ext cx="2088145" cy="6396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template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把数据渲染到页面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95710" y="4955728"/>
            <a:ext cx="2015869" cy="25953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AJAX 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请求后端数据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38216" y="5393339"/>
            <a:ext cx="1985866" cy="25953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ea typeface="宋体" pitchFamily="2" charset="-122"/>
              </a:rPr>
              <a:t>返回数据集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301769" y="6099524"/>
            <a:ext cx="5526963" cy="25953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ea typeface="宋体" pitchFamily="2" charset="-122"/>
              </a:rPr>
              <a:t>后端接口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738217" y="4946687"/>
            <a:ext cx="1985864" cy="25953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数据过滤器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01768" y="1306542"/>
            <a:ext cx="5473453" cy="28802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itchFamily="34" charset="0"/>
                <a:ea typeface="宋体" pitchFamily="2" charset="-122"/>
              </a:rPr>
              <a:t>用户界面</a:t>
            </a: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1331775" y="1594562"/>
            <a:ext cx="0" cy="267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>
            <a:off x="1331775" y="2194492"/>
            <a:ext cx="0" cy="267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1331775" y="2794422"/>
            <a:ext cx="0" cy="267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>
            <a:off x="1303344" y="3626404"/>
            <a:ext cx="0" cy="267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/>
          <p:nvPr/>
        </p:nvCxnSpPr>
        <p:spPr bwMode="auto">
          <a:xfrm>
            <a:off x="1303344" y="4601861"/>
            <a:ext cx="0" cy="267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/>
          <p:nvPr/>
        </p:nvCxnSpPr>
        <p:spPr bwMode="auto">
          <a:xfrm flipV="1">
            <a:off x="4860020" y="5805165"/>
            <a:ext cx="0" cy="2943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 flipV="1">
            <a:off x="4788015" y="4574741"/>
            <a:ext cx="0" cy="2943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/>
          <p:nvPr/>
        </p:nvCxnSpPr>
        <p:spPr bwMode="auto">
          <a:xfrm flipV="1">
            <a:off x="4784054" y="1700880"/>
            <a:ext cx="0" cy="21591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/>
          <p:nvPr/>
        </p:nvCxnSpPr>
        <p:spPr bwMode="auto">
          <a:xfrm>
            <a:off x="1303344" y="5805165"/>
            <a:ext cx="0" cy="267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252413" y="333375"/>
            <a:ext cx="676751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前端架构流程简图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9921202"/>
      </p:ext>
    </p:extLst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219200"/>
            <a:ext cx="4546848" cy="49377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5pPr>
            <a:lvl6pPr marL="25146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6pPr>
            <a:lvl7pPr marL="29718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7pPr>
            <a:lvl8pPr marL="34290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8pPr>
            <a:lvl9pPr marL="3886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9pPr>
          </a:lstStyle>
          <a:p>
            <a:r>
              <a:rPr lang="en-US" altLang="zh-CN" kern="0" dirty="0" smtClean="0"/>
              <a:t>Config.js</a:t>
            </a:r>
          </a:p>
          <a:p>
            <a:pPr marL="0" indent="0">
              <a:buFont typeface="Arial" charset="0"/>
              <a:buNone/>
            </a:pPr>
            <a:r>
              <a:rPr lang="en-US" altLang="zh-CN" sz="1600" kern="0" dirty="0" smtClean="0"/>
              <a:t>1.container</a:t>
            </a:r>
            <a:r>
              <a:rPr lang="zh-CN" altLang="en-US" sz="1600" kern="0" dirty="0" smtClean="0"/>
              <a:t>是单页页面的容器对象</a:t>
            </a:r>
            <a:endParaRPr lang="en-US" altLang="zh-CN" sz="1600" kern="0" dirty="0" smtClean="0"/>
          </a:p>
          <a:p>
            <a:pPr marL="0" indent="0">
              <a:buFont typeface="Arial" charset="0"/>
              <a:buNone/>
            </a:pPr>
            <a:r>
              <a:rPr lang="en-US" altLang="zh-CN" sz="1600" kern="0" dirty="0" smtClean="0"/>
              <a:t>2.url </a:t>
            </a:r>
            <a:r>
              <a:rPr lang="zh-CN" altLang="en-US" sz="1600" kern="0" dirty="0" smtClean="0"/>
              <a:t>是设置页面的</a:t>
            </a:r>
            <a:r>
              <a:rPr lang="en-US" altLang="zh-CN" sz="1600" kern="0" dirty="0" smtClean="0"/>
              <a:t> </a:t>
            </a:r>
            <a:r>
              <a:rPr lang="zh-CN" altLang="en-US" sz="1600" kern="0" dirty="0" smtClean="0"/>
              <a:t>应用路径</a:t>
            </a:r>
            <a:endParaRPr lang="en-US" altLang="zh-CN" sz="1600" kern="0" dirty="0" smtClean="0"/>
          </a:p>
          <a:p>
            <a:pPr marL="0" indent="0">
              <a:buFont typeface="Arial" charset="0"/>
              <a:buNone/>
            </a:pPr>
            <a:r>
              <a:rPr lang="en-US" altLang="zh-CN" sz="1600" kern="0" dirty="0" smtClean="0"/>
              <a:t>3.controller </a:t>
            </a:r>
            <a:r>
              <a:rPr lang="zh-CN" altLang="en-US" sz="1600" kern="0" dirty="0" smtClean="0"/>
              <a:t>是设置控制器名字</a:t>
            </a:r>
            <a:endParaRPr lang="en-US" altLang="zh-CN" sz="1600" kern="0" dirty="0" smtClean="0"/>
          </a:p>
          <a:p>
            <a:pPr marL="0" indent="0">
              <a:buFont typeface="Arial" charset="0"/>
              <a:buNone/>
            </a:pPr>
            <a:r>
              <a:rPr lang="en-US" altLang="zh-CN" sz="1600" kern="0" dirty="0" smtClean="0"/>
              <a:t>4.templateUrl </a:t>
            </a:r>
            <a:r>
              <a:rPr lang="zh-CN" altLang="en-US" sz="1600" kern="0" dirty="0" smtClean="0"/>
              <a:t>是设置</a:t>
            </a:r>
            <a:r>
              <a:rPr lang="en-US" altLang="zh-CN" sz="1600" kern="0" dirty="0" smtClean="0"/>
              <a:t>HTML</a:t>
            </a:r>
            <a:r>
              <a:rPr lang="zh-CN" altLang="en-US" sz="1600" kern="0" dirty="0" smtClean="0"/>
              <a:t>页面路径</a:t>
            </a:r>
            <a:endParaRPr lang="en-US" altLang="zh-CN" sz="1600" kern="0" dirty="0" smtClean="0"/>
          </a:p>
          <a:p>
            <a:pPr marL="0" indent="0">
              <a:buFont typeface="Arial" charset="0"/>
              <a:buNone/>
            </a:pPr>
            <a:r>
              <a:rPr lang="en-US" altLang="zh-CN" sz="1600" kern="0" dirty="0" smtClean="0"/>
              <a:t>5.Otherwise </a:t>
            </a:r>
            <a:r>
              <a:rPr lang="zh-CN" altLang="en-US" sz="1600" kern="0" dirty="0" smtClean="0"/>
              <a:t>是设置默认路径</a:t>
            </a:r>
            <a:endParaRPr lang="en-US" altLang="zh-CN" sz="1600" kern="0" dirty="0" smtClean="0"/>
          </a:p>
          <a:p>
            <a:pPr marL="0" indent="0">
              <a:buFont typeface="Arial" charset="0"/>
              <a:buNone/>
            </a:pPr>
            <a:r>
              <a:rPr lang="zh-CN" altLang="en-US" sz="1600" kern="0" dirty="0" smtClean="0"/>
              <a:t>说明：当浏览器出发</a:t>
            </a:r>
            <a:r>
              <a:rPr lang="en-US" altLang="zh-CN" sz="1600" kern="0" dirty="0" smtClean="0"/>
              <a:t>action</a:t>
            </a:r>
            <a:r>
              <a:rPr lang="zh-CN" altLang="en-US" sz="1600" kern="0" dirty="0" smtClean="0"/>
              <a:t>时，会自动匹配</a:t>
            </a:r>
            <a:r>
              <a:rPr lang="en-US" altLang="zh-CN" sz="1600" kern="0" dirty="0" smtClean="0"/>
              <a:t>routes</a:t>
            </a:r>
            <a:r>
              <a:rPr lang="zh-CN" altLang="en-US" sz="1600" kern="0" dirty="0" smtClean="0"/>
              <a:t>里的</a:t>
            </a:r>
            <a:r>
              <a:rPr lang="en-US" altLang="zh-CN" sz="1600" kern="0" dirty="0" err="1" smtClean="0"/>
              <a:t>url</a:t>
            </a:r>
            <a:r>
              <a:rPr lang="zh-CN" altLang="en-US" sz="1600" kern="0" dirty="0" smtClean="0"/>
              <a:t>，匹配到后会使用</a:t>
            </a:r>
            <a:r>
              <a:rPr lang="en-US" altLang="zh-CN" sz="1600" kern="0" dirty="0" smtClean="0"/>
              <a:t>controller</a:t>
            </a:r>
            <a:r>
              <a:rPr lang="zh-CN" altLang="en-US" sz="1600" kern="0" dirty="0" smtClean="0"/>
              <a:t>指定的名字去执行</a:t>
            </a:r>
            <a:r>
              <a:rPr lang="en-US" altLang="zh-CN" sz="1600" kern="0" dirty="0" err="1" smtClean="0"/>
              <a:t>wRouter.controller</a:t>
            </a:r>
            <a:r>
              <a:rPr lang="en-US" altLang="zh-CN" sz="1600" kern="0" dirty="0" smtClean="0"/>
              <a:t>()</a:t>
            </a:r>
            <a:r>
              <a:rPr lang="zh-CN" altLang="en-US" sz="1600" kern="0" dirty="0" smtClean="0"/>
              <a:t>对应名字的函数。</a:t>
            </a:r>
            <a:endParaRPr lang="en-US" altLang="zh-CN" sz="1600" kern="0" dirty="0" smtClean="0"/>
          </a:p>
          <a:p>
            <a:pPr marL="0" indent="0">
              <a:buFont typeface="Arial" charset="0"/>
              <a:buNone/>
            </a:pPr>
            <a:endParaRPr lang="en-US" altLang="zh-CN" sz="1600" kern="0" dirty="0" smtClean="0"/>
          </a:p>
          <a:p>
            <a:pPr marL="0" indent="0">
              <a:buFont typeface="Arial" charset="0"/>
              <a:buNone/>
            </a:pPr>
            <a:endParaRPr lang="zh-CN" altLang="en-US" kern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50" y="1251688"/>
            <a:ext cx="3538736" cy="50580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30" y="5517232"/>
            <a:ext cx="3941841" cy="775081"/>
          </a:xfrm>
          <a:prstGeom prst="rect">
            <a:avLst/>
          </a:prstGeom>
        </p:spPr>
      </p:pic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252413" y="333375"/>
            <a:ext cx="676751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路由控制器说明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3203905" y="5301130"/>
            <a:ext cx="0" cy="2161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本框 7"/>
          <p:cNvSpPr txBox="1"/>
          <p:nvPr/>
        </p:nvSpPr>
        <p:spPr>
          <a:xfrm>
            <a:off x="1869927" y="4941105"/>
            <a:ext cx="219803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args.id,args.version</a:t>
            </a:r>
            <a:endParaRPr lang="zh-CN" altLang="en-US" dirty="0"/>
          </a:p>
        </p:txBody>
      </p:sp>
      <p:cxnSp>
        <p:nvCxnSpPr>
          <p:cNvPr id="10" name="肘形连接符 9"/>
          <p:cNvCxnSpPr/>
          <p:nvPr/>
        </p:nvCxnSpPr>
        <p:spPr bwMode="auto">
          <a:xfrm flipV="1">
            <a:off x="4103977" y="3327561"/>
            <a:ext cx="1836118" cy="1813232"/>
          </a:xfrm>
          <a:prstGeom prst="bentConnector3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51910"/>
      </p:ext>
    </p:extLst>
  </p:cSld>
  <p:clrMapOvr>
    <a:masterClrMapping/>
  </p:clrMapOvr>
  <p:transition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charset="0"/>
              </a:defRPr>
            </a:lvl5pPr>
            <a:lvl6pPr marL="25146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6pPr>
            <a:lvl7pPr marL="29718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7pPr>
            <a:lvl8pPr marL="34290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8pPr>
            <a:lvl9pPr marL="3886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kern="0" smtClean="0"/>
              <a:t>Js/common/Assister.js</a:t>
            </a:r>
          </a:p>
          <a:p>
            <a:pPr marL="0" indent="0">
              <a:buFont typeface="Arial" charset="0"/>
              <a:buNone/>
            </a:pPr>
            <a:r>
              <a:rPr lang="zh-CN" altLang="en-US" sz="1300" kern="0" smtClean="0"/>
              <a:t>常用函数</a:t>
            </a:r>
            <a:endParaRPr lang="en-US" altLang="zh-CN" sz="1300" kern="0" smtClean="0"/>
          </a:p>
          <a:p>
            <a:pPr marL="0" indent="0">
              <a:buFont typeface="Arial" charset="0"/>
              <a:buNone/>
            </a:pPr>
            <a:r>
              <a:rPr lang="en-US" altLang="zh-CN" kern="0" smtClean="0"/>
              <a:t>Js/common/wGate.js</a:t>
            </a:r>
          </a:p>
          <a:p>
            <a:pPr marL="0" indent="0">
              <a:buFont typeface="Arial" charset="0"/>
              <a:buNone/>
            </a:pPr>
            <a:r>
              <a:rPr lang="zh-CN" altLang="en-US" sz="1300" kern="0" smtClean="0"/>
              <a:t>页面滑动组件</a:t>
            </a:r>
            <a:endParaRPr lang="en-US" altLang="zh-CN" sz="1300" kern="0" smtClean="0"/>
          </a:p>
          <a:p>
            <a:pPr marL="0" indent="0">
              <a:buFont typeface="Arial" charset="0"/>
              <a:buNone/>
            </a:pPr>
            <a:r>
              <a:rPr lang="zh-CN" altLang="en-US" sz="1300" kern="0" smtClean="0"/>
              <a:t>调用方法：</a:t>
            </a:r>
            <a:endParaRPr lang="en-US" altLang="zh-CN" sz="1300" kern="0" smtClean="0"/>
          </a:p>
          <a:p>
            <a:pPr marL="0" indent="0">
              <a:buFont typeface="Arial" charset="0"/>
              <a:buNone/>
            </a:pPr>
            <a:r>
              <a:rPr lang="en-US" altLang="zh-CN" sz="1300" kern="0" smtClean="0"/>
              <a:t>1.</a:t>
            </a:r>
            <a:r>
              <a:rPr lang="zh-CN" altLang="en-US" sz="1300" kern="0" smtClean="0"/>
              <a:t>参见右图</a:t>
            </a:r>
            <a:endParaRPr lang="en-US" altLang="zh-CN" sz="1300" kern="0" smtClean="0"/>
          </a:p>
          <a:p>
            <a:pPr marL="0" indent="0">
              <a:buFont typeface="Arial" charset="0"/>
              <a:buNone/>
            </a:pPr>
            <a:r>
              <a:rPr lang="en-US" altLang="zh-CN" sz="1300" kern="0" smtClean="0"/>
              <a:t>2.</a:t>
            </a:r>
            <a:r>
              <a:rPr lang="zh-CN" altLang="en-US" sz="1300" kern="0" smtClean="0"/>
              <a:t>参数说明：</a:t>
            </a:r>
            <a:endParaRPr lang="en-US" altLang="zh-CN" sz="1300" kern="0" smtClean="0"/>
          </a:p>
          <a:p>
            <a:pPr marL="0" indent="0">
              <a:buFont typeface="Arial" charset="0"/>
              <a:buNone/>
            </a:pPr>
            <a:r>
              <a:rPr lang="en-US" altLang="zh-CN" sz="1300" kern="0" smtClean="0"/>
              <a:t>   name:</a:t>
            </a:r>
            <a:r>
              <a:rPr lang="zh-CN" altLang="en-US" sz="1300" kern="0" smtClean="0"/>
              <a:t>标识</a:t>
            </a:r>
            <a:endParaRPr lang="en-US" altLang="zh-CN" sz="1300" kern="0" smtClean="0"/>
          </a:p>
          <a:p>
            <a:pPr marL="0" indent="0">
              <a:buFont typeface="Arial" charset="0"/>
              <a:buNone/>
            </a:pPr>
            <a:r>
              <a:rPr lang="en-US" altLang="zh-CN" sz="1300" kern="0" smtClean="0"/>
              <a:t>   element:</a:t>
            </a:r>
            <a:r>
              <a:rPr lang="zh-CN" altLang="en-US" sz="1300" kern="0" smtClean="0"/>
              <a:t>滑动页面</a:t>
            </a:r>
            <a:r>
              <a:rPr lang="en-US" altLang="zh-CN" sz="1300" kern="0" smtClean="0"/>
              <a:t>DOM</a:t>
            </a:r>
          </a:p>
          <a:p>
            <a:pPr marL="0" indent="0">
              <a:buFont typeface="Arial" charset="0"/>
              <a:buNone/>
            </a:pPr>
            <a:r>
              <a:rPr lang="en-US" altLang="zh-CN" sz="1300" kern="0" smtClean="0"/>
              <a:t>   direction:</a:t>
            </a:r>
            <a:r>
              <a:rPr lang="zh-CN" altLang="en-US" sz="1300" kern="0" smtClean="0"/>
              <a:t>向哪个方向滑入</a:t>
            </a:r>
            <a:endParaRPr lang="en-US" altLang="zh-CN" sz="1300" kern="0" smtClean="0"/>
          </a:p>
          <a:p>
            <a:pPr marL="0" indent="0">
              <a:buFont typeface="Arial" charset="0"/>
              <a:buNone/>
            </a:pPr>
            <a:r>
              <a:rPr lang="en-US" altLang="zh-CN" sz="1300" kern="0" smtClean="0"/>
              <a:t>   returnButton:</a:t>
            </a:r>
            <a:r>
              <a:rPr lang="zh-CN" altLang="en-US" sz="1300" kern="0" smtClean="0"/>
              <a:t>返回按钮</a:t>
            </a:r>
            <a:r>
              <a:rPr lang="en-US" altLang="zh-CN" sz="1300" kern="0" smtClean="0"/>
              <a:t>DOM</a:t>
            </a:r>
            <a:r>
              <a:rPr lang="zh-CN" altLang="en-US" sz="1300" kern="0" smtClean="0"/>
              <a:t>，当单击此</a:t>
            </a:r>
            <a:r>
              <a:rPr lang="en-US" altLang="zh-CN" sz="1300" kern="0" smtClean="0"/>
              <a:t>DOM</a:t>
            </a:r>
            <a:r>
              <a:rPr lang="zh-CN" altLang="en-US" sz="1300" kern="0" smtClean="0"/>
              <a:t>元素关闭</a:t>
            </a:r>
            <a:endParaRPr lang="en-US" altLang="zh-CN" sz="1300" kern="0" smtClean="0"/>
          </a:p>
          <a:p>
            <a:pPr marL="0" indent="0">
              <a:buFont typeface="Arial" charset="0"/>
              <a:buNone/>
            </a:pPr>
            <a:r>
              <a:rPr lang="en-US" altLang="zh-CN" sz="1300" kern="0" smtClean="0"/>
              <a:t>                       </a:t>
            </a:r>
            <a:r>
              <a:rPr lang="zh-CN" altLang="en-US" sz="1300" kern="0" smtClean="0"/>
              <a:t>滑动页面</a:t>
            </a:r>
            <a:endParaRPr lang="en-US" altLang="zh-CN" sz="1300" kern="0" smtClean="0"/>
          </a:p>
          <a:p>
            <a:pPr marL="0" indent="0">
              <a:buFont typeface="Arial" charset="0"/>
              <a:buNone/>
            </a:pPr>
            <a:endParaRPr lang="en-US" altLang="zh-CN" sz="1300" kern="0" smtClean="0"/>
          </a:p>
          <a:p>
            <a:pPr marL="0" indent="0">
              <a:buFont typeface="Arial" charset="0"/>
              <a:buNone/>
            </a:pPr>
            <a:r>
              <a:rPr lang="zh-CN" altLang="en-US" sz="1300" kern="0" smtClean="0"/>
              <a:t>案例：</a:t>
            </a:r>
            <a:endParaRPr lang="en-US" altLang="zh-CN" sz="1300" kern="0" smtClean="0"/>
          </a:p>
          <a:p>
            <a:pPr marL="0" indent="0">
              <a:buFont typeface="Arial" charset="0"/>
              <a:buNone/>
            </a:pPr>
            <a:r>
              <a:rPr lang="en-US" altLang="zh-CN" sz="1300" kern="0" smtClean="0"/>
              <a:t>http://bim.wanda-dev.cn:81/#/project/111111/222222222</a:t>
            </a:r>
          </a:p>
          <a:p>
            <a:pPr marL="0" indent="0">
              <a:buFont typeface="Arial" charset="0"/>
              <a:buNone/>
            </a:pPr>
            <a:endParaRPr lang="en-US" altLang="zh-CN" sz="1300" kern="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943" y="3861030"/>
            <a:ext cx="3942857" cy="2142857"/>
          </a:xfrm>
          <a:prstGeom prst="rect">
            <a:avLst/>
          </a:prstGeom>
        </p:spPr>
      </p:pic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52413" y="333375"/>
            <a:ext cx="6767512" cy="5651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j-ea"/>
                <a:ea typeface="+mj-ea"/>
              </a:rPr>
              <a:t>页面滑动组件说明</a:t>
            </a:r>
            <a:endParaRPr lang="zh-CN" altLang="en-US" sz="2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951681"/>
      </p:ext>
    </p:extLst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iDeveloper 2013 Template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iDeveloper 2013 Templat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iDeveloper 2013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</TotalTime>
  <Pages>0</Pages>
  <Words>1086</Words>
  <Characters>0</Characters>
  <Application>Microsoft Office PowerPoint</Application>
  <DocSecurity>0</DocSecurity>
  <PresentationFormat>全屏显示(4:3)</PresentationFormat>
  <Lines>0</Lines>
  <Paragraphs>254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隶书</vt:lpstr>
      <vt:lpstr>宋体</vt:lpstr>
      <vt:lpstr>微软雅黑</vt:lpstr>
      <vt:lpstr>Arial</vt:lpstr>
      <vt:lpstr>Calibri</vt:lpstr>
      <vt:lpstr>Consolas</vt:lpstr>
      <vt:lpstr>Times New Roman</vt:lpstr>
      <vt:lpstr>iDeveloper 2013 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新兴Web前端开发技术</dc:title>
  <dc:creator>zcyangf</dc:creator>
  <cp:lastModifiedBy>3A-2-7-47  邬畏畏</cp:lastModifiedBy>
  <cp:revision>380</cp:revision>
  <dcterms:created xsi:type="dcterms:W3CDTF">2013-12-06T02:14:31Z</dcterms:created>
  <dcterms:modified xsi:type="dcterms:W3CDTF">2017-05-24T05:58:52Z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2052-9.1.0.4397</vt:lpwstr>
  </property>
</Properties>
</file>