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7"/>
  </p:notesMasterIdLst>
  <p:sldIdLst>
    <p:sldId id="279" r:id="rId2"/>
    <p:sldId id="274" r:id="rId3"/>
    <p:sldId id="277" r:id="rId4"/>
    <p:sldId id="275" r:id="rId5"/>
    <p:sldId id="27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8"/>
    <p:restoredTop sz="74301" autoAdjust="0"/>
  </p:normalViewPr>
  <p:slideViewPr>
    <p:cSldViewPr snapToGrid="0" snapToObjects="1">
      <p:cViewPr varScale="1">
        <p:scale>
          <a:sx n="94" d="100"/>
          <a:sy n="94" d="100"/>
        </p:scale>
        <p:origin x="124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70832-E8FB-7B49-9304-38CFECC0745D}" type="datetimeFigureOut">
              <a:rPr lang="en-US" smtClean="0"/>
              <a:t>4/17/18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6C124-3891-8F4C-BB67-797FEB2A0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0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 interior volume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6C124-3891-8F4C-BB67-797FEB2A01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82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imes New Roman" charset="0"/>
                <a:ea typeface="Times New Roman" charset="0"/>
                <a:cs typeface="Times New Roman" charset="0"/>
              </a:rPr>
              <a:t>Table: Comparison of total cost to purchase electric vehicles (Ford Focus Electric 2017 and Nissan Leaf Hatchback 2017) and gas-powered vehicles (Nissan Juke Hatchback 2017 and Honda HR-V 2017). Note: 1) Discount rate of 2.5% is used for NPV calculation; 2) average mile per year for a Smith fleet vehicle is assumed 6,738 miles; 3) fuel efficiency for Ford Focus, Nissan Leaf, Nissan Juke, and Honda HR-V are 31kwh/100mi, 30kwh/100mi, 3.4 gallon/mi, and 3.2 gallon/mi, respectively; 4) gas price is expected to be $2.3/gal for year 1 and increases gradually over the next 10 years and end-use electricity price is expected to fluctuate between 14.0 – 15.0 cent/kwh; 5) CO</a:t>
            </a:r>
            <a:r>
              <a:rPr lang="en-US" sz="1200" baseline="-250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sz="1200" dirty="0">
                <a:latin typeface="Times New Roman" charset="0"/>
                <a:ea typeface="Times New Roman" charset="0"/>
                <a:cs typeface="Times New Roman" charset="0"/>
              </a:rPr>
              <a:t> emissions per mile is 110 g/mi for electric vehicles and 317 g/mi for gas-powered vehicles.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6C124-3891-8F4C-BB67-797FEB2A01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92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imes New Roman" charset="0"/>
                <a:ea typeface="Times New Roman" charset="0"/>
                <a:cs typeface="Times New Roman" charset="0"/>
              </a:rPr>
              <a:t>Table: Comparison of total cost to purchase electric vehicles (Ford Focus Electric 2017 and Nissan Leaf Hatchback 2017) and gas-powered vehicles (Nissan Juke Hatchback 2017 and Honda HR-V 2017). Note: 1) Discount rate of 2.5% is used for NPV calculation; 2) average mile per year for a Smith fleet vehicle is assumed 6,738 miles; 3) fuel efficiency for Ford Focus, Nissan Leaf, Nissan Juke, and Honda HR-V are 31kwh/100mi, 30kwh/100mi, 3.4 gallon/mi, and 3.2 gallon/mi, respectively; 4) gas price is expected to be $2.3/gal for year 1 and increases gradually over the next 10 years and end-use electricity price is expected to fluctuate between 14.0 – 15.0 cent/kwh; 5) CO</a:t>
            </a:r>
            <a:r>
              <a:rPr lang="en-US" sz="1200" baseline="-250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sz="1200" dirty="0">
                <a:latin typeface="Times New Roman" charset="0"/>
                <a:ea typeface="Times New Roman" charset="0"/>
                <a:cs typeface="Times New Roman" charset="0"/>
              </a:rPr>
              <a:t> emissions per mile is 110 g/mi for electric vehicles and 317 g/mi for gas-powered vehicles; 6) Social cost of carbon is $70 for year 1 and increments roughly by $1 yearly.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6C124-3891-8F4C-BB67-797FEB2A01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92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imes New Roman" charset="0"/>
                <a:ea typeface="Times New Roman" charset="0"/>
                <a:cs typeface="Times New Roman" charset="0"/>
              </a:rPr>
              <a:t>Table: Comparison of total cost to purchase electric vehicles (Ford Focus Electric 2017 and Nissan Leaf Hatchback 2017) and gas-powered vehicles (Nissan Juke Hatchback 2017 and Honda HR-V 2017). Note: all assumptions are identical to the previous scenario except for: 1) under the EIA high oil price trajectory, gas price is expected to increase from $3.5/gal to $5.1/gal over the next 10 years, and end-use electricity price, starting with 14.4 cent/kwh in year 1, is expected to fall and then rise up to 16.1 cent/kwh; 2) assuming Smith College will purchase renewable electricity, carbon emissions and hence carbon emissions cost for electric vehicles is assumed zero.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6C124-3891-8F4C-BB67-797FEB2A01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04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5BC4-FF31-1E41-9969-0A07585CCB16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6C75-C1DE-294C-B341-70EB9938FC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5BC4-FF31-1E41-9969-0A07585CCB16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6C75-C1DE-294C-B341-70EB9938FC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5BC4-FF31-1E41-9969-0A07585CCB16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6C75-C1DE-294C-B341-70EB9938FC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5BC4-FF31-1E41-9969-0A07585CCB16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6C75-C1DE-294C-B341-70EB9938FC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5BC4-FF31-1E41-9969-0A07585CCB16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6C75-C1DE-294C-B341-70EB9938FC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5BC4-FF31-1E41-9969-0A07585CCB16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6C75-C1DE-294C-B341-70EB9938FC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5BC4-FF31-1E41-9969-0A07585CCB16}" type="datetimeFigureOut">
              <a:rPr lang="en-US" smtClean="0"/>
              <a:t>4/17/18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6C75-C1DE-294C-B341-70EB9938FC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5BC4-FF31-1E41-9969-0A07585CCB16}" type="datetimeFigureOut">
              <a:rPr lang="en-US" smtClean="0"/>
              <a:t>4/17/18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6C75-C1DE-294C-B341-70EB9938FC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5BC4-FF31-1E41-9969-0A07585CCB16}" type="datetimeFigureOut">
              <a:rPr lang="en-US" smtClean="0"/>
              <a:t>4/17/18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6C75-C1DE-294C-B341-70EB9938FC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5BC4-FF31-1E41-9969-0A07585CCB16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6C75-C1DE-294C-B341-70EB9938FC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5BC4-FF31-1E41-9969-0A07585CCB16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6C75-C1DE-294C-B341-70EB9938FC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35BC4-FF31-1E41-9969-0A07585CCB16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26C75-C1DE-294C-B341-70EB9938F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23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Proxy pricing: An example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Courtesy of </a:t>
            </a:r>
            <a:r>
              <a:rPr lang="en-US" dirty="0" err="1"/>
              <a:t>Qiuzi</a:t>
            </a:r>
            <a:r>
              <a:rPr lang="en-US" dirty="0"/>
              <a:t> Chen(‘18)</a:t>
            </a:r>
          </a:p>
        </p:txBody>
      </p:sp>
    </p:spTree>
    <p:extLst>
      <p:ext uri="{BB962C8B-B14F-4D97-AF65-F5344CB8AC3E}">
        <p14:creationId xmlns:p14="http://schemas.microsoft.com/office/powerpoint/2010/main" val="78194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30" y="571500"/>
            <a:ext cx="4385427" cy="25796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257" y="571500"/>
            <a:ext cx="5002021" cy="26864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69" t="-1510" r="7269" b="8102"/>
          <a:stretch/>
        </p:blipFill>
        <p:spPr>
          <a:xfrm>
            <a:off x="5416236" y="2363371"/>
            <a:ext cx="6535224" cy="49014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2" t="12701" r="12544" b="9506"/>
          <a:stretch/>
        </p:blipFill>
        <p:spPr>
          <a:xfrm>
            <a:off x="847930" y="3653495"/>
            <a:ext cx="4422442" cy="282760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561719" y="3257992"/>
            <a:ext cx="27090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2017 Ford Focus Electric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61388" y="3151163"/>
            <a:ext cx="30906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2017 Nissan Leaf Hatchback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64174" y="6481101"/>
            <a:ext cx="2031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2017 Honda HR-V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52035" y="6495059"/>
            <a:ext cx="31077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2017 Nissan Juke Hatchback</a:t>
            </a:r>
          </a:p>
        </p:txBody>
      </p:sp>
    </p:spTree>
    <p:extLst>
      <p:ext uri="{BB962C8B-B14F-4D97-AF65-F5344CB8AC3E}">
        <p14:creationId xmlns:p14="http://schemas.microsoft.com/office/powerpoint/2010/main" val="2488927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075583" cy="8862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charset="0"/>
                <a:ea typeface="Times New Roman" charset="0"/>
                <a:cs typeface="Times New Roman" charset="0"/>
              </a:rPr>
              <a:t>Electric Vehicles vs. Gas-Powered Vehicles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0245949"/>
              </p:ext>
            </p:extLst>
          </p:nvPr>
        </p:nvGraphicFramePr>
        <p:xfrm>
          <a:off x="407964" y="1433067"/>
          <a:ext cx="11144542" cy="2928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9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3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6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6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492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51536">
                <a:tc>
                  <a:txBody>
                    <a:bodyPr/>
                    <a:lstStyle/>
                    <a:p>
                      <a:r>
                        <a:rPr lang="en-US" dirty="0"/>
                        <a:t>Cost in Net Present Value (in US dollar)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Ford</a:t>
                      </a:r>
                      <a:r>
                        <a:rPr lang="en-US" baseline="0" dirty="0"/>
                        <a:t> Focus Electric 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Nissan Leaf Hatchback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Nissan Juke Hatchback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Honda HR-V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4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Upfront</a:t>
                      </a:r>
                      <a:r>
                        <a:rPr lang="en-US" baseline="0" dirty="0"/>
                        <a:t>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29,100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30,700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20,300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19,500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4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Maintenance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9,900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9,300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12,200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4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Fuel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2,700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2,600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5,100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4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Insurance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11,800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11,200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10,300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9,800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541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Total Cost to 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53,500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53,800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48,200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48,400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95422" y="5133724"/>
            <a:ext cx="11554265" cy="1188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80" dirty="0">
                <a:latin typeface="Times New Roman" charset="0"/>
                <a:ea typeface="Times New Roman" charset="0"/>
                <a:cs typeface="Times New Roman" charset="0"/>
              </a:rPr>
              <a:t>Assumptions: </a:t>
            </a:r>
          </a:p>
          <a:p>
            <a:r>
              <a:rPr lang="en-US" sz="1780" dirty="0">
                <a:latin typeface="Times New Roman" charset="0"/>
                <a:ea typeface="Times New Roman" charset="0"/>
                <a:cs typeface="Times New Roman" charset="0"/>
              </a:rPr>
              <a:t>2.5% discount rate</a:t>
            </a:r>
          </a:p>
          <a:p>
            <a:r>
              <a:rPr lang="en-US" sz="1780" dirty="0">
                <a:latin typeface="Times New Roman" charset="0"/>
                <a:ea typeface="Times New Roman" charset="0"/>
                <a:cs typeface="Times New Roman" charset="0"/>
              </a:rPr>
              <a:t>Average miles per year: 6,738 miles; </a:t>
            </a:r>
          </a:p>
          <a:p>
            <a:r>
              <a:rPr lang="en-US" sz="1780" dirty="0">
                <a:latin typeface="Times New Roman" charset="0"/>
                <a:ea typeface="Times New Roman" charset="0"/>
                <a:cs typeface="Times New Roman" charset="0"/>
              </a:rPr>
              <a:t>Gasoline price $2.3/gal rising to $3/gal following EIA AEO 2017 projections</a:t>
            </a:r>
          </a:p>
        </p:txBody>
      </p:sp>
    </p:spTree>
    <p:extLst>
      <p:ext uri="{BB962C8B-B14F-4D97-AF65-F5344CB8AC3E}">
        <p14:creationId xmlns:p14="http://schemas.microsoft.com/office/powerpoint/2010/main" val="1842155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075583" cy="8862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charset="0"/>
                <a:ea typeface="Times New Roman" charset="0"/>
                <a:cs typeface="Times New Roman" charset="0"/>
              </a:rPr>
              <a:t>Electric Vehicles vs. Gas-Powered Vehicles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3083041"/>
              </p:ext>
            </p:extLst>
          </p:nvPr>
        </p:nvGraphicFramePr>
        <p:xfrm>
          <a:off x="407964" y="1433067"/>
          <a:ext cx="11144542" cy="3364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9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3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6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6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492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51536">
                <a:tc>
                  <a:txBody>
                    <a:bodyPr/>
                    <a:lstStyle/>
                    <a:p>
                      <a:r>
                        <a:rPr lang="en-US" dirty="0"/>
                        <a:t>Cost in Net Present Value (in US dollar)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Ford</a:t>
                      </a:r>
                      <a:r>
                        <a:rPr lang="en-US" baseline="0" dirty="0"/>
                        <a:t> Focus Electric 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Nissan Leaf Hatchback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Nissan Juke Hatchback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Honda HR-V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4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Upfront</a:t>
                      </a:r>
                      <a:r>
                        <a:rPr lang="en-US" baseline="0" dirty="0"/>
                        <a:t>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29,100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30,700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20,300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19,500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4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Maintenance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9,900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9,300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12,200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4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Fuel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2,700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2,600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5,100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4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Insurance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11,800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11,200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10,300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9,800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54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Carbon Emissions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1,600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1,600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4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Cost to 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54,100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54,400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49,800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95422" y="5133724"/>
            <a:ext cx="11554265" cy="146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80" dirty="0">
                <a:latin typeface="Times New Roman" charset="0"/>
                <a:ea typeface="Times New Roman" charset="0"/>
                <a:cs typeface="Times New Roman" charset="0"/>
              </a:rPr>
              <a:t>Assumptions: </a:t>
            </a:r>
          </a:p>
          <a:p>
            <a:r>
              <a:rPr lang="en-US" sz="1780" dirty="0">
                <a:latin typeface="Times New Roman" charset="0"/>
                <a:ea typeface="Times New Roman" charset="0"/>
                <a:cs typeface="Times New Roman" charset="0"/>
              </a:rPr>
              <a:t>Average miles per year: 6,738 miles; </a:t>
            </a:r>
          </a:p>
          <a:p>
            <a:r>
              <a:rPr lang="en-US" sz="1780" dirty="0">
                <a:latin typeface="Times New Roman" charset="0"/>
                <a:ea typeface="Times New Roman" charset="0"/>
                <a:cs typeface="Times New Roman" charset="0"/>
              </a:rPr>
              <a:t>Gasoline price $2.3/gal following EIA projections</a:t>
            </a:r>
          </a:p>
          <a:p>
            <a:r>
              <a:rPr lang="en-US" sz="1780" dirty="0">
                <a:latin typeface="Times New Roman" charset="0"/>
                <a:ea typeface="Times New Roman" charset="0"/>
                <a:cs typeface="Times New Roman" charset="0"/>
              </a:rPr>
              <a:t>CO</a:t>
            </a:r>
            <a:r>
              <a:rPr lang="en-US" sz="1780" baseline="-250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sz="1780" dirty="0">
                <a:latin typeface="Times New Roman" charset="0"/>
                <a:ea typeface="Times New Roman" charset="0"/>
                <a:cs typeface="Times New Roman" charset="0"/>
              </a:rPr>
              <a:t> emissions per mile is 110 g/mi for electric vehicles and 317 g/mi for gas-powered vehicles; </a:t>
            </a:r>
          </a:p>
          <a:p>
            <a:r>
              <a:rPr lang="en-US" sz="1780" dirty="0">
                <a:latin typeface="Times New Roman" charset="0"/>
                <a:ea typeface="Times New Roman" charset="0"/>
                <a:cs typeface="Times New Roman" charset="0"/>
              </a:rPr>
              <a:t>Social cost of carbon is $70/ton, rising according to most recent (for now) USG estimates.</a:t>
            </a:r>
          </a:p>
        </p:txBody>
      </p:sp>
    </p:spTree>
    <p:extLst>
      <p:ext uri="{BB962C8B-B14F-4D97-AF65-F5344CB8AC3E}">
        <p14:creationId xmlns:p14="http://schemas.microsoft.com/office/powerpoint/2010/main" val="3545460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075583" cy="88621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charset="0"/>
                <a:ea typeface="Times New Roman" charset="0"/>
                <a:cs typeface="Times New Roman" charset="0"/>
              </a:rPr>
              <a:t>Electric Vehicles vs. Gas-Powered Vehicles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1884566"/>
              </p:ext>
            </p:extLst>
          </p:nvPr>
        </p:nvGraphicFramePr>
        <p:xfrm>
          <a:off x="407964" y="1433067"/>
          <a:ext cx="11144542" cy="3364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9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3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6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6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492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51536">
                <a:tc>
                  <a:txBody>
                    <a:bodyPr/>
                    <a:lstStyle/>
                    <a:p>
                      <a:r>
                        <a:rPr lang="en-US" dirty="0"/>
                        <a:t>Cost in Net Present Value (in US dollar)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Ford</a:t>
                      </a:r>
                      <a:r>
                        <a:rPr lang="en-US" baseline="0" dirty="0"/>
                        <a:t> Focus Electric 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Nissan Leaf Hatchback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Nissan Juke Hatchback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Honda HR-V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4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Upfront</a:t>
                      </a:r>
                      <a:r>
                        <a:rPr lang="en-US" baseline="0" dirty="0"/>
                        <a:t>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29,100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30,700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20,300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19,500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4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Maintenance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9,900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9,300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12,200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41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Fuel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4,000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3,900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14,200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13,400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4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Insurance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11,800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11,200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10,300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9,800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541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Carbon Emissions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2,400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2,400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4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Cost to 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54,900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55,100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59,400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59,000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5422" y="5133724"/>
            <a:ext cx="11554265" cy="146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80" dirty="0">
                <a:latin typeface="Times New Roman" charset="0"/>
                <a:ea typeface="Times New Roman" charset="0"/>
                <a:cs typeface="Times New Roman" charset="0"/>
              </a:rPr>
              <a:t>Assumptions: </a:t>
            </a:r>
          </a:p>
          <a:p>
            <a:r>
              <a:rPr lang="en-US" sz="1780" dirty="0">
                <a:latin typeface="Times New Roman" charset="0"/>
                <a:ea typeface="Times New Roman" charset="0"/>
                <a:cs typeface="Times New Roman" charset="0"/>
              </a:rPr>
              <a:t>Average mile per year 10,112 miles; </a:t>
            </a:r>
          </a:p>
          <a:p>
            <a:r>
              <a:rPr lang="en-US" sz="1780" dirty="0">
                <a:latin typeface="Times New Roman" charset="0"/>
                <a:ea typeface="Times New Roman" charset="0"/>
                <a:cs typeface="Times New Roman" charset="0"/>
              </a:rPr>
              <a:t>Gasoline price $3.50/gal following EIA high oil price projections (rising to $5.10/gal)</a:t>
            </a:r>
          </a:p>
          <a:p>
            <a:r>
              <a:rPr lang="en-US" sz="1780" dirty="0">
                <a:latin typeface="Times New Roman" charset="0"/>
                <a:ea typeface="Times New Roman" charset="0"/>
                <a:cs typeface="Times New Roman" charset="0"/>
              </a:rPr>
              <a:t>CO</a:t>
            </a:r>
            <a:r>
              <a:rPr lang="en-US" sz="1780" baseline="-250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sz="1780" dirty="0">
                <a:latin typeface="Times New Roman" charset="0"/>
                <a:ea typeface="Times New Roman" charset="0"/>
                <a:cs typeface="Times New Roman" charset="0"/>
              </a:rPr>
              <a:t> emissions per mile is 0 g/mi for electric vehicles (RECs) and 317 g/mi for gas-powered vehicles; </a:t>
            </a:r>
          </a:p>
          <a:p>
            <a:r>
              <a:rPr lang="en-US" sz="1780" dirty="0">
                <a:latin typeface="Times New Roman" charset="0"/>
                <a:ea typeface="Times New Roman" charset="0"/>
                <a:cs typeface="Times New Roman" charset="0"/>
              </a:rPr>
              <a:t>Social cost of carbon is $70, rising according to most recent (for now) USG estimates.</a:t>
            </a:r>
          </a:p>
        </p:txBody>
      </p:sp>
    </p:spTree>
    <p:extLst>
      <p:ext uri="{BB962C8B-B14F-4D97-AF65-F5344CB8AC3E}">
        <p14:creationId xmlns:p14="http://schemas.microsoft.com/office/powerpoint/2010/main" val="788938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5523</TotalTime>
  <Words>887</Words>
  <Application>Microsoft Macintosh PowerPoint</Application>
  <PresentationFormat>Widescreen</PresentationFormat>
  <Paragraphs>131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Proxy pricing: An example</vt:lpstr>
      <vt:lpstr>PowerPoint Presentation</vt:lpstr>
      <vt:lpstr>Electric Vehicles vs. Gas-Powered Vehicles</vt:lpstr>
      <vt:lpstr>Electric Vehicles vs. Gas-Powered Vehicles</vt:lpstr>
      <vt:lpstr>Electric Vehicles vs. Gas-Powered Vehicles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Zeming Lin</dc:creator>
  <cp:lastModifiedBy>Qiuzi Chen</cp:lastModifiedBy>
  <cp:revision>81</cp:revision>
  <dcterms:created xsi:type="dcterms:W3CDTF">2017-03-07T04:03:22Z</dcterms:created>
  <dcterms:modified xsi:type="dcterms:W3CDTF">2018-04-17T06:30:16Z</dcterms:modified>
</cp:coreProperties>
</file>