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MY1FsiuotoiobMaPmLD9Pvhmq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4a3c183f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74a3c183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Tony B</a:t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a3c183f1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74a3c183f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a3c183f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74a3c18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4a3c183f1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74a3c183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7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1" name="Google Shape;61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8627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8627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8627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29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617517" y="2404534"/>
            <a:ext cx="9310254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>
                <a:solidFill>
                  <a:srgbClr val="3F7818"/>
                </a:solidFill>
              </a:rPr>
              <a:t>DSBA 6100</a:t>
            </a:r>
            <a:br>
              <a:rPr lang="en-US"/>
            </a:br>
            <a:r>
              <a:rPr lang="en-US"/>
              <a:t>Phase 3 – Group 5</a:t>
            </a:r>
            <a:br>
              <a:rPr lang="en-US"/>
            </a:br>
            <a:r>
              <a:rPr lang="en-US" sz="1900"/>
              <a:t>April 22</a:t>
            </a:r>
            <a:r>
              <a:rPr baseline="30000" lang="en-US" sz="1900"/>
              <a:t>nd </a:t>
            </a:r>
            <a:r>
              <a:rPr lang="en-US" sz="1900"/>
              <a:t>2020</a:t>
            </a:r>
            <a:endParaRPr sz="1900"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8473621" y="4177372"/>
            <a:ext cx="2908299" cy="198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600">
                <a:solidFill>
                  <a:schemeClr val="dk1"/>
                </a:solidFill>
              </a:rPr>
              <a:t>Tony Bejos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600">
                <a:solidFill>
                  <a:schemeClr val="dk1"/>
                </a:solidFill>
              </a:rPr>
              <a:t>Matthew Flynn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600">
                <a:solidFill>
                  <a:schemeClr val="dk1"/>
                </a:solidFill>
              </a:rPr>
              <a:t>Shivani Gupta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600">
                <a:solidFill>
                  <a:schemeClr val="dk1"/>
                </a:solidFill>
              </a:rPr>
              <a:t>Robbie Reed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600">
                <a:solidFill>
                  <a:schemeClr val="dk1"/>
                </a:solidFill>
              </a:rPr>
              <a:t>Tanya Mendes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97" name="Google Shape;197;p6"/>
          <p:cNvSpPr txBox="1"/>
          <p:nvPr>
            <p:ph idx="1" type="body"/>
          </p:nvPr>
        </p:nvSpPr>
        <p:spPr>
          <a:xfrm>
            <a:off x="534459" y="1270000"/>
            <a:ext cx="8596668" cy="421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Predictive and Shock model outputs hold true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Marketing campaign will be executed as scheduled in April end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Marketing strategy, spend and materials are not changed drastically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Leads and referral source tracking will be done using Service Assistant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3600">
                <a:solidFill>
                  <a:schemeClr val="accent1"/>
                </a:solidFill>
              </a:rPr>
              <a:t>Risks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Aggressive marketing strategies by competitors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Miscalculation of target areas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Change in customer spending due to market dynamics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a3c183f1_0_41"/>
          <p:cNvSpPr txBox="1"/>
          <p:nvPr>
            <p:ph idx="1" type="body"/>
          </p:nvPr>
        </p:nvSpPr>
        <p:spPr>
          <a:xfrm>
            <a:off x="2661950" y="2739875"/>
            <a:ext cx="5088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26" name="Google Shape;126;p2"/>
          <p:cNvCxnSpPr/>
          <p:nvPr/>
        </p:nvCxnSpPr>
        <p:spPr>
          <a:xfrm>
            <a:off x="5111313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6C91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"/>
          <p:cNvCxnSpPr/>
          <p:nvPr/>
        </p:nvCxnSpPr>
        <p:spPr>
          <a:xfrm flipH="1">
            <a:off x="3290979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"/>
          <p:cNvSpPr/>
          <p:nvPr/>
        </p:nvSpPr>
        <p:spPr>
          <a:xfrm>
            <a:off x="4482568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129" name="Google Shape;129;p2"/>
          <p:cNvSpPr/>
          <p:nvPr/>
        </p:nvSpPr>
        <p:spPr>
          <a:xfrm>
            <a:off x="4904534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30" name="Google Shape;130;p2"/>
          <p:cNvSpPr/>
          <p:nvPr/>
        </p:nvSpPr>
        <p:spPr>
          <a:xfrm>
            <a:off x="4233425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635592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411"/>
            </a:srgbClr>
          </a:solidFill>
          <a:ln>
            <a:noFill/>
          </a:ln>
        </p:spPr>
      </p:sp>
      <p:sp>
        <p:nvSpPr>
          <p:cNvPr id="132" name="Google Shape;132;p2"/>
          <p:cNvSpPr/>
          <p:nvPr/>
        </p:nvSpPr>
        <p:spPr>
          <a:xfrm>
            <a:off x="5672758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197631" y="-8467"/>
            <a:ext cx="5994369" cy="6866467"/>
          </a:xfrm>
          <a:custGeom>
            <a:rect b="b" l="l" r="r" t="t"/>
            <a:pathLst>
              <a:path extrusionOk="0" h="6866467" w="5994369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3F781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2"/>
          <p:cNvSpPr txBox="1"/>
          <p:nvPr>
            <p:ph type="title"/>
          </p:nvPr>
        </p:nvSpPr>
        <p:spPr>
          <a:xfrm>
            <a:off x="6756119" y="659404"/>
            <a:ext cx="5364199" cy="2227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rgbClr val="FFFFFF"/>
                </a:solidFill>
              </a:rPr>
              <a:t>Emerald Green Inc</a:t>
            </a:r>
            <a:r>
              <a:rPr b="1" lang="en-US">
                <a:solidFill>
                  <a:srgbClr val="FFFFFF"/>
                </a:solidFill>
              </a:rPr>
              <a:t>.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7181725" y="2837329"/>
            <a:ext cx="4512988" cy="331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Professional lawn care and landscaping service in North Carolina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Established in 1999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A wide-range of services: lawn care, landscaping, aeration, seeding, shrub care, tick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FFFFFF"/>
                </a:solidFill>
              </a:rPr>
              <a:t>Loyal customer 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563" y="2877063"/>
            <a:ext cx="3209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a3c183f1_0_29"/>
          <p:cNvSpPr txBox="1"/>
          <p:nvPr>
            <p:ph type="title"/>
          </p:nvPr>
        </p:nvSpPr>
        <p:spPr>
          <a:xfrm>
            <a:off x="677334" y="609600"/>
            <a:ext cx="898918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How Are We Helping Emerald Green Inc.?</a:t>
            </a:r>
            <a:endParaRPr/>
          </a:p>
        </p:txBody>
      </p:sp>
      <p:sp>
        <p:nvSpPr>
          <p:cNvPr id="142" name="Google Shape;142;g74a3c183f1_0_29"/>
          <p:cNvSpPr txBox="1"/>
          <p:nvPr>
            <p:ph idx="1" type="body"/>
          </p:nvPr>
        </p:nvSpPr>
        <p:spPr>
          <a:xfrm>
            <a:off x="677334" y="1488600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 recommendations on which areas (zip codes) to target in the upcoming marketing campaign: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Increase the number of leads (prospects expressing interest after campaigns)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Improve lead conversion (leads converting to paying customers)</a:t>
            </a:r>
            <a:endParaRPr/>
          </a:p>
        </p:txBody>
      </p:sp>
      <p:pic>
        <p:nvPicPr>
          <p:cNvPr descr="A close up of a map&#10;&#10;Description automatically generated" id="143" name="Google Shape;143;g74a3c183f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3263" y="3395127"/>
            <a:ext cx="5557321" cy="298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633047" y="1913207"/>
            <a:ext cx="8159262" cy="633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95423" y="282639"/>
            <a:ext cx="849688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Tool Recommendations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95423" y="3691271"/>
            <a:ext cx="10166738" cy="289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Finding: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Top 5 marketing sources resulting in &gt;20 customers acquired in each of the top 10 zip codes with the most clients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Neighbor Referral 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Coupon Packet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Internet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Marketing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Saw Truck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Recommendation: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Coupon Packet should include the following to acquire customers with medium to large lot sizes: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6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Discount Coupons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Referral Bonus 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Season Incentives</a:t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73720" l="0" r="0" t="0"/>
          <a:stretch/>
        </p:blipFill>
        <p:spPr>
          <a:xfrm>
            <a:off x="633046" y="1057909"/>
            <a:ext cx="8989255" cy="237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Marketing Material Product Emphasis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7334" y="1614324"/>
            <a:ext cx="8596668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Subscription Service Offerings </a:t>
            </a:r>
            <a:r>
              <a:rPr i="1" lang="en-US"/>
              <a:t>Only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Basic Lawn Care Program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Partial Lawn Care Program</a:t>
            </a:r>
            <a:endParaRPr/>
          </a:p>
          <a:p>
            <a:pPr indent="0" lvl="1" marL="5943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Advantages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Appeal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Sales Allocation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Capital Cost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Consistency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Reliability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Measurability</a:t>
            </a:r>
            <a:endParaRPr/>
          </a:p>
          <a:p>
            <a:pPr indent="0" lvl="0" marL="13716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24" y="467096"/>
            <a:ext cx="8596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Zip Code Recommendations 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677324" y="1585344"/>
            <a:ext cx="9167319" cy="4657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High-income zip codes </a:t>
            </a: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were identified using predictive analytics: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High-income zip codes with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considerable market share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: 27310 and 27358 </a:t>
            </a:r>
            <a:endParaRPr/>
          </a:p>
          <a:p>
            <a:pPr indent="-285750" lvl="2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Primarily target existing customers, with a focus on Neighbor Referral business </a:t>
            </a:r>
            <a:endParaRPr/>
          </a:p>
          <a:p>
            <a:pPr indent="-285750" lvl="2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Small amount of advertisement spend on prospective customers</a:t>
            </a:r>
            <a:endParaRPr/>
          </a:p>
          <a:p>
            <a:pPr indent="0" lvl="2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High-income zip codes with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less market share</a:t>
            </a: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: 27012, 27278, 27235 and 27023 </a:t>
            </a:r>
            <a:endParaRPr/>
          </a:p>
          <a:p>
            <a:pPr indent="-285750" lvl="0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Primarily target prospective customers using coupon packets</a:t>
            </a:r>
            <a:endParaRPr/>
          </a:p>
          <a:p>
            <a:pPr indent="-285750" lvl="0" marL="7429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Small amount of spend on existing customers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a3c183f1_0_0"/>
          <p:cNvSpPr txBox="1"/>
          <p:nvPr>
            <p:ph type="title"/>
          </p:nvPr>
        </p:nvSpPr>
        <p:spPr>
          <a:xfrm>
            <a:off x="677325" y="515525"/>
            <a:ext cx="8596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Expected Outcomes</a:t>
            </a:r>
            <a:endParaRPr/>
          </a:p>
        </p:txBody>
      </p:sp>
      <p:sp>
        <p:nvSpPr>
          <p:cNvPr id="169" name="Google Shape;169;g74a3c183f1_0_0"/>
          <p:cNvSpPr txBox="1"/>
          <p:nvPr>
            <p:ph idx="1" type="body"/>
          </p:nvPr>
        </p:nvSpPr>
        <p:spPr>
          <a:xfrm>
            <a:off x="677325" y="1355803"/>
            <a:ext cx="8596800" cy="253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25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n-US" sz="1400"/>
              <a:t>Brochure/Coupon Packet advertising has a historical </a:t>
            </a:r>
            <a:r>
              <a:rPr b="1" lang="en-US" sz="1400"/>
              <a:t>1.3% customer conversion rate</a:t>
            </a:r>
            <a:endParaRPr b="1"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15,000 brochures sent at a time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2% of brochures sent become leads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65% of leads convert to customers</a:t>
            </a:r>
            <a:endParaRPr/>
          </a:p>
          <a:p>
            <a:pPr indent="0" lvl="1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85750" lvl="0" marL="4254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►"/>
            </a:pPr>
            <a:r>
              <a:rPr lang="en-US" sz="1400"/>
              <a:t>Used historical 1.3% conversion rate to create shocks to our predictive model that has 85% accuracy of predicting annual sales based on zip code demographics.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400">
                <a:latin typeface="Trebuchet MS"/>
                <a:ea typeface="Trebuchet MS"/>
                <a:cs typeface="Trebuchet MS"/>
                <a:sym typeface="Trebuchet MS"/>
              </a:rPr>
              <a:t>50.663 - 1.252 </a:t>
            </a:r>
            <a:r>
              <a:rPr b="1" lang="en-US" sz="14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Median Rent </a:t>
            </a:r>
            <a:r>
              <a:rPr b="1" lang="en-US" sz="1400">
                <a:latin typeface="Trebuchet MS"/>
                <a:ea typeface="Trebuchet MS"/>
                <a:cs typeface="Trebuchet MS"/>
                <a:sym typeface="Trebuchet MS"/>
              </a:rPr>
              <a:t>+ 0.018 </a:t>
            </a:r>
            <a:r>
              <a:rPr b="1" lang="en-US" sz="14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Median Income</a:t>
            </a:r>
            <a:r>
              <a:rPr b="1" lang="en-US" sz="1400">
                <a:latin typeface="Trebuchet MS"/>
                <a:ea typeface="Trebuchet MS"/>
                <a:cs typeface="Trebuchet MS"/>
                <a:sym typeface="Trebuchet MS"/>
              </a:rPr>
              <a:t> + 38.096 </a:t>
            </a:r>
            <a:r>
              <a:rPr b="1" lang="en-US" sz="14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Lawn Size</a:t>
            </a:r>
            <a:r>
              <a:rPr b="1" lang="en-US" sz="1400">
                <a:latin typeface="Trebuchet MS"/>
                <a:ea typeface="Trebuchet MS"/>
                <a:cs typeface="Trebuchet MS"/>
                <a:sym typeface="Trebuchet MS"/>
              </a:rPr>
              <a:t> + 50.867 </a:t>
            </a:r>
            <a:r>
              <a:rPr b="1" lang="en-US" sz="1400">
                <a:solidFill>
                  <a:srgbClr val="92D050"/>
                </a:solidFill>
                <a:latin typeface="Trebuchet MS"/>
                <a:ea typeface="Trebuchet MS"/>
                <a:cs typeface="Trebuchet MS"/>
                <a:sym typeface="Trebuchet MS"/>
              </a:rPr>
              <a:t>Job Count</a:t>
            </a:r>
            <a:endParaRPr b="1" sz="1400">
              <a:solidFill>
                <a:srgbClr val="92D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Google Shape;170;g74a3c183f1_0_0"/>
          <p:cNvPicPr preferRelativeResize="0"/>
          <p:nvPr/>
        </p:nvPicPr>
        <p:blipFill rotWithShape="1">
          <a:blip r:embed="rId3">
            <a:alphaModFix/>
          </a:blip>
          <a:srcRect b="37888" l="8840" r="9606" t="0"/>
          <a:stretch/>
        </p:blipFill>
        <p:spPr>
          <a:xfrm>
            <a:off x="2781237" y="4093231"/>
            <a:ext cx="4388975" cy="25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a3c183f1_0_6"/>
          <p:cNvSpPr txBox="1"/>
          <p:nvPr>
            <p:ph type="title"/>
          </p:nvPr>
        </p:nvSpPr>
        <p:spPr>
          <a:xfrm>
            <a:off x="677325" y="609600"/>
            <a:ext cx="8596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Model Shocks</a:t>
            </a:r>
            <a:endParaRPr/>
          </a:p>
        </p:txBody>
      </p:sp>
      <p:sp>
        <p:nvSpPr>
          <p:cNvPr id="176" name="Google Shape;176;g74a3c183f1_0_6"/>
          <p:cNvSpPr txBox="1"/>
          <p:nvPr>
            <p:ph idx="1" type="body"/>
          </p:nvPr>
        </p:nvSpPr>
        <p:spPr>
          <a:xfrm>
            <a:off x="677325" y="1222200"/>
            <a:ext cx="85968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Shocked lead % generated from marketing strategy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Applied only to suggested zip codes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77" name="Google Shape;177;g74a3c183f1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650" y="2381252"/>
            <a:ext cx="65341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74a3c183f1_0_6"/>
          <p:cNvSpPr txBox="1"/>
          <p:nvPr/>
        </p:nvSpPr>
        <p:spPr>
          <a:xfrm>
            <a:off x="8201500" y="3219000"/>
            <a:ext cx="1269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Trebuchet MS"/>
                <a:ea typeface="Trebuchet MS"/>
                <a:cs typeface="Trebuchet MS"/>
                <a:sym typeface="Trebuchet MS"/>
              </a:rPr>
              <a:t>Beyond normal predicted growth</a:t>
            </a:r>
            <a:endParaRPr b="1" i="0" sz="800" u="none" cap="none" strike="noStrike">
              <a:solidFill>
                <a:srgbClr val="000000"/>
              </a:solidFill>
              <a:highlight>
                <a:srgbClr val="FFF2CC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9" name="Google Shape;179;g74a3c183f1_0_6"/>
          <p:cNvCxnSpPr/>
          <p:nvPr/>
        </p:nvCxnSpPr>
        <p:spPr>
          <a:xfrm flipH="1">
            <a:off x="8294800" y="2654627"/>
            <a:ext cx="6600" cy="17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74a3c183f1_0_6"/>
          <p:cNvCxnSpPr/>
          <p:nvPr/>
        </p:nvCxnSpPr>
        <p:spPr>
          <a:xfrm>
            <a:off x="8201500" y="2654625"/>
            <a:ext cx="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g74a3c183f1_0_6"/>
          <p:cNvCxnSpPr/>
          <p:nvPr/>
        </p:nvCxnSpPr>
        <p:spPr>
          <a:xfrm>
            <a:off x="8201500" y="4403925"/>
            <a:ext cx="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74a3c183f1_0_6"/>
          <p:cNvCxnSpPr/>
          <p:nvPr/>
        </p:nvCxnSpPr>
        <p:spPr>
          <a:xfrm>
            <a:off x="8294800" y="3429000"/>
            <a:ext cx="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US"/>
              <a:t>Key Performance Indicators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379025" y="2042554"/>
            <a:ext cx="2161309" cy="215527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Lead Conversion Rate Per Campaign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2%</a:t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>
            <a:off x="3422516" y="2042553"/>
            <a:ext cx="2161309" cy="215527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Conversion Rate Per Campaign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65%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6370677" y="2042552"/>
            <a:ext cx="2161309" cy="215527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Q2 2020 Sales Growth Increase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11%</a:t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9318838" y="2025813"/>
            <a:ext cx="2161309" cy="2155272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Y-O-Y Neighbor Referral Increase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2020-02-02T16:36:21Z</dcterms:created>
  <dc:creator>TANYA MENDES</dc:creator>
</cp:coreProperties>
</file>