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256" r:id="rId14"/>
    <p:sldId id="258" r:id="rId15"/>
    <p:sldId id="257"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5" r:id="rId32"/>
    <p:sldId id="278" r:id="rId33"/>
    <p:sldId id="279" r:id="rId34"/>
    <p:sldId id="280" r:id="rId35"/>
    <p:sldId id="281" r:id="rId36"/>
    <p:sldId id="282" r:id="rId37"/>
    <p:sldId id="283"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284" r:id="rId57"/>
    <p:sldId id="303" r:id="rId58"/>
    <p:sldId id="304" r:id="rId59"/>
    <p:sldId id="305" r:id="rId60"/>
    <p:sldId id="306" r:id="rId61"/>
    <p:sldId id="307" r:id="rId62"/>
    <p:sldId id="310" r:id="rId63"/>
    <p:sldId id="308" r:id="rId64"/>
    <p:sldId id="309" r:id="rId65"/>
    <p:sldId id="323" r:id="rId6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XMPP简介" id="{5A317F5E-DD93-B047-ACF2-36E61B9BCD62}">
          <p14:sldIdLst>
            <p14:sldId id="311"/>
            <p14:sldId id="312"/>
            <p14:sldId id="313"/>
            <p14:sldId id="314"/>
            <p14:sldId id="315"/>
            <p14:sldId id="316"/>
            <p14:sldId id="317"/>
            <p14:sldId id="318"/>
            <p14:sldId id="319"/>
            <p14:sldId id="320"/>
            <p14:sldId id="321"/>
            <p14:sldId id="322"/>
          </p14:sldIdLst>
        </p14:section>
        <p14:section name="用户登录" id="{363CD5DF-F56A-8A41-BC72-C01BA257986C}">
          <p14:sldIdLst>
            <p14:sldId id="256"/>
            <p14:sldId id="258"/>
            <p14:sldId id="257"/>
            <p14:sldId id="259"/>
            <p14:sldId id="260"/>
            <p14:sldId id="261"/>
            <p14:sldId id="262"/>
            <p14:sldId id="263"/>
            <p14:sldId id="264"/>
          </p14:sldIdLst>
        </p14:section>
        <p14:section name="自动重新连接" id="{C5D30C48-617E-924C-A217-95711169CBF0}">
          <p14:sldIdLst>
            <p14:sldId id="265"/>
          </p14:sldIdLst>
        </p14:section>
        <p14:section name="Vcard电子名片" id="{329A258D-283E-4B4F-90E7-37AACDE118D0}">
          <p14:sldIdLst>
            <p14:sldId id="266"/>
            <p14:sldId id="267"/>
            <p14:sldId id="268"/>
            <p14:sldId id="269"/>
            <p14:sldId id="270"/>
          </p14:sldIdLst>
        </p14:section>
        <p14:section name="好友列表" id="{ADF32221-6575-7C44-B269-CF3C7BD9D30C}">
          <p14:sldIdLst>
            <p14:sldId id="271"/>
            <p14:sldId id="272"/>
            <p14:sldId id="273"/>
            <p14:sldId id="275"/>
          </p14:sldIdLst>
        </p14:section>
        <p14:section name="添加好友" id="{F9676D87-D528-9645-9228-F6D653750C2A}">
          <p14:sldIdLst>
            <p14:sldId id="278"/>
            <p14:sldId id="279"/>
            <p14:sldId id="280"/>
            <p14:sldId id="281"/>
          </p14:sldIdLst>
        </p14:section>
        <p14:section name="用户状态" id="{4CC052F1-0073-AF4F-96AF-C745A759E2F5}">
          <p14:sldIdLst>
            <p14:sldId id="282"/>
            <p14:sldId id="283"/>
          </p14:sldIdLst>
        </p14:section>
        <p14:section name="文本消息" id="{0F2723EB-F61F-CC4D-B6AB-A57FD8BD6067}">
          <p14:sldIdLst>
            <p14:sldId id="285"/>
            <p14:sldId id="286"/>
            <p14:sldId id="287"/>
            <p14:sldId id="288"/>
            <p14:sldId id="289"/>
            <p14:sldId id="290"/>
            <p14:sldId id="291"/>
          </p14:sldIdLst>
        </p14:section>
        <p14:section name="XMPP文件传输" id="{AAC969BC-257C-3F46-8B1C-775F506148C9}">
          <p14:sldIdLst>
            <p14:sldId id="292"/>
            <p14:sldId id="293"/>
            <p14:sldId id="294"/>
            <p14:sldId id="295"/>
            <p14:sldId id="296"/>
            <p14:sldId id="297"/>
            <p14:sldId id="298"/>
            <p14:sldId id="299"/>
            <p14:sldId id="300"/>
            <p14:sldId id="301"/>
            <p14:sldId id="302"/>
          </p14:sldIdLst>
        </p14:section>
        <p14:section name="XMPP扩展" id="{A78BA896-7107-CE44-95E4-BF6F6557B467}">
          <p14:sldIdLst>
            <p14:sldId id="284"/>
          </p14:sldIdLst>
        </p14:section>
        <p14:section name="推推" id="{7D3AE7FE-521D-A446-A2D9-8552D6CE6E4E}">
          <p14:sldIdLst>
            <p14:sldId id="303"/>
            <p14:sldId id="304"/>
            <p14:sldId id="305"/>
            <p14:sldId id="306"/>
            <p14:sldId id="307"/>
          </p14:sldIdLst>
        </p14:section>
        <p14:section name="消息回执" id="{6D9B9F6C-CEA4-4543-A76E-B9D6DCC8B441}">
          <p14:sldIdLst>
            <p14:sldId id="310"/>
            <p14:sldId id="308"/>
            <p14:sldId id="309"/>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8" autoAdjust="0"/>
    <p:restoredTop sz="94745" autoAdjust="0"/>
  </p:normalViewPr>
  <p:slideViewPr>
    <p:cSldViewPr snapToGrid="0" snapToObjects="1">
      <p:cViewPr varScale="1">
        <p:scale>
          <a:sx n="102" d="100"/>
          <a:sy n="102" d="100"/>
        </p:scale>
        <p:origin x="1368" y="184"/>
      </p:cViewPr>
      <p:guideLst>
        <p:guide orient="horz" pos="2160"/>
        <p:guide pos="2880"/>
      </p:guideLst>
    </p:cSldViewPr>
  </p:slideViewPr>
  <p:outlineViewPr>
    <p:cViewPr>
      <p:scale>
        <a:sx n="33" d="100"/>
        <a:sy n="33" d="100"/>
      </p:scale>
      <p:origin x="0" y="135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71195B-9DE3-1043-939E-265943B87E31}" type="datetimeFigureOut">
              <a:rPr kumimoji="1" lang="zh-CN" altLang="en-US" smtClean="0"/>
              <a:t>15/10/9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B71195B-9DE3-1043-939E-265943B87E31}" type="datetimeFigureOut">
              <a:rPr kumimoji="1" lang="zh-CN" altLang="en-US" smtClean="0"/>
              <a:t>15/10/9</a:t>
            </a:fld>
            <a:endParaRPr kumimoji="1"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3DAC1F7-C783-0E46-8F74-C7A0A7DD8BDC}" type="slidenum">
              <a:rPr kumimoji="1" lang="zh-CN" altLang="en-US" smtClean="0"/>
              <a:t>‹#›</a:t>
            </a:fld>
            <a:endParaRPr kumimoji="1"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XMPP</a:t>
            </a:r>
            <a:r>
              <a:rPr kumimoji="1" lang="zh-CN" altLang="en-US" dirty="0" smtClean="0"/>
              <a:t>简介</a:t>
            </a:r>
            <a:endParaRPr kumimoji="1" lang="zh-CN" altLang="en-US" dirty="0"/>
          </a:p>
        </p:txBody>
      </p:sp>
      <p:sp>
        <p:nvSpPr>
          <p:cNvPr id="3" name="副标题 2"/>
          <p:cNvSpPr>
            <a:spLocks noGrp="1"/>
          </p:cNvSpPr>
          <p:nvPr>
            <p:ph type="subTitle" idx="1"/>
          </p:nvPr>
        </p:nvSpPr>
        <p:spPr/>
        <p:txBody>
          <a:bodyPr/>
          <a:lstStyle/>
          <a:p>
            <a:r>
              <a:rPr kumimoji="1" lang="zh-CN" altLang="zh-CN"/>
              <a:t> </a:t>
            </a:r>
            <a:r>
              <a:rPr kumimoji="1" lang="zh-CN" altLang="en-US" smtClean="0"/>
              <a:t>                                                                        </a:t>
            </a:r>
            <a:endParaRPr kumimoji="1" lang="zh-CN" altLang="en-US" dirty="0"/>
          </a:p>
        </p:txBody>
      </p:sp>
    </p:spTree>
    <p:extLst>
      <p:ext uri="{BB962C8B-B14F-4D97-AF65-F5344CB8AC3E}">
        <p14:creationId xmlns:p14="http://schemas.microsoft.com/office/powerpoint/2010/main" val="273305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vCard</a:t>
            </a:r>
            <a:r>
              <a:rPr lang="zh-CN" altLang="en-US" dirty="0"/>
              <a:t>是一种现存的、广泛使用的，用户个人信息存储的标准，有点像是电子名片。基础的功能是存储和获取用户的电子身份，该信息是用</a:t>
            </a:r>
            <a:r>
              <a:rPr lang="en-US" altLang="zh-CN" dirty="0"/>
              <a:t>XML</a:t>
            </a:r>
            <a:r>
              <a:rPr lang="zh-CN" altLang="en-US" dirty="0"/>
              <a:t>表示的，数据的存储取决于所有现存的</a:t>
            </a:r>
            <a:r>
              <a:rPr lang="en-US" altLang="zh-CN" dirty="0"/>
              <a:t>Jabber</a:t>
            </a:r>
            <a:r>
              <a:rPr lang="zh-CN" altLang="en-US" dirty="0"/>
              <a:t>服务器的实现。</a:t>
            </a:r>
            <a:endParaRPr kumimoji="1" lang="zh-CN" altLang="en-US" dirty="0"/>
          </a:p>
        </p:txBody>
      </p:sp>
      <p:sp>
        <p:nvSpPr>
          <p:cNvPr id="3" name="标题 2"/>
          <p:cNvSpPr>
            <a:spLocks noGrp="1"/>
          </p:cNvSpPr>
          <p:nvPr>
            <p:ph type="title"/>
          </p:nvPr>
        </p:nvSpPr>
        <p:spPr/>
        <p:txBody>
          <a:bodyPr/>
          <a:lstStyle/>
          <a:p>
            <a:r>
              <a:rPr lang="en-US" altLang="zh-CN" b="1" dirty="0" smtClean="0"/>
              <a:t>XMPP</a:t>
            </a:r>
            <a:r>
              <a:rPr lang="zh-CN" altLang="en-US" b="1" dirty="0" smtClean="0"/>
              <a:t>提供电子名片协议</a:t>
            </a:r>
            <a:endParaRPr kumimoji="1" lang="zh-CN" altLang="en-US" dirty="0"/>
          </a:p>
        </p:txBody>
      </p:sp>
    </p:spTree>
    <p:extLst>
      <p:ext uri="{BB962C8B-B14F-4D97-AF65-F5344CB8AC3E}">
        <p14:creationId xmlns:p14="http://schemas.microsoft.com/office/powerpoint/2010/main" val="75636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b="1" dirty="0"/>
              <a:t>1</a:t>
            </a:r>
            <a:r>
              <a:rPr lang="zh-TW" altLang="en-US" b="1" dirty="0"/>
              <a:t>、什么是</a:t>
            </a:r>
            <a:r>
              <a:rPr lang="en-US" altLang="zh-TW" b="1" dirty="0" err="1"/>
              <a:t>Openfire</a:t>
            </a:r>
            <a:endParaRPr lang="en-US" altLang="zh-TW" b="1" dirty="0"/>
          </a:p>
          <a:p>
            <a:r>
              <a:rPr lang="en-US" altLang="zh-CN" dirty="0" err="1"/>
              <a:t>Openfire</a:t>
            </a:r>
            <a:r>
              <a:rPr lang="en-US" altLang="zh-CN" dirty="0"/>
              <a:t> </a:t>
            </a:r>
            <a:r>
              <a:rPr lang="zh-CN" altLang="en-US" dirty="0"/>
              <a:t>采用</a:t>
            </a:r>
            <a:r>
              <a:rPr lang="en-US" altLang="zh-CN" dirty="0"/>
              <a:t>Java</a:t>
            </a:r>
            <a:r>
              <a:rPr lang="zh-CN" altLang="en-US" dirty="0"/>
              <a:t>开发，开源的实时协作（</a:t>
            </a:r>
            <a:r>
              <a:rPr lang="en-US" altLang="zh-CN" dirty="0"/>
              <a:t>RTC</a:t>
            </a:r>
            <a:r>
              <a:rPr lang="zh-CN" altLang="en-US" dirty="0"/>
              <a:t>）服务器基于</a:t>
            </a:r>
            <a:r>
              <a:rPr lang="en-US" altLang="zh-CN" dirty="0"/>
              <a:t>XMPP</a:t>
            </a:r>
            <a:r>
              <a:rPr lang="zh-CN" altLang="en-US" dirty="0"/>
              <a:t>（</a:t>
            </a:r>
            <a:r>
              <a:rPr lang="en-US" altLang="zh-CN" dirty="0"/>
              <a:t>Jabber</a:t>
            </a:r>
            <a:r>
              <a:rPr lang="zh-CN" altLang="en-US" dirty="0"/>
              <a:t>）协议。您可以使用它轻易的构建高效率的即时通信服务器</a:t>
            </a:r>
            <a:r>
              <a:rPr lang="en-US" altLang="zh-CN" dirty="0"/>
              <a:t>.</a:t>
            </a:r>
          </a:p>
          <a:p>
            <a:r>
              <a:rPr lang="en-US" altLang="zh-CN" dirty="0" err="1"/>
              <a:t>Openfire</a:t>
            </a:r>
            <a:r>
              <a:rPr lang="zh-CN" altLang="en-US" dirty="0"/>
              <a:t>安装和使用都非常简单，并利用</a:t>
            </a:r>
            <a:r>
              <a:rPr lang="en-US" altLang="zh-CN" dirty="0"/>
              <a:t>Web</a:t>
            </a:r>
            <a:r>
              <a:rPr lang="zh-CN" altLang="en-US" dirty="0"/>
              <a:t>进行管理。单台服务器可支持上万并发用户。</a:t>
            </a:r>
          </a:p>
          <a:p>
            <a:r>
              <a:rPr lang="zh-CN" altLang="en-US" dirty="0"/>
              <a:t>　　由于是采用开放的</a:t>
            </a:r>
            <a:r>
              <a:rPr lang="en-US" altLang="zh-CN" dirty="0"/>
              <a:t>XMPP</a:t>
            </a:r>
            <a:r>
              <a:rPr lang="zh-CN" altLang="en-US" dirty="0"/>
              <a:t>协议，您可以使用各种支持</a:t>
            </a:r>
            <a:r>
              <a:rPr lang="en-US" altLang="zh-CN" dirty="0"/>
              <a:t>XMPP</a:t>
            </a:r>
            <a:r>
              <a:rPr lang="zh-CN" altLang="en-US" dirty="0"/>
              <a:t>协议的</a:t>
            </a:r>
            <a:r>
              <a:rPr lang="en-US" altLang="zh-CN" dirty="0"/>
              <a:t>IM</a:t>
            </a:r>
            <a:r>
              <a:rPr lang="zh-CN" altLang="en-US" dirty="0"/>
              <a:t>客户端软件登陆服务</a:t>
            </a:r>
            <a:r>
              <a:rPr lang="en-US" altLang="zh-CN" dirty="0"/>
              <a:t>.</a:t>
            </a:r>
            <a:endParaRPr kumimoji="1" lang="zh-CN" altLang="en-US" dirty="0"/>
          </a:p>
        </p:txBody>
      </p:sp>
      <p:sp>
        <p:nvSpPr>
          <p:cNvPr id="3" name="标题 2"/>
          <p:cNvSpPr>
            <a:spLocks noGrp="1"/>
          </p:cNvSpPr>
          <p:nvPr>
            <p:ph type="title"/>
          </p:nvPr>
        </p:nvSpPr>
        <p:spPr/>
        <p:txBody>
          <a:bodyPr/>
          <a:lstStyle/>
          <a:p>
            <a:r>
              <a:rPr lang="zh-CN" altLang="en-US" b="1" dirty="0"/>
              <a:t>服务器端介绍</a:t>
            </a:r>
            <a:endParaRPr kumimoji="1" lang="zh-CN" altLang="en-US" dirty="0"/>
          </a:p>
        </p:txBody>
      </p:sp>
    </p:spTree>
    <p:extLst>
      <p:ext uri="{BB962C8B-B14F-4D97-AF65-F5344CB8AC3E}">
        <p14:creationId xmlns:p14="http://schemas.microsoft.com/office/powerpoint/2010/main" val="260969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TW" b="1" dirty="0"/>
              <a:t>2</a:t>
            </a:r>
            <a:r>
              <a:rPr lang="zh-TW" altLang="en-US" b="1" dirty="0"/>
              <a:t>、为什么使用</a:t>
            </a:r>
            <a:r>
              <a:rPr lang="en-US" altLang="zh-TW" b="1" dirty="0" err="1"/>
              <a:t>Openfire</a:t>
            </a:r>
            <a:endParaRPr lang="en-US" altLang="zh-TW" b="1" dirty="0"/>
          </a:p>
          <a:p>
            <a:r>
              <a:rPr lang="en-US" altLang="zh-CN" dirty="0"/>
              <a:t>A</a:t>
            </a:r>
            <a:r>
              <a:rPr lang="zh-CN" altLang="en-US" dirty="0"/>
              <a:t>、</a:t>
            </a:r>
            <a:r>
              <a:rPr lang="en-US" altLang="zh-CN" dirty="0" err="1"/>
              <a:t>Openfire</a:t>
            </a:r>
            <a:r>
              <a:rPr lang="zh-CN" altLang="en-US" dirty="0"/>
              <a:t>为</a:t>
            </a:r>
            <a:r>
              <a:rPr lang="en-US" altLang="zh-CN" dirty="0"/>
              <a:t>Java</a:t>
            </a:r>
            <a:r>
              <a:rPr lang="zh-CN" altLang="en-US" dirty="0"/>
              <a:t>开源项目</a:t>
            </a:r>
          </a:p>
          <a:p>
            <a:r>
              <a:rPr lang="en-US" altLang="zh-CN" dirty="0"/>
              <a:t>B</a:t>
            </a:r>
            <a:r>
              <a:rPr lang="zh-CN" altLang="en-US" dirty="0"/>
              <a:t>、 采用开放的</a:t>
            </a:r>
            <a:r>
              <a:rPr lang="en-US" altLang="zh-CN" dirty="0"/>
              <a:t>XMPP</a:t>
            </a:r>
            <a:r>
              <a:rPr lang="zh-CN" altLang="en-US" dirty="0"/>
              <a:t>协议</a:t>
            </a:r>
          </a:p>
          <a:p>
            <a:r>
              <a:rPr lang="en-US" altLang="zh-CN" dirty="0"/>
              <a:t>C</a:t>
            </a:r>
            <a:r>
              <a:rPr lang="zh-CN" altLang="en-US" dirty="0"/>
              <a:t>、 有多种针对不通系统的版本</a:t>
            </a:r>
          </a:p>
          <a:p>
            <a:r>
              <a:rPr lang="en-US" altLang="zh-TW" dirty="0"/>
              <a:t>D</a:t>
            </a:r>
            <a:r>
              <a:rPr lang="zh-TW" altLang="en-US" dirty="0"/>
              <a:t>、使用</a:t>
            </a:r>
            <a:r>
              <a:rPr lang="en-US" altLang="zh-TW" dirty="0"/>
              <a:t>Socket</a:t>
            </a:r>
            <a:r>
              <a:rPr lang="zh-TW" altLang="en-US" dirty="0"/>
              <a:t>通讯</a:t>
            </a:r>
          </a:p>
          <a:p>
            <a:r>
              <a:rPr lang="en-US" altLang="zh-TW" dirty="0"/>
              <a:t>E</a:t>
            </a:r>
            <a:r>
              <a:rPr lang="zh-TW" altLang="en-US" dirty="0"/>
              <a:t>、 单台服务器可支持上万并发用户</a:t>
            </a:r>
            <a:r>
              <a:rPr lang="en-US" altLang="zh-TW" dirty="0"/>
              <a:t>,</a:t>
            </a:r>
            <a:r>
              <a:rPr lang="zh-TW" altLang="en-US" dirty="0"/>
              <a:t>搭建分布式云服务器可轻松提供大量并发用户。</a:t>
            </a:r>
          </a:p>
          <a:p>
            <a:r>
              <a:rPr lang="en-US" altLang="zh-TW" dirty="0"/>
              <a:t>F</a:t>
            </a:r>
            <a:r>
              <a:rPr lang="zh-TW" altLang="en-US" dirty="0"/>
              <a:t>、 </a:t>
            </a:r>
            <a:r>
              <a:rPr lang="en-US" altLang="zh-TW" dirty="0"/>
              <a:t>Socket</a:t>
            </a:r>
            <a:r>
              <a:rPr lang="zh-TW" altLang="en-US" dirty="0"/>
              <a:t>长连接</a:t>
            </a:r>
          </a:p>
          <a:p>
            <a:r>
              <a:rPr lang="en-US" altLang="zh-TW" dirty="0"/>
              <a:t>G</a:t>
            </a:r>
            <a:r>
              <a:rPr lang="zh-TW" altLang="en-US" dirty="0"/>
              <a:t>、服务器稳定</a:t>
            </a:r>
          </a:p>
          <a:p>
            <a:r>
              <a:rPr lang="en-US" altLang="zh-TW" dirty="0"/>
              <a:t>H</a:t>
            </a:r>
            <a:r>
              <a:rPr lang="zh-TW" altLang="en-US" dirty="0"/>
              <a:t>、提供接口，可自己开发插件</a:t>
            </a:r>
            <a:endParaRPr kumimoji="1" lang="zh-CN" altLang="en-US" dirty="0"/>
          </a:p>
        </p:txBody>
      </p:sp>
      <p:sp>
        <p:nvSpPr>
          <p:cNvPr id="3" name="标题 2"/>
          <p:cNvSpPr>
            <a:spLocks noGrp="1"/>
          </p:cNvSpPr>
          <p:nvPr>
            <p:ph type="title"/>
          </p:nvPr>
        </p:nvSpPr>
        <p:spPr/>
        <p:txBody>
          <a:bodyPr/>
          <a:lstStyle/>
          <a:p>
            <a:r>
              <a:rPr lang="zh-CN" altLang="en-US" b="1" dirty="0"/>
              <a:t>服务器端介绍</a:t>
            </a:r>
            <a:endParaRPr kumimoji="1" lang="zh-CN" altLang="en-US" dirty="0"/>
          </a:p>
        </p:txBody>
      </p:sp>
    </p:spTree>
    <p:extLst>
      <p:ext uri="{BB962C8B-B14F-4D97-AF65-F5344CB8AC3E}">
        <p14:creationId xmlns:p14="http://schemas.microsoft.com/office/powerpoint/2010/main" val="367158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XMPP</a:t>
            </a:r>
            <a:r>
              <a:rPr kumimoji="1" lang="zh-CN" altLang="en-US" dirty="0" smtClean="0"/>
              <a:t>框架基本常识</a:t>
            </a:r>
            <a:endParaRPr kumimoji="1" lang="zh-CN" altLang="en-US" dirty="0"/>
          </a:p>
        </p:txBody>
      </p:sp>
      <p:sp>
        <p:nvSpPr>
          <p:cNvPr id="3" name="副标题 2"/>
          <p:cNvSpPr>
            <a:spLocks noGrp="1"/>
          </p:cNvSpPr>
          <p:nvPr>
            <p:ph type="subTitle" idx="1"/>
          </p:nvPr>
        </p:nvSpPr>
        <p:spPr>
          <a:xfrm>
            <a:off x="5430424" y="3556002"/>
            <a:ext cx="3224837" cy="605174"/>
          </a:xfrm>
        </p:spPr>
        <p:txBody>
          <a:bodyPr/>
          <a:lstStyle/>
          <a:p>
            <a:endParaRPr kumimoji="1" lang="zh-CN" altLang="en-US" b="1" dirty="0"/>
          </a:p>
        </p:txBody>
      </p:sp>
    </p:spTree>
    <p:extLst>
      <p:ext uri="{BB962C8B-B14F-4D97-AF65-F5344CB8AC3E}">
        <p14:creationId xmlns:p14="http://schemas.microsoft.com/office/powerpoint/2010/main" val="3847413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XMPPStream</a:t>
            </a:r>
            <a:r>
              <a:rPr kumimoji="1" lang="zh-CN" altLang="en-US" dirty="0" smtClean="0"/>
              <a:t>通讯示意图</a:t>
            </a:r>
            <a:endParaRPr kumimoji="1" lang="zh-CN" altLang="en-US" dirty="0"/>
          </a:p>
        </p:txBody>
      </p:sp>
      <p:grpSp>
        <p:nvGrpSpPr>
          <p:cNvPr id="4" name="组 3"/>
          <p:cNvGrpSpPr/>
          <p:nvPr/>
        </p:nvGrpSpPr>
        <p:grpSpPr>
          <a:xfrm>
            <a:off x="762250" y="1627853"/>
            <a:ext cx="7619500" cy="4615229"/>
            <a:chOff x="670900" y="1627853"/>
            <a:chExt cx="7619500" cy="4615229"/>
          </a:xfrm>
        </p:grpSpPr>
        <p:sp>
          <p:nvSpPr>
            <p:cNvPr id="5" name="矩形 4"/>
            <p:cNvSpPr/>
            <p:nvPr/>
          </p:nvSpPr>
          <p:spPr>
            <a:xfrm>
              <a:off x="670900" y="1627853"/>
              <a:ext cx="2276266" cy="461522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0000"/>
                  </a:solidFill>
                  <a:latin typeface="Menlo Regular"/>
                  <a:ea typeface="华文细黑"/>
                  <a:cs typeface="Menlo Regular"/>
                </a:rPr>
                <a:t>XMPPStream</a:t>
              </a:r>
            </a:p>
            <a:p>
              <a:pPr algn="ctr"/>
              <a:endParaRPr kumimoji="1" lang="en-US" altLang="zh-CN" dirty="0">
                <a:latin typeface="Menlo Regular"/>
                <a:ea typeface="华文细黑"/>
                <a:cs typeface="Menlo Regular"/>
              </a:endParaRPr>
            </a:p>
            <a:p>
              <a:pPr algn="ctr"/>
              <a:r>
                <a:rPr kumimoji="1" lang="en-US" altLang="zh-CN" dirty="0" smtClean="0">
                  <a:latin typeface="Menlo Regular"/>
                  <a:ea typeface="华文细黑"/>
                  <a:cs typeface="Menlo Regular"/>
                </a:rPr>
                <a:t>myJID</a:t>
              </a:r>
            </a:p>
            <a:p>
              <a:pPr algn="ctr"/>
              <a:r>
                <a:rPr kumimoji="1" lang="en-US" altLang="zh-CN" dirty="0" smtClean="0">
                  <a:latin typeface="Menlo Regular"/>
                  <a:ea typeface="华文细黑"/>
                  <a:cs typeface="Menlo Regular"/>
                </a:rPr>
                <a:t>hostName</a:t>
              </a:r>
              <a:endParaRPr kumimoji="1" lang="zh-CN" altLang="en-US" dirty="0">
                <a:latin typeface="Menlo Regular"/>
                <a:ea typeface="华文细黑"/>
                <a:cs typeface="Menlo Regular"/>
              </a:endParaRPr>
            </a:p>
          </p:txBody>
        </p:sp>
        <p:sp>
          <p:nvSpPr>
            <p:cNvPr id="6" name="矩形 5"/>
            <p:cNvSpPr/>
            <p:nvPr/>
          </p:nvSpPr>
          <p:spPr>
            <a:xfrm>
              <a:off x="5810468" y="1627853"/>
              <a:ext cx="2479932" cy="4615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latin typeface="Menlo Regular"/>
                  <a:ea typeface="华文细黑"/>
                  <a:cs typeface="Menlo Regular"/>
                </a:rPr>
                <a:t>hostName</a:t>
              </a:r>
            </a:p>
            <a:p>
              <a:pPr algn="ctr"/>
              <a:r>
                <a:rPr kumimoji="1" lang="zh-CN" altLang="en-US" dirty="0" smtClean="0">
                  <a:latin typeface="Menlo Regular"/>
                  <a:ea typeface="华文细黑"/>
                  <a:cs typeface="Menlo Regular"/>
                </a:rPr>
                <a:t>对应的服务器</a:t>
              </a:r>
              <a:endParaRPr kumimoji="1" lang="zh-CN" altLang="en-US" dirty="0">
                <a:latin typeface="Menlo Regular"/>
                <a:ea typeface="华文细黑"/>
                <a:cs typeface="Menlo Regular"/>
              </a:endParaRPr>
            </a:p>
          </p:txBody>
        </p:sp>
        <p:cxnSp>
          <p:nvCxnSpPr>
            <p:cNvPr id="7" name="直线箭头连接符 6"/>
            <p:cNvCxnSpPr/>
            <p:nvPr/>
          </p:nvCxnSpPr>
          <p:spPr>
            <a:xfrm>
              <a:off x="2947166" y="2524179"/>
              <a:ext cx="286330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文本框 7"/>
            <p:cNvSpPr txBox="1"/>
            <p:nvPr/>
          </p:nvSpPr>
          <p:spPr>
            <a:xfrm>
              <a:off x="3138850" y="2154847"/>
              <a:ext cx="2480166" cy="369332"/>
            </a:xfrm>
            <a:prstGeom prst="rect">
              <a:avLst/>
            </a:prstGeom>
            <a:noFill/>
          </p:spPr>
          <p:txBody>
            <a:bodyPr wrap="none" rtlCol="0">
              <a:spAutoFit/>
            </a:bodyPr>
            <a:lstStyle/>
            <a:p>
              <a:r>
                <a:rPr kumimoji="1" lang="zh-CN" altLang="en-US" dirty="0" smtClean="0">
                  <a:latin typeface="Menlo Regular"/>
                  <a:ea typeface="华文细黑"/>
                  <a:cs typeface="Menlo Regular"/>
                </a:rPr>
                <a:t>以</a:t>
              </a:r>
              <a:r>
                <a:rPr kumimoji="1" lang="en-US" altLang="zh-CN" dirty="0" smtClean="0">
                  <a:solidFill>
                    <a:srgbClr val="FF0000"/>
                  </a:solidFill>
                  <a:latin typeface="Menlo Regular"/>
                  <a:ea typeface="华文细黑"/>
                  <a:cs typeface="Menlo Regular"/>
                </a:rPr>
                <a:t>myJID</a:t>
              </a:r>
              <a:r>
                <a:rPr kumimoji="1" lang="zh-CN" altLang="en-US" dirty="0" smtClean="0">
                  <a:latin typeface="Menlo Regular"/>
                  <a:ea typeface="华文细黑"/>
                  <a:cs typeface="Menlo Regular"/>
                </a:rPr>
                <a:t>名义</a:t>
              </a:r>
              <a:r>
                <a:rPr kumimoji="1" lang="zh-CN" altLang="en-US" dirty="0" smtClean="0">
                  <a:solidFill>
                    <a:srgbClr val="FF0000"/>
                  </a:solidFill>
                  <a:latin typeface="Menlo Regular"/>
                  <a:ea typeface="华文细黑"/>
                  <a:cs typeface="Menlo Regular"/>
                </a:rPr>
                <a:t>的长连接</a:t>
              </a:r>
              <a:endParaRPr kumimoji="1" lang="zh-CN" altLang="en-US" dirty="0">
                <a:solidFill>
                  <a:srgbClr val="FF0000"/>
                </a:solidFill>
                <a:latin typeface="Menlo Regular"/>
                <a:ea typeface="华文细黑"/>
                <a:cs typeface="Menlo Regular"/>
              </a:endParaRPr>
            </a:p>
          </p:txBody>
        </p:sp>
        <p:grpSp>
          <p:nvGrpSpPr>
            <p:cNvPr id="9" name="组 8"/>
            <p:cNvGrpSpPr/>
            <p:nvPr/>
          </p:nvGrpSpPr>
          <p:grpSpPr>
            <a:xfrm>
              <a:off x="2947166" y="2634198"/>
              <a:ext cx="2895396" cy="1176050"/>
              <a:chOff x="2947166" y="2634198"/>
              <a:chExt cx="2895396" cy="1176050"/>
            </a:xfrm>
          </p:grpSpPr>
          <p:sp>
            <p:nvSpPr>
              <p:cNvPr id="18" name="矩形 17"/>
              <p:cNvSpPr/>
              <p:nvPr/>
            </p:nvSpPr>
            <p:spPr>
              <a:xfrm>
                <a:off x="2947166" y="2634198"/>
                <a:ext cx="2863302" cy="1176050"/>
              </a:xfrm>
              <a:prstGeom prst="rect">
                <a:avLst/>
              </a:prstGeom>
              <a:no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b"/>
              <a:lstStyle/>
              <a:p>
                <a:pPr algn="ctr"/>
                <a:r>
                  <a:rPr kumimoji="1" lang="zh-CN" altLang="en-US" dirty="0" smtClean="0">
                    <a:solidFill>
                      <a:srgbClr val="800000"/>
                    </a:solidFill>
                    <a:latin typeface="Menlo Regular"/>
                    <a:ea typeface="华文细黑"/>
                    <a:cs typeface="Menlo Regular"/>
                  </a:rPr>
                  <a:t>双向请求</a:t>
                </a:r>
                <a:r>
                  <a:rPr kumimoji="1" lang="en-US" altLang="zh-CN" dirty="0" smtClean="0">
                    <a:solidFill>
                      <a:srgbClr val="800000"/>
                    </a:solidFill>
                    <a:latin typeface="Menlo Regular"/>
                    <a:ea typeface="华文细黑"/>
                    <a:cs typeface="Menlo Regular"/>
                  </a:rPr>
                  <a:t>1</a:t>
                </a:r>
                <a:endParaRPr kumimoji="1" lang="zh-CN" altLang="en-US" dirty="0">
                  <a:solidFill>
                    <a:srgbClr val="800000"/>
                  </a:solidFill>
                  <a:latin typeface="Menlo Regular"/>
                  <a:ea typeface="华文细黑"/>
                  <a:cs typeface="Menlo Regular"/>
                </a:endParaRPr>
              </a:p>
            </p:txBody>
          </p:sp>
          <p:cxnSp>
            <p:nvCxnSpPr>
              <p:cNvPr id="19" name="直线箭头连接符 18"/>
              <p:cNvCxnSpPr/>
              <p:nvPr/>
            </p:nvCxnSpPr>
            <p:spPr>
              <a:xfrm>
                <a:off x="2947166" y="2999638"/>
                <a:ext cx="2863302" cy="38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p:nvPr/>
            </p:nvCxnSpPr>
            <p:spPr>
              <a:xfrm flipH="1">
                <a:off x="2947166" y="3394864"/>
                <a:ext cx="28633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3857166" y="2634198"/>
                <a:ext cx="1246968" cy="369332"/>
              </a:xfrm>
              <a:prstGeom prst="rect">
                <a:avLst/>
              </a:prstGeom>
              <a:noFill/>
            </p:spPr>
            <p:txBody>
              <a:bodyPr wrap="none" rtlCol="0">
                <a:spAutoFit/>
              </a:bodyPr>
              <a:lstStyle/>
              <a:p>
                <a:r>
                  <a:rPr kumimoji="1" lang="zh-CN" altLang="en-US" dirty="0" smtClean="0">
                    <a:latin typeface="Menlo Regular"/>
                    <a:ea typeface="华文细黑"/>
                    <a:cs typeface="Menlo Regular"/>
                  </a:rPr>
                  <a:t>发送请求</a:t>
                </a:r>
                <a:r>
                  <a:rPr kumimoji="1" lang="en-US" altLang="zh-CN" dirty="0" smtClean="0">
                    <a:latin typeface="Menlo Regular"/>
                    <a:ea typeface="华文细黑"/>
                    <a:cs typeface="Menlo Regular"/>
                  </a:rPr>
                  <a:t>1</a:t>
                </a:r>
                <a:endParaRPr kumimoji="1" lang="zh-CN" altLang="en-US" dirty="0">
                  <a:latin typeface="Menlo Regular"/>
                  <a:ea typeface="华文细黑"/>
                  <a:cs typeface="Menlo Regular"/>
                </a:endParaRPr>
              </a:p>
            </p:txBody>
          </p:sp>
          <p:sp>
            <p:nvSpPr>
              <p:cNvPr id="22" name="文本框 21"/>
              <p:cNvSpPr txBox="1"/>
              <p:nvPr/>
            </p:nvSpPr>
            <p:spPr>
              <a:xfrm>
                <a:off x="3118739" y="3061645"/>
                <a:ext cx="2723823" cy="369332"/>
              </a:xfrm>
              <a:prstGeom prst="rect">
                <a:avLst/>
              </a:prstGeom>
              <a:noFill/>
            </p:spPr>
            <p:txBody>
              <a:bodyPr wrap="none" rtlCol="0">
                <a:spAutoFit/>
              </a:bodyPr>
              <a:lstStyle/>
              <a:p>
                <a:r>
                  <a:rPr kumimoji="1" lang="zh-CN" altLang="en-US" dirty="0" smtClean="0">
                    <a:latin typeface="Menlo Regular"/>
                    <a:ea typeface="华文细黑"/>
                    <a:cs typeface="Menlo Regular"/>
                  </a:rPr>
                  <a:t>以代理方式返回请求结果</a:t>
                </a:r>
                <a:endParaRPr kumimoji="1" lang="zh-CN" altLang="en-US" dirty="0">
                  <a:latin typeface="Menlo Regular"/>
                  <a:ea typeface="华文细黑"/>
                  <a:cs typeface="Menlo Regular"/>
                </a:endParaRPr>
              </a:p>
            </p:txBody>
          </p:sp>
        </p:grpSp>
        <p:cxnSp>
          <p:nvCxnSpPr>
            <p:cNvPr id="10" name="直线箭头连接符 9"/>
            <p:cNvCxnSpPr/>
            <p:nvPr/>
          </p:nvCxnSpPr>
          <p:spPr>
            <a:xfrm>
              <a:off x="2954433" y="5719804"/>
              <a:ext cx="286330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926652" y="5350472"/>
              <a:ext cx="1107996" cy="369332"/>
            </a:xfrm>
            <a:prstGeom prst="rect">
              <a:avLst/>
            </a:prstGeom>
            <a:noFill/>
          </p:spPr>
          <p:txBody>
            <a:bodyPr wrap="none" rtlCol="0">
              <a:spAutoFit/>
            </a:bodyPr>
            <a:lstStyle/>
            <a:p>
              <a:r>
                <a:rPr kumimoji="1" lang="zh-CN" altLang="en-US" dirty="0" smtClean="0">
                  <a:solidFill>
                    <a:srgbClr val="800000"/>
                  </a:solidFill>
                  <a:latin typeface="Menlo Regular"/>
                  <a:ea typeface="华文细黑"/>
                  <a:cs typeface="Menlo Regular"/>
                </a:rPr>
                <a:t>单向请求</a:t>
              </a:r>
              <a:endParaRPr kumimoji="1" lang="zh-CN" altLang="en-US" dirty="0">
                <a:solidFill>
                  <a:srgbClr val="800000"/>
                </a:solidFill>
                <a:latin typeface="Menlo Regular"/>
                <a:ea typeface="华文细黑"/>
                <a:cs typeface="Menlo Regular"/>
              </a:endParaRPr>
            </a:p>
          </p:txBody>
        </p:sp>
        <p:grpSp>
          <p:nvGrpSpPr>
            <p:cNvPr id="12" name="组 11"/>
            <p:cNvGrpSpPr/>
            <p:nvPr/>
          </p:nvGrpSpPr>
          <p:grpSpPr>
            <a:xfrm>
              <a:off x="2947166" y="4084241"/>
              <a:ext cx="2895396" cy="1176050"/>
              <a:chOff x="2947166" y="2634198"/>
              <a:chExt cx="2895396" cy="1176050"/>
            </a:xfrm>
          </p:grpSpPr>
          <p:sp>
            <p:nvSpPr>
              <p:cNvPr id="13" name="矩形 12"/>
              <p:cNvSpPr/>
              <p:nvPr/>
            </p:nvSpPr>
            <p:spPr>
              <a:xfrm>
                <a:off x="2947166" y="2634198"/>
                <a:ext cx="2863302" cy="1176050"/>
              </a:xfrm>
              <a:prstGeom prst="rect">
                <a:avLst/>
              </a:prstGeom>
              <a:no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b"/>
              <a:lstStyle/>
              <a:p>
                <a:pPr algn="ctr"/>
                <a:r>
                  <a:rPr kumimoji="1" lang="zh-CN" altLang="en-US" dirty="0" smtClean="0">
                    <a:solidFill>
                      <a:srgbClr val="800000"/>
                    </a:solidFill>
                    <a:latin typeface="Menlo Regular"/>
                    <a:ea typeface="华文细黑"/>
                    <a:cs typeface="Menlo Regular"/>
                  </a:rPr>
                  <a:t>双向请求</a:t>
                </a:r>
                <a:r>
                  <a:rPr kumimoji="1" lang="en-US" altLang="zh-CN" dirty="0" smtClean="0">
                    <a:solidFill>
                      <a:srgbClr val="800000"/>
                    </a:solidFill>
                    <a:latin typeface="Menlo Regular"/>
                    <a:ea typeface="华文细黑"/>
                    <a:cs typeface="Menlo Regular"/>
                  </a:rPr>
                  <a:t>2</a:t>
                </a:r>
                <a:endParaRPr kumimoji="1" lang="zh-CN" altLang="en-US" dirty="0">
                  <a:solidFill>
                    <a:srgbClr val="800000"/>
                  </a:solidFill>
                  <a:latin typeface="Menlo Regular"/>
                  <a:ea typeface="华文细黑"/>
                  <a:cs typeface="Menlo Regular"/>
                </a:endParaRPr>
              </a:p>
            </p:txBody>
          </p:sp>
          <p:cxnSp>
            <p:nvCxnSpPr>
              <p:cNvPr id="14" name="直线箭头连接符 13"/>
              <p:cNvCxnSpPr/>
              <p:nvPr/>
            </p:nvCxnSpPr>
            <p:spPr>
              <a:xfrm>
                <a:off x="2947166" y="2999638"/>
                <a:ext cx="2863302" cy="38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flipH="1">
                <a:off x="2947166" y="3394864"/>
                <a:ext cx="28633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3856120" y="2634198"/>
                <a:ext cx="1249060" cy="369332"/>
              </a:xfrm>
              <a:prstGeom prst="rect">
                <a:avLst/>
              </a:prstGeom>
              <a:noFill/>
            </p:spPr>
            <p:txBody>
              <a:bodyPr wrap="none" rtlCol="0">
                <a:spAutoFit/>
              </a:bodyPr>
              <a:lstStyle/>
              <a:p>
                <a:r>
                  <a:rPr kumimoji="1" lang="zh-CN" altLang="en-US" dirty="0" smtClean="0">
                    <a:latin typeface="Menlo Regular"/>
                    <a:ea typeface="华文细黑"/>
                    <a:cs typeface="Menlo Regular"/>
                  </a:rPr>
                  <a:t>发送请求</a:t>
                </a:r>
                <a:r>
                  <a:rPr kumimoji="1" lang="en-US" altLang="zh-CN" dirty="0" smtClean="0">
                    <a:latin typeface="Menlo Regular"/>
                    <a:ea typeface="华文细黑"/>
                    <a:cs typeface="Menlo Regular"/>
                  </a:rPr>
                  <a:t>2</a:t>
                </a:r>
                <a:endParaRPr kumimoji="1" lang="zh-CN" altLang="en-US" dirty="0">
                  <a:latin typeface="Menlo Regular"/>
                  <a:ea typeface="华文细黑"/>
                  <a:cs typeface="Menlo Regular"/>
                </a:endParaRPr>
              </a:p>
            </p:txBody>
          </p:sp>
          <p:sp>
            <p:nvSpPr>
              <p:cNvPr id="17" name="文本框 16"/>
              <p:cNvSpPr txBox="1"/>
              <p:nvPr/>
            </p:nvSpPr>
            <p:spPr>
              <a:xfrm>
                <a:off x="3118739" y="3061645"/>
                <a:ext cx="2723823" cy="369332"/>
              </a:xfrm>
              <a:prstGeom prst="rect">
                <a:avLst/>
              </a:prstGeom>
              <a:noFill/>
            </p:spPr>
            <p:txBody>
              <a:bodyPr wrap="none" rtlCol="0">
                <a:spAutoFit/>
              </a:bodyPr>
              <a:lstStyle/>
              <a:p>
                <a:r>
                  <a:rPr kumimoji="1" lang="zh-CN" altLang="en-US" dirty="0" smtClean="0">
                    <a:latin typeface="Menlo Regular"/>
                    <a:ea typeface="华文细黑"/>
                    <a:cs typeface="Menlo Regular"/>
                  </a:rPr>
                  <a:t>以代理方式返回请求结果</a:t>
                </a:r>
                <a:endParaRPr kumimoji="1" lang="zh-CN" altLang="en-US" dirty="0">
                  <a:latin typeface="Menlo Regular"/>
                  <a:ea typeface="华文细黑"/>
                  <a:cs typeface="Menlo Regular"/>
                </a:endParaRPr>
              </a:p>
            </p:txBody>
          </p:sp>
        </p:grpSp>
      </p:grpSp>
    </p:spTree>
    <p:extLst>
      <p:ext uri="{BB962C8B-B14F-4D97-AF65-F5344CB8AC3E}">
        <p14:creationId xmlns:p14="http://schemas.microsoft.com/office/powerpoint/2010/main" val="2825457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85000" lnSpcReduction="20000"/>
          </a:bodyPr>
          <a:lstStyle/>
          <a:p>
            <a:pPr marL="0" indent="0">
              <a:buNone/>
            </a:pPr>
            <a:r>
              <a:rPr lang="en-US" altLang="zh-CN" sz="2000" dirty="0" smtClean="0">
                <a:solidFill>
                  <a:srgbClr val="007400"/>
                </a:solidFill>
                <a:latin typeface="Menlo-Regular"/>
              </a:rPr>
              <a:t>// </a:t>
            </a:r>
            <a:r>
              <a:rPr lang="zh-CN" altLang="en-US" sz="2000" dirty="0">
                <a:solidFill>
                  <a:srgbClr val="007400"/>
                </a:solidFill>
                <a:latin typeface="STHeitiSC-Light"/>
              </a:rPr>
              <a:t>设置</a:t>
            </a:r>
            <a:r>
              <a:rPr lang="en-US" altLang="zh-CN" sz="2000" dirty="0">
                <a:solidFill>
                  <a:srgbClr val="007400"/>
                </a:solidFill>
                <a:latin typeface="Menlo-Regular"/>
              </a:rPr>
              <a:t>XMPPStream</a:t>
            </a: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)setupStream;</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销毁</a:t>
            </a:r>
            <a:r>
              <a:rPr lang="en-US" altLang="zh-CN" sz="2000" dirty="0">
                <a:solidFill>
                  <a:srgbClr val="007400"/>
                </a:solidFill>
                <a:latin typeface="Menlo-Regular"/>
              </a:rPr>
              <a:t>XMPPStream</a:t>
            </a:r>
            <a:r>
              <a:rPr lang="zh-CN" altLang="en-US" sz="2000" dirty="0">
                <a:solidFill>
                  <a:srgbClr val="007400"/>
                </a:solidFill>
                <a:latin typeface="Menlo-Regular"/>
              </a:rPr>
              <a:t>并注销已注册</a:t>
            </a:r>
            <a:r>
              <a:rPr lang="zh-CN" altLang="en-US" sz="2000" dirty="0" smtClean="0">
                <a:solidFill>
                  <a:srgbClr val="007400"/>
                </a:solidFill>
                <a:latin typeface="Menlo-Regular"/>
              </a:rPr>
              <a:t>的扩展模块</a:t>
            </a:r>
            <a:endParaRPr lang="en-US" altLang="zh-CN" sz="2000" dirty="0" smtClean="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)teardownStream;</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a:solidFill>
                  <a:srgbClr val="007400"/>
                </a:solidFill>
                <a:latin typeface="STHeitiSC-Light"/>
              </a:rPr>
              <a:t>通知服务器器用户上线</a:t>
            </a:r>
            <a:endParaRPr lang="zh-CN" altLang="en-US" sz="2000" dirty="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)goOnline;</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通知服务器器用户下线</a:t>
            </a:r>
            <a:endParaRPr lang="zh-CN" altLang="en-US" sz="2000" dirty="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)goOffline;</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连接到服务器</a:t>
            </a:r>
            <a:endParaRPr lang="zh-CN" altLang="en-US" sz="2000" dirty="0">
              <a:solidFill>
                <a:srgbClr val="0000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)connect</a:t>
            </a:r>
            <a:r>
              <a:rPr lang="en-US" altLang="zh-CN" sz="2000" dirty="0" smtClean="0">
                <a:solidFill>
                  <a:srgbClr val="000000"/>
                </a:solidFill>
                <a:latin typeface="Menlo-Regular"/>
              </a:rPr>
              <a:t>;</a:t>
            </a:r>
            <a:endParaRPr lang="en-US" altLang="zh-CN" sz="2000" dirty="0">
              <a:solidFill>
                <a:srgbClr val="000000"/>
              </a:solidFill>
              <a:latin typeface="Menlo-Regular"/>
            </a:endParaRPr>
          </a:p>
          <a:p>
            <a:pPr marL="0" indent="0">
              <a:buNone/>
            </a:pPr>
            <a:r>
              <a:rPr lang="zh-CN" altLang="en-US" sz="2000" dirty="0" smtClean="0">
                <a:solidFill>
                  <a:srgbClr val="007400"/>
                </a:solidFill>
                <a:latin typeface="Menlo-Regular"/>
              </a:rPr>
              <a:t>/</a:t>
            </a: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a:solidFill>
                  <a:srgbClr val="007400"/>
                </a:solidFill>
                <a:latin typeface="STHeitiSC-Light"/>
              </a:rPr>
              <a:t>与服务器断开连接</a:t>
            </a:r>
            <a:endParaRPr lang="zh-CN" altLang="en-US" sz="2000" dirty="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000000"/>
                </a:solidFill>
                <a:latin typeface="Menlo-Regular"/>
              </a:rPr>
              <a:t>(</a:t>
            </a:r>
            <a:r>
              <a:rPr lang="en-US" altLang="zh-CN" sz="2000" dirty="0">
                <a:solidFill>
                  <a:srgbClr val="AA0D91"/>
                </a:solidFill>
                <a:latin typeface="Menlo-Regular"/>
              </a:rPr>
              <a:t>void</a:t>
            </a:r>
            <a:r>
              <a:rPr lang="en-US" altLang="zh-CN" sz="2000" dirty="0">
                <a:solidFill>
                  <a:srgbClr val="000000"/>
                </a:solidFill>
                <a:latin typeface="Menlo-Regular"/>
              </a:rPr>
              <a:t>)disconnect;</a:t>
            </a:r>
            <a:endParaRPr kumimoji="1" lang="zh-CN" altLang="en-US" sz="2000" dirty="0"/>
          </a:p>
        </p:txBody>
      </p:sp>
      <p:sp>
        <p:nvSpPr>
          <p:cNvPr id="2" name="标题 1"/>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59000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由于</a:t>
            </a:r>
            <a:r>
              <a:rPr kumimoji="1" lang="en-US" altLang="zh-CN" sz="2000" dirty="0" smtClean="0"/>
              <a:t>XMPPStream</a:t>
            </a:r>
            <a:r>
              <a:rPr kumimoji="1" lang="zh-CN" altLang="en-US" sz="2000" dirty="0" smtClean="0"/>
              <a:t>是</a:t>
            </a:r>
            <a:r>
              <a:rPr kumimoji="1" lang="zh-CN" altLang="en-US" sz="2000" dirty="0" smtClean="0">
                <a:solidFill>
                  <a:srgbClr val="800000"/>
                </a:solidFill>
              </a:rPr>
              <a:t>基于</a:t>
            </a:r>
            <a:r>
              <a:rPr kumimoji="1" lang="en-US" altLang="zh-CN" sz="2000" dirty="0" smtClean="0">
                <a:solidFill>
                  <a:srgbClr val="800000"/>
                </a:solidFill>
              </a:rPr>
              <a:t>myJID</a:t>
            </a:r>
            <a:r>
              <a:rPr kumimoji="1" lang="zh-CN" altLang="en-US" sz="2000" dirty="0" smtClean="0">
                <a:solidFill>
                  <a:srgbClr val="800000"/>
                </a:solidFill>
              </a:rPr>
              <a:t>建立的长连接</a:t>
            </a:r>
            <a:r>
              <a:rPr kumimoji="1" lang="zh-CN" altLang="en-US" sz="2000" dirty="0" smtClean="0"/>
              <a:t>，因此在应用程序中应该仅被实例化一次（</a:t>
            </a:r>
            <a:r>
              <a:rPr kumimoji="1" lang="zh-CN" altLang="en-US" sz="2000" dirty="0" smtClean="0">
                <a:solidFill>
                  <a:srgbClr val="FF0000"/>
                </a:solidFill>
              </a:rPr>
              <a:t>也就是建立单例</a:t>
            </a:r>
            <a:r>
              <a:rPr kumimoji="1" lang="zh-CN" altLang="en-US" sz="2000" dirty="0" smtClean="0"/>
              <a:t>）</a:t>
            </a:r>
            <a:endParaRPr kumimoji="1" lang="en-US" altLang="zh-CN" sz="2000" dirty="0" smtClean="0"/>
          </a:p>
          <a:p>
            <a:r>
              <a:rPr kumimoji="1" lang="zh-CN" altLang="en-US" sz="2000" dirty="0" smtClean="0"/>
              <a:t>如果</a:t>
            </a:r>
            <a:r>
              <a:rPr kumimoji="1" lang="zh-CN" altLang="en-US" sz="2000" dirty="0" smtClean="0">
                <a:solidFill>
                  <a:srgbClr val="800000"/>
                </a:solidFill>
              </a:rPr>
              <a:t>程序视图多次实例化</a:t>
            </a:r>
            <a:r>
              <a:rPr kumimoji="1" lang="en-US" altLang="zh-CN" sz="2000" dirty="0" smtClean="0">
                <a:solidFill>
                  <a:srgbClr val="800000"/>
                </a:solidFill>
              </a:rPr>
              <a:t>XMPPStream</a:t>
            </a:r>
            <a:r>
              <a:rPr kumimoji="1" lang="zh-CN" altLang="en-US" sz="2000" dirty="0" smtClean="0">
                <a:solidFill>
                  <a:srgbClr val="800000"/>
                </a:solidFill>
              </a:rPr>
              <a:t>，应该终止程序运行，以提示程序员纠错</a:t>
            </a:r>
            <a:endParaRPr kumimoji="1" lang="en-US" altLang="zh-CN" sz="2000" dirty="0" smtClean="0">
              <a:solidFill>
                <a:srgbClr val="800000"/>
              </a:solidFill>
            </a:endParaRPr>
          </a:p>
          <a:p>
            <a:r>
              <a:rPr kumimoji="1" lang="en-US" altLang="zh-CN" sz="2000" dirty="0" smtClean="0"/>
              <a:t>XMPPStream</a:t>
            </a:r>
            <a:r>
              <a:rPr kumimoji="1" lang="zh-CN" altLang="en-US" sz="2000" dirty="0" smtClean="0"/>
              <a:t>除了负责设定应用程序的代理之外，还</a:t>
            </a:r>
            <a:r>
              <a:rPr kumimoji="1" lang="zh-CN" altLang="en-US" sz="2000" dirty="0" smtClean="0">
                <a:solidFill>
                  <a:srgbClr val="800000"/>
                </a:solidFill>
              </a:rPr>
              <a:t>用于添加</a:t>
            </a:r>
            <a:r>
              <a:rPr kumimoji="1" lang="en-US" altLang="zh-CN" sz="2000" dirty="0" smtClean="0">
                <a:solidFill>
                  <a:srgbClr val="800000"/>
                </a:solidFill>
              </a:rPr>
              <a:t>XMPP</a:t>
            </a:r>
            <a:r>
              <a:rPr kumimoji="1" lang="zh-CN" altLang="en-US" sz="2000" dirty="0" smtClean="0">
                <a:solidFill>
                  <a:srgbClr val="800000"/>
                </a:solidFill>
              </a:rPr>
              <a:t>框架的扩展，例如电子名片、花名册、自动连接等</a:t>
            </a:r>
            <a:endParaRPr kumimoji="1" lang="en-US" altLang="zh-CN" sz="2000" dirty="0" smtClean="0">
              <a:solidFill>
                <a:srgbClr val="800000"/>
              </a:solidFill>
            </a:endParaRPr>
          </a:p>
          <a:p>
            <a:r>
              <a:rPr kumimoji="1" lang="zh-CN" altLang="en-US" sz="2000" dirty="0" smtClean="0"/>
              <a:t>当出现内存警告时，应用程序内部属性会被销毁，此时，应该在</a:t>
            </a:r>
            <a:r>
              <a:rPr kumimoji="1" lang="en-US" altLang="zh-CN" sz="2000" dirty="0" smtClean="0">
                <a:solidFill>
                  <a:srgbClr val="800000"/>
                </a:solidFill>
              </a:rPr>
              <a:t>dealloc</a:t>
            </a:r>
            <a:r>
              <a:rPr kumimoji="1" lang="zh-CN" altLang="en-US" sz="2000" dirty="0" smtClean="0"/>
              <a:t>方法中，销毁并释放</a:t>
            </a:r>
            <a:r>
              <a:rPr kumimoji="1" lang="en-US" altLang="zh-CN" sz="2000" dirty="0" smtClean="0"/>
              <a:t>XMPPStream</a:t>
            </a:r>
            <a:r>
              <a:rPr kumimoji="1" lang="zh-CN" altLang="en-US" sz="2000" dirty="0" smtClean="0"/>
              <a:t>对象以及相关的扩展</a:t>
            </a:r>
            <a:endParaRPr kumimoji="1" lang="zh-CN" altLang="en-US" sz="2000" dirty="0"/>
          </a:p>
        </p:txBody>
      </p:sp>
      <p:sp>
        <p:nvSpPr>
          <p:cNvPr id="2" name="标题 1"/>
          <p:cNvSpPr>
            <a:spLocks noGrp="1"/>
          </p:cNvSpPr>
          <p:nvPr>
            <p:ph type="title"/>
          </p:nvPr>
        </p:nvSpPr>
        <p:spPr/>
        <p:txBody>
          <a:bodyPr/>
          <a:lstStyle/>
          <a:p>
            <a:r>
              <a:rPr kumimoji="1" lang="en-US" altLang="zh-CN" dirty="0" smtClean="0"/>
              <a:t>XMPPStream</a:t>
            </a:r>
            <a:r>
              <a:rPr kumimoji="1" lang="zh-CN" altLang="en-US" dirty="0" smtClean="0"/>
              <a:t>的使用</a:t>
            </a:r>
            <a:endParaRPr kumimoji="1" lang="zh-CN" altLang="en-US" dirty="0"/>
          </a:p>
        </p:txBody>
      </p:sp>
    </p:spTree>
    <p:extLst>
      <p:ext uri="{BB962C8B-B14F-4D97-AF65-F5344CB8AC3E}">
        <p14:creationId xmlns:p14="http://schemas.microsoft.com/office/powerpoint/2010/main" val="130953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72067" y="2198938"/>
            <a:ext cx="7408333" cy="4659062"/>
          </a:xfrm>
        </p:spPr>
        <p:txBody>
          <a:bodyPr>
            <a:noAutofit/>
          </a:bodyPr>
          <a:lstStyle/>
          <a:p>
            <a:pPr marL="0" indent="0">
              <a:buNone/>
            </a:pPr>
            <a:r>
              <a:rPr lang="en-US" altLang="zh-CN" sz="1400" dirty="0">
                <a:solidFill>
                  <a:srgbClr val="007400"/>
                </a:solidFill>
                <a:latin typeface="Menlo-Regular"/>
              </a:rPr>
              <a:t>// 0. </a:t>
            </a:r>
            <a:r>
              <a:rPr lang="zh-CN" altLang="en-US" sz="1400" dirty="0">
                <a:solidFill>
                  <a:srgbClr val="007400"/>
                </a:solidFill>
                <a:latin typeface="STHeitiSC-Light"/>
              </a:rPr>
              <a:t>方法被调用时，要求</a:t>
            </a:r>
            <a:r>
              <a:rPr lang="en-US" altLang="zh-CN" sz="1400" dirty="0">
                <a:solidFill>
                  <a:srgbClr val="007400"/>
                </a:solidFill>
                <a:latin typeface="Menlo-Regular"/>
              </a:rPr>
              <a:t>_xmppStream</a:t>
            </a:r>
            <a:r>
              <a:rPr lang="zh-CN" altLang="en-US" sz="1400" dirty="0">
                <a:solidFill>
                  <a:srgbClr val="007400"/>
                </a:solidFill>
                <a:latin typeface="STHeitiSC-Light"/>
              </a:rPr>
              <a:t>必须为</a:t>
            </a:r>
            <a:r>
              <a:rPr lang="en-US" altLang="zh-CN" sz="1400" dirty="0">
                <a:solidFill>
                  <a:srgbClr val="007400"/>
                </a:solidFill>
                <a:latin typeface="Menlo-Regular"/>
              </a:rPr>
              <a:t>nil</a:t>
            </a:r>
            <a:r>
              <a:rPr lang="zh-CN" altLang="en-US" sz="1400" dirty="0">
                <a:solidFill>
                  <a:srgbClr val="007400"/>
                </a:solidFill>
                <a:latin typeface="STHeitiSC-Light"/>
              </a:rPr>
              <a:t>，否则通过断言提示程序员，并终止程序运行！</a:t>
            </a:r>
            <a:endParaRPr lang="zh-CN" altLang="en-US" sz="1400" dirty="0">
              <a:solidFill>
                <a:srgbClr val="000000"/>
              </a:solidFill>
              <a:latin typeface="Menlo-Regular"/>
            </a:endParaRPr>
          </a:p>
          <a:p>
            <a:pPr marL="0" indent="0">
              <a:buNone/>
            </a:pPr>
            <a:r>
              <a:rPr lang="en-US" altLang="zh-TW" sz="1400" dirty="0">
                <a:solidFill>
                  <a:srgbClr val="643820"/>
                </a:solidFill>
                <a:latin typeface="Menlo-Regular"/>
              </a:rPr>
              <a:t>NSAssert</a:t>
            </a:r>
            <a:r>
              <a:rPr lang="en-US" altLang="zh-TW" sz="1400" dirty="0">
                <a:solidFill>
                  <a:srgbClr val="000000"/>
                </a:solidFill>
                <a:latin typeface="Menlo-Regular"/>
              </a:rPr>
              <a:t>(</a:t>
            </a:r>
            <a:r>
              <a:rPr lang="en-US" altLang="zh-TW" sz="1400" dirty="0">
                <a:solidFill>
                  <a:srgbClr val="3F6E74"/>
                </a:solidFill>
                <a:latin typeface="Menlo-Regular"/>
              </a:rPr>
              <a:t>_xmppStream</a:t>
            </a:r>
            <a:r>
              <a:rPr lang="zh-TW" altLang="en-US" sz="1400" dirty="0">
                <a:solidFill>
                  <a:srgbClr val="000000"/>
                </a:solidFill>
                <a:latin typeface="Menlo-Regular"/>
              </a:rPr>
              <a:t> </a:t>
            </a:r>
            <a:r>
              <a:rPr lang="en-US" altLang="zh-TW" sz="1400" dirty="0">
                <a:solidFill>
                  <a:srgbClr val="000000"/>
                </a:solidFill>
                <a:latin typeface="Menlo-Regular"/>
              </a:rPr>
              <a:t>== </a:t>
            </a:r>
            <a:r>
              <a:rPr lang="en-US" altLang="zh-TW" sz="1400" dirty="0">
                <a:solidFill>
                  <a:srgbClr val="AA0D91"/>
                </a:solidFill>
                <a:latin typeface="Menlo-Regular"/>
              </a:rPr>
              <a:t>nil</a:t>
            </a:r>
            <a:r>
              <a:rPr lang="en-US" altLang="zh-TW" sz="1400" dirty="0">
                <a:solidFill>
                  <a:srgbClr val="000000"/>
                </a:solidFill>
                <a:latin typeface="Menlo-Regular"/>
              </a:rPr>
              <a:t>, </a:t>
            </a:r>
            <a:r>
              <a:rPr lang="en-US" altLang="zh-TW" sz="1400" dirty="0">
                <a:solidFill>
                  <a:srgbClr val="C41A16"/>
                </a:solidFill>
                <a:latin typeface="Menlo-Regular"/>
              </a:rPr>
              <a:t>@"</a:t>
            </a:r>
            <a:r>
              <a:rPr lang="zh-TW" altLang="en-US" sz="1400" dirty="0">
                <a:solidFill>
                  <a:srgbClr val="C41A16"/>
                </a:solidFill>
                <a:latin typeface="STHeitiSC-Light"/>
              </a:rPr>
              <a:t>视图多次实例化</a:t>
            </a:r>
            <a:r>
              <a:rPr lang="en-US" altLang="zh-TW" sz="1400" dirty="0">
                <a:solidFill>
                  <a:srgbClr val="C41A16"/>
                </a:solidFill>
                <a:latin typeface="Menlo-Regular"/>
              </a:rPr>
              <a:t>XMPPStream</a:t>
            </a:r>
            <a:r>
              <a:rPr lang="zh-TW" altLang="en-US" sz="1400" dirty="0">
                <a:solidFill>
                  <a:srgbClr val="C41A16"/>
                </a:solidFill>
                <a:latin typeface="STHeitiSC-Light"/>
              </a:rPr>
              <a:t>！</a:t>
            </a:r>
            <a:r>
              <a:rPr lang="en-US" altLang="zh-TW" sz="1400" dirty="0">
                <a:solidFill>
                  <a:srgbClr val="C41A16"/>
                </a:solidFill>
                <a:latin typeface="Menlo-Regular"/>
              </a:rPr>
              <a:t>"</a:t>
            </a:r>
            <a:r>
              <a:rPr lang="en-US" altLang="zh-TW" sz="1400" dirty="0">
                <a:solidFill>
                  <a:srgbClr val="000000"/>
                </a:solidFill>
                <a:latin typeface="Menlo-Regular"/>
              </a:rPr>
              <a:t>)</a:t>
            </a:r>
            <a:r>
              <a:rPr lang="en-US" altLang="zh-TW"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CN" sz="1400" dirty="0">
                <a:solidFill>
                  <a:srgbClr val="007400"/>
                </a:solidFill>
                <a:latin typeface="Menlo-Regular"/>
              </a:rPr>
              <a:t>// 1. </a:t>
            </a:r>
            <a:r>
              <a:rPr lang="zh-CN" altLang="en-US" sz="1400" dirty="0">
                <a:solidFill>
                  <a:srgbClr val="007400"/>
                </a:solidFill>
                <a:latin typeface="STHeitiSC-Light"/>
              </a:rPr>
              <a:t>实例化</a:t>
            </a:r>
            <a:r>
              <a:rPr lang="en-US" altLang="zh-CN" sz="1400" dirty="0">
                <a:solidFill>
                  <a:srgbClr val="007400"/>
                </a:solidFill>
                <a:latin typeface="Menlo-Regular"/>
              </a:rPr>
              <a:t>XMPPStream</a:t>
            </a:r>
            <a:endParaRPr lang="en-US" altLang="zh-CN" sz="1400" dirty="0">
              <a:solidFill>
                <a:srgbClr val="000000"/>
              </a:solidFill>
              <a:latin typeface="Menlo-Regular"/>
            </a:endParaRPr>
          </a:p>
          <a:p>
            <a:pPr marL="0" indent="0">
              <a:buNone/>
            </a:pPr>
            <a:r>
              <a:rPr lang="en-US" altLang="zh-CN" sz="1400" dirty="0">
                <a:solidFill>
                  <a:srgbClr val="3F6E74"/>
                </a:solidFill>
                <a:latin typeface="Menlo-Regular"/>
              </a:rPr>
              <a:t>_xmppStream</a:t>
            </a:r>
            <a:r>
              <a:rPr lang="en-US" altLang="zh-CN" sz="1400" dirty="0">
                <a:solidFill>
                  <a:srgbClr val="000000"/>
                </a:solidFill>
                <a:latin typeface="Menlo-Regular"/>
              </a:rPr>
              <a:t> = [[</a:t>
            </a:r>
            <a:r>
              <a:rPr lang="en-US" altLang="zh-CN" sz="1400" dirty="0">
                <a:solidFill>
                  <a:srgbClr val="3F6E74"/>
                </a:solidFill>
                <a:latin typeface="Menlo-Regular"/>
              </a:rPr>
              <a:t>XMPPStream</a:t>
            </a:r>
            <a:r>
              <a:rPr lang="en-US" altLang="zh-CN" sz="1400" dirty="0">
                <a:solidFill>
                  <a:srgbClr val="000000"/>
                </a:solidFill>
                <a:latin typeface="Menlo-Regular"/>
              </a:rPr>
              <a:t> </a:t>
            </a:r>
            <a:r>
              <a:rPr lang="en-US" altLang="zh-CN" sz="1400" dirty="0">
                <a:solidFill>
                  <a:srgbClr val="2E0D6E"/>
                </a:solidFill>
                <a:latin typeface="Menlo-Regular"/>
              </a:rPr>
              <a:t>alloc</a:t>
            </a:r>
            <a:r>
              <a:rPr lang="en-US" altLang="zh-CN" sz="1400" dirty="0">
                <a:solidFill>
                  <a:srgbClr val="000000"/>
                </a:solidFill>
                <a:latin typeface="Menlo-Regular"/>
              </a:rPr>
              <a:t>] </a:t>
            </a:r>
            <a:r>
              <a:rPr lang="en-US" altLang="zh-CN" sz="1400" dirty="0">
                <a:solidFill>
                  <a:srgbClr val="26474B"/>
                </a:solidFill>
                <a:latin typeface="Menlo-Regular"/>
              </a:rPr>
              <a:t>init</a:t>
            </a:r>
            <a:r>
              <a:rPr lang="en-US" altLang="zh-CN" sz="1400" dirty="0">
                <a:solidFill>
                  <a:srgbClr val="000000"/>
                </a:solidFill>
                <a:latin typeface="Menlo-Regular"/>
              </a:rPr>
              <a:t>]</a:t>
            </a:r>
            <a:r>
              <a:rPr lang="en-US" altLang="zh-CN"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CN" sz="1400" dirty="0">
                <a:solidFill>
                  <a:srgbClr val="007400"/>
                </a:solidFill>
                <a:latin typeface="Menlo-Regular"/>
              </a:rPr>
              <a:t>// 2. </a:t>
            </a:r>
            <a:r>
              <a:rPr lang="zh-CN" altLang="en-US" sz="1400" dirty="0">
                <a:solidFill>
                  <a:srgbClr val="007400"/>
                </a:solidFill>
                <a:latin typeface="STHeitiSC-Light"/>
              </a:rPr>
              <a:t>添加代理</a:t>
            </a:r>
            <a:endParaRPr lang="en-US" altLang="zh-CN" sz="1400" dirty="0">
              <a:solidFill>
                <a:srgbClr val="000000"/>
              </a:solidFill>
              <a:latin typeface="Menlo-Regular"/>
            </a:endParaRPr>
          </a:p>
          <a:p>
            <a:pPr marL="0" indent="0">
              <a:buNone/>
            </a:pPr>
            <a:r>
              <a:rPr lang="en-US" altLang="zh-CN" sz="1400" dirty="0">
                <a:solidFill>
                  <a:srgbClr val="007400"/>
                </a:solidFill>
                <a:latin typeface="Menlo-Regular"/>
              </a:rPr>
              <a:t>// </a:t>
            </a:r>
            <a:r>
              <a:rPr lang="zh-CN" altLang="en-US" sz="1400" dirty="0">
                <a:solidFill>
                  <a:srgbClr val="007400"/>
                </a:solidFill>
                <a:latin typeface="STHeitiSC-Light"/>
              </a:rPr>
              <a:t>由于所有网络请求都是做基于网络的数据处理，这些数据处理工作与界面</a:t>
            </a:r>
            <a:r>
              <a:rPr lang="en-US" altLang="zh-CN" sz="1400" dirty="0">
                <a:solidFill>
                  <a:srgbClr val="007400"/>
                </a:solidFill>
                <a:latin typeface="Menlo-Regular"/>
              </a:rPr>
              <a:t>UI</a:t>
            </a:r>
            <a:r>
              <a:rPr lang="zh-CN" altLang="en-US" sz="1400" dirty="0">
                <a:solidFill>
                  <a:srgbClr val="007400"/>
                </a:solidFill>
                <a:latin typeface="STHeitiSC-Light"/>
              </a:rPr>
              <a:t>无关。</a:t>
            </a:r>
            <a:endParaRPr lang="zh-CN" altLang="en-US" sz="1400" dirty="0">
              <a:solidFill>
                <a:srgbClr val="000000"/>
              </a:solidFill>
              <a:latin typeface="Menlo-Regular"/>
            </a:endParaRPr>
          </a:p>
          <a:p>
            <a:pPr marL="0" indent="0">
              <a:buNone/>
            </a:pPr>
            <a:r>
              <a:rPr lang="en-US" altLang="zh-CN" sz="1400" dirty="0">
                <a:solidFill>
                  <a:srgbClr val="007400"/>
                </a:solidFill>
                <a:latin typeface="Menlo-Regular"/>
              </a:rPr>
              <a:t>// </a:t>
            </a:r>
            <a:r>
              <a:rPr lang="zh-CN" altLang="en-US" sz="1400" dirty="0">
                <a:solidFill>
                  <a:srgbClr val="007400"/>
                </a:solidFill>
                <a:latin typeface="STHeitiSC-Light"/>
              </a:rPr>
              <a:t>因此可以让代理方法在其他线城中运行，从而提高程序的运行性能，避免出现应用程序阻塞的情况</a:t>
            </a:r>
            <a:endParaRPr lang="zh-CN" altLang="en-US" sz="1400" dirty="0">
              <a:solidFill>
                <a:srgbClr val="000000"/>
              </a:solidFill>
              <a:latin typeface="Menlo-Regular"/>
            </a:endParaRPr>
          </a:p>
          <a:p>
            <a:pPr marL="0" indent="0">
              <a:buNone/>
            </a:pPr>
            <a:r>
              <a:rPr lang="en-US" altLang="zh-CN" sz="1400" dirty="0">
                <a:solidFill>
                  <a:srgbClr val="000000"/>
                </a:solidFill>
                <a:latin typeface="Menlo-Regular"/>
              </a:rPr>
              <a:t>[</a:t>
            </a:r>
            <a:r>
              <a:rPr lang="en-US" altLang="zh-CN" sz="1400" dirty="0">
                <a:solidFill>
                  <a:srgbClr val="3F6E74"/>
                </a:solidFill>
                <a:latin typeface="Menlo-Regular"/>
              </a:rPr>
              <a:t>_xmppStream</a:t>
            </a:r>
            <a:r>
              <a:rPr lang="en-US" altLang="zh-CN" sz="1400" dirty="0">
                <a:solidFill>
                  <a:srgbClr val="000000"/>
                </a:solidFill>
                <a:latin typeface="Menlo-Regular"/>
              </a:rPr>
              <a:t> </a:t>
            </a:r>
            <a:r>
              <a:rPr lang="en-US" altLang="zh-CN" sz="1400" dirty="0">
                <a:solidFill>
                  <a:srgbClr val="26474B"/>
                </a:solidFill>
                <a:latin typeface="Menlo-Regular"/>
              </a:rPr>
              <a:t>addDelegate</a:t>
            </a:r>
            <a:r>
              <a:rPr lang="en-US" altLang="zh-CN" sz="1400" dirty="0">
                <a:solidFill>
                  <a:srgbClr val="000000"/>
                </a:solidFill>
                <a:latin typeface="Menlo-Regular"/>
              </a:rPr>
              <a:t>:</a:t>
            </a:r>
            <a:r>
              <a:rPr lang="en-US" altLang="zh-CN" sz="1400" dirty="0">
                <a:solidFill>
                  <a:srgbClr val="AA0D91"/>
                </a:solidFill>
                <a:latin typeface="Menlo-Regular"/>
              </a:rPr>
              <a:t>self</a:t>
            </a:r>
            <a:r>
              <a:rPr lang="en-US" altLang="zh-CN" sz="1400" dirty="0">
                <a:solidFill>
                  <a:srgbClr val="000000"/>
                </a:solidFill>
                <a:latin typeface="Menlo-Regular"/>
              </a:rPr>
              <a:t> </a:t>
            </a:r>
            <a:r>
              <a:rPr lang="en-US" altLang="zh-CN" sz="1400" dirty="0">
                <a:solidFill>
                  <a:srgbClr val="26474B"/>
                </a:solidFill>
                <a:latin typeface="Menlo-Regular"/>
              </a:rPr>
              <a:t>delegateQueue</a:t>
            </a:r>
            <a:r>
              <a:rPr lang="en-US" altLang="zh-CN" sz="1400" dirty="0">
                <a:solidFill>
                  <a:srgbClr val="000000"/>
                </a:solidFill>
                <a:latin typeface="Menlo-Regular"/>
              </a:rPr>
              <a:t>:</a:t>
            </a:r>
            <a:r>
              <a:rPr lang="en-US" altLang="zh-CN" sz="1400" dirty="0">
                <a:solidFill>
                  <a:srgbClr val="2E0D6E"/>
                </a:solidFill>
                <a:latin typeface="Menlo-Regular"/>
              </a:rPr>
              <a:t>dispatch_get_global_queue</a:t>
            </a:r>
            <a:r>
              <a:rPr lang="en-US" altLang="zh-CN" sz="1400" dirty="0">
                <a:solidFill>
                  <a:srgbClr val="000000"/>
                </a:solidFill>
                <a:latin typeface="Menlo-Regular"/>
              </a:rPr>
              <a:t>(</a:t>
            </a:r>
            <a:r>
              <a:rPr lang="en-US" altLang="zh-CN" sz="1400" dirty="0">
                <a:solidFill>
                  <a:srgbClr val="643820"/>
                </a:solidFill>
                <a:latin typeface="Menlo-Regular"/>
              </a:rPr>
              <a:t>DISPATCH_QUEUE_PRIORITY_DEFAULT</a:t>
            </a:r>
            <a:r>
              <a:rPr lang="en-US" altLang="zh-CN" sz="1400" dirty="0">
                <a:solidFill>
                  <a:srgbClr val="000000"/>
                </a:solidFill>
                <a:latin typeface="Menlo-Regular"/>
              </a:rPr>
              <a:t>, </a:t>
            </a:r>
            <a:r>
              <a:rPr lang="en-US" altLang="zh-CN" sz="1400" dirty="0">
                <a:solidFill>
                  <a:srgbClr val="1C00CF"/>
                </a:solidFill>
                <a:latin typeface="Menlo-Regular"/>
              </a:rPr>
              <a:t>0</a:t>
            </a:r>
            <a:r>
              <a:rPr lang="en-US" altLang="zh-CN" sz="1400" dirty="0">
                <a:solidFill>
                  <a:srgbClr val="000000"/>
                </a:solidFill>
                <a:latin typeface="Menlo-Regular"/>
              </a:rPr>
              <a:t>)]</a:t>
            </a:r>
            <a:r>
              <a:rPr lang="en-US" altLang="zh-CN"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TW" sz="1400" dirty="0">
                <a:solidFill>
                  <a:srgbClr val="007400"/>
                </a:solidFill>
                <a:latin typeface="Menlo-Regular"/>
              </a:rPr>
              <a:t>// 3. </a:t>
            </a:r>
            <a:r>
              <a:rPr lang="zh-TW" altLang="en-US" sz="1400" dirty="0">
                <a:solidFill>
                  <a:srgbClr val="007400"/>
                </a:solidFill>
                <a:latin typeface="STHeitiSC-Light"/>
              </a:rPr>
              <a:t>设置</a:t>
            </a:r>
            <a:r>
              <a:rPr lang="en-US" altLang="zh-TW" sz="1400" dirty="0">
                <a:solidFill>
                  <a:srgbClr val="007400"/>
                </a:solidFill>
                <a:latin typeface="Menlo-Regular"/>
              </a:rPr>
              <a:t>XMPP</a:t>
            </a:r>
            <a:r>
              <a:rPr lang="zh-TW" altLang="en-US" sz="1400" dirty="0">
                <a:solidFill>
                  <a:srgbClr val="007400"/>
                </a:solidFill>
                <a:latin typeface="STHeitiSC-Light"/>
              </a:rPr>
              <a:t>扩展模块</a:t>
            </a:r>
            <a:endParaRPr lang="zh-TW" altLang="en-US" sz="1400" dirty="0">
              <a:solidFill>
                <a:srgbClr val="000000"/>
              </a:solidFill>
              <a:latin typeface="Menlo-Regular"/>
            </a:endParaRPr>
          </a:p>
          <a:p>
            <a:pPr marL="0" indent="0">
              <a:buNone/>
            </a:pPr>
            <a:r>
              <a:rPr lang="en-US" altLang="zh-TW" sz="1400" dirty="0">
                <a:solidFill>
                  <a:srgbClr val="007400"/>
                </a:solidFill>
                <a:latin typeface="Menlo-Regular"/>
              </a:rPr>
              <a:t>// 3.1 </a:t>
            </a:r>
            <a:r>
              <a:rPr lang="zh-TW" altLang="en-US" sz="1400" dirty="0">
                <a:solidFill>
                  <a:srgbClr val="007400"/>
                </a:solidFill>
                <a:latin typeface="STHeitiSC-Light"/>
              </a:rPr>
              <a:t>设置自动重新连接</a:t>
            </a:r>
            <a:endParaRPr lang="zh-TW" altLang="en-US" sz="1400" dirty="0">
              <a:solidFill>
                <a:srgbClr val="000000"/>
              </a:solidFill>
              <a:latin typeface="Menlo-Regular"/>
            </a:endParaRPr>
          </a:p>
          <a:p>
            <a:pPr marL="0" indent="0">
              <a:buNone/>
            </a:pPr>
            <a:r>
              <a:rPr lang="en-US" altLang="zh-CN" sz="1400" dirty="0">
                <a:solidFill>
                  <a:srgbClr val="3F6E74"/>
                </a:solidFill>
                <a:latin typeface="Menlo-Regular"/>
              </a:rPr>
              <a:t>_xmppReconnect</a:t>
            </a:r>
            <a:r>
              <a:rPr lang="en-US" altLang="zh-CN" sz="1400" dirty="0">
                <a:solidFill>
                  <a:srgbClr val="000000"/>
                </a:solidFill>
                <a:latin typeface="Menlo-Regular"/>
              </a:rPr>
              <a:t> = [[</a:t>
            </a:r>
            <a:r>
              <a:rPr lang="en-US" altLang="zh-CN" sz="1400" dirty="0">
                <a:solidFill>
                  <a:srgbClr val="3F6E74"/>
                </a:solidFill>
                <a:latin typeface="Menlo-Regular"/>
              </a:rPr>
              <a:t>XMPPReconnect</a:t>
            </a:r>
            <a:r>
              <a:rPr lang="en-US" altLang="zh-CN" sz="1400" dirty="0">
                <a:solidFill>
                  <a:srgbClr val="000000"/>
                </a:solidFill>
                <a:latin typeface="Menlo-Regular"/>
              </a:rPr>
              <a:t> </a:t>
            </a:r>
            <a:r>
              <a:rPr lang="en-US" altLang="zh-CN" sz="1400" dirty="0">
                <a:solidFill>
                  <a:srgbClr val="2E0D6E"/>
                </a:solidFill>
                <a:latin typeface="Menlo-Regular"/>
              </a:rPr>
              <a:t>alloc</a:t>
            </a:r>
            <a:r>
              <a:rPr lang="en-US" altLang="zh-CN" sz="1400" dirty="0">
                <a:solidFill>
                  <a:srgbClr val="000000"/>
                </a:solidFill>
                <a:latin typeface="Menlo-Regular"/>
              </a:rPr>
              <a:t>] </a:t>
            </a:r>
            <a:r>
              <a:rPr lang="en-US" altLang="zh-CN" sz="1400" dirty="0">
                <a:solidFill>
                  <a:srgbClr val="26474B"/>
                </a:solidFill>
                <a:latin typeface="Menlo-Regular"/>
              </a:rPr>
              <a:t>init</a:t>
            </a:r>
            <a:r>
              <a:rPr lang="en-US" altLang="zh-CN" sz="1400" dirty="0">
                <a:solidFill>
                  <a:srgbClr val="000000"/>
                </a:solidFill>
                <a:latin typeface="Menlo-Regular"/>
              </a:rPr>
              <a:t>]</a:t>
            </a:r>
            <a:r>
              <a:rPr lang="en-US" altLang="zh-CN"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TW" sz="1400" dirty="0">
                <a:solidFill>
                  <a:srgbClr val="007400"/>
                </a:solidFill>
                <a:latin typeface="Menlo-Regular"/>
              </a:rPr>
              <a:t>// 4. </a:t>
            </a:r>
            <a:r>
              <a:rPr lang="zh-TW" altLang="en-US" sz="1400" dirty="0">
                <a:solidFill>
                  <a:srgbClr val="007400"/>
                </a:solidFill>
                <a:latin typeface="STHeitiSC-Light"/>
              </a:rPr>
              <a:t>激活扩展模块</a:t>
            </a:r>
            <a:endParaRPr lang="zh-TW" altLang="en-US" sz="1400" dirty="0">
              <a:solidFill>
                <a:srgbClr val="000000"/>
              </a:solidFill>
              <a:latin typeface="Menlo-Regular"/>
            </a:endParaRPr>
          </a:p>
          <a:p>
            <a:pPr marL="0" indent="0">
              <a:buNone/>
            </a:pPr>
            <a:r>
              <a:rPr lang="en-US" altLang="zh-TW" sz="1400" dirty="0">
                <a:solidFill>
                  <a:srgbClr val="007400"/>
                </a:solidFill>
                <a:latin typeface="Menlo-Regular"/>
              </a:rPr>
              <a:t>// 4.1 </a:t>
            </a:r>
            <a:r>
              <a:rPr lang="zh-TW" altLang="en-US" sz="1400" dirty="0">
                <a:solidFill>
                  <a:srgbClr val="007400"/>
                </a:solidFill>
                <a:latin typeface="STHeitiSC-Light"/>
              </a:rPr>
              <a:t>自动重新连接模块</a:t>
            </a:r>
            <a:endParaRPr lang="zh-TW" altLang="en-US" sz="1400" dirty="0">
              <a:solidFill>
                <a:srgbClr val="000000"/>
              </a:solidFill>
              <a:latin typeface="Menlo-Regular"/>
            </a:endParaRPr>
          </a:p>
          <a:p>
            <a:pPr marL="0" indent="0">
              <a:buNone/>
            </a:pPr>
            <a:r>
              <a:rPr lang="en-US" altLang="zh-CN" sz="1400" dirty="0">
                <a:solidFill>
                  <a:srgbClr val="000000"/>
                </a:solidFill>
                <a:latin typeface="Menlo-Regular"/>
              </a:rPr>
              <a:t>[</a:t>
            </a:r>
            <a:r>
              <a:rPr lang="en-US" altLang="zh-CN" sz="1400" dirty="0">
                <a:solidFill>
                  <a:srgbClr val="3F6E74"/>
                </a:solidFill>
                <a:latin typeface="Menlo-Regular"/>
              </a:rPr>
              <a:t>_xmppReconnect</a:t>
            </a:r>
            <a:r>
              <a:rPr lang="en-US" altLang="zh-CN" sz="1400" dirty="0">
                <a:solidFill>
                  <a:srgbClr val="000000"/>
                </a:solidFill>
                <a:latin typeface="Menlo-Regular"/>
              </a:rPr>
              <a:t> </a:t>
            </a:r>
            <a:r>
              <a:rPr lang="en-US" altLang="zh-CN" sz="1400" dirty="0">
                <a:solidFill>
                  <a:srgbClr val="26474B"/>
                </a:solidFill>
                <a:latin typeface="Menlo-Regular"/>
              </a:rPr>
              <a:t>activate</a:t>
            </a:r>
            <a:r>
              <a:rPr lang="en-US" altLang="zh-CN" sz="1400" dirty="0">
                <a:solidFill>
                  <a:srgbClr val="000000"/>
                </a:solidFill>
                <a:latin typeface="Menlo-Regular"/>
              </a:rPr>
              <a:t>:</a:t>
            </a:r>
            <a:r>
              <a:rPr lang="en-US" altLang="zh-CN" sz="1400" dirty="0">
                <a:solidFill>
                  <a:srgbClr val="3F6E74"/>
                </a:solidFill>
                <a:latin typeface="Menlo-Regular"/>
              </a:rPr>
              <a:t>_xmppStream</a:t>
            </a:r>
            <a:r>
              <a:rPr lang="en-US" altLang="zh-CN" sz="1400" dirty="0">
                <a:solidFill>
                  <a:srgbClr val="000000"/>
                </a:solidFill>
                <a:latin typeface="Menlo-Regular"/>
              </a:rPr>
              <a:t>];</a:t>
            </a:r>
            <a:endParaRPr kumimoji="1" lang="zh-CN" altLang="en-US" sz="1400" dirty="0"/>
          </a:p>
        </p:txBody>
      </p:sp>
      <p:sp>
        <p:nvSpPr>
          <p:cNvPr id="2" name="标题 1"/>
          <p:cNvSpPr>
            <a:spLocks noGrp="1"/>
          </p:cNvSpPr>
          <p:nvPr>
            <p:ph type="title"/>
          </p:nvPr>
        </p:nvSpPr>
        <p:spPr/>
        <p:txBody>
          <a:bodyPr/>
          <a:lstStyle/>
          <a:p>
            <a:r>
              <a:rPr kumimoji="1" lang="en-US" altLang="zh-CN" dirty="0" smtClean="0"/>
              <a:t>setupStream</a:t>
            </a:r>
            <a:r>
              <a:rPr kumimoji="1" lang="zh-CN" altLang="en-US" dirty="0" smtClean="0"/>
              <a:t>方法</a:t>
            </a:r>
            <a:endParaRPr kumimoji="1" lang="zh-CN" altLang="en-US" dirty="0"/>
          </a:p>
        </p:txBody>
      </p:sp>
    </p:spTree>
    <p:extLst>
      <p:ext uri="{BB962C8B-B14F-4D97-AF65-F5344CB8AC3E}">
        <p14:creationId xmlns:p14="http://schemas.microsoft.com/office/powerpoint/2010/main" val="346464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72067" y="2307813"/>
            <a:ext cx="7408333" cy="4393516"/>
          </a:xfrm>
        </p:spPr>
        <p:txBody>
          <a:bodyPr>
            <a:noAutofit/>
          </a:bodyPr>
          <a:lstStyle/>
          <a:p>
            <a:pPr marL="0" indent="0">
              <a:buNone/>
            </a:pPr>
            <a:r>
              <a:rPr lang="en-US" altLang="zh-CN" sz="1800" dirty="0">
                <a:solidFill>
                  <a:srgbClr val="007400"/>
                </a:solidFill>
                <a:latin typeface="Menlo-Regular"/>
              </a:rPr>
              <a:t>// 1. </a:t>
            </a:r>
            <a:r>
              <a:rPr lang="zh-CN" altLang="en-US" sz="1800" dirty="0">
                <a:solidFill>
                  <a:srgbClr val="007400"/>
                </a:solidFill>
                <a:latin typeface="STHeitiSC-Light"/>
              </a:rPr>
              <a:t>取消</a:t>
            </a:r>
            <a:r>
              <a:rPr lang="en-US" altLang="zh-CN" sz="1800" dirty="0">
                <a:solidFill>
                  <a:srgbClr val="007400"/>
                </a:solidFill>
                <a:latin typeface="Menlo-Regular"/>
              </a:rPr>
              <a:t>XMPPStream</a:t>
            </a:r>
            <a:r>
              <a:rPr lang="zh-CN" altLang="en-US" sz="1800" dirty="0">
                <a:solidFill>
                  <a:srgbClr val="007400"/>
                </a:solidFill>
                <a:latin typeface="STHeitiSC-Light"/>
              </a:rPr>
              <a:t>代理</a:t>
            </a:r>
            <a:endParaRPr lang="en-US" altLang="zh-CN"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_xmppStream</a:t>
            </a:r>
            <a:r>
              <a:rPr lang="en-US" altLang="zh-CN" sz="1800" dirty="0">
                <a:solidFill>
                  <a:srgbClr val="000000"/>
                </a:solidFill>
                <a:latin typeface="Menlo-Regular"/>
              </a:rPr>
              <a:t> </a:t>
            </a:r>
            <a:r>
              <a:rPr lang="en-US" altLang="zh-CN" sz="1800" dirty="0">
                <a:solidFill>
                  <a:srgbClr val="26474B"/>
                </a:solidFill>
                <a:latin typeface="Menlo-Regular"/>
              </a:rPr>
              <a:t>removeDelegate</a:t>
            </a:r>
            <a:r>
              <a:rPr lang="en-US" altLang="zh-CN" sz="1800" dirty="0">
                <a:solidFill>
                  <a:srgbClr val="000000"/>
                </a:solidFill>
                <a:latin typeface="Menlo-Regular"/>
              </a:rPr>
              <a:t>:</a:t>
            </a:r>
            <a:r>
              <a:rPr lang="en-US" altLang="zh-CN" sz="1800" dirty="0">
                <a:solidFill>
                  <a:srgbClr val="AA0D91"/>
                </a:solidFill>
                <a:latin typeface="Menlo-Regular"/>
              </a:rPr>
              <a:t>self</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a:solidFill>
                  <a:srgbClr val="007400"/>
                </a:solidFill>
                <a:latin typeface="Menlo-Regular"/>
              </a:rPr>
              <a:t>// 2. </a:t>
            </a:r>
            <a:r>
              <a:rPr lang="zh-CN" altLang="en-US" sz="1800" dirty="0" smtClean="0">
                <a:solidFill>
                  <a:srgbClr val="800000"/>
                </a:solidFill>
                <a:latin typeface="STHeitiSC-Light"/>
              </a:rPr>
              <a:t>取消在</a:t>
            </a:r>
            <a:r>
              <a:rPr lang="en-US" altLang="zh-CN" sz="1800" dirty="0" smtClean="0">
                <a:solidFill>
                  <a:srgbClr val="800000"/>
                </a:solidFill>
                <a:latin typeface="STHeitiSC-Light"/>
              </a:rPr>
              <a:t>setupStream</a:t>
            </a:r>
            <a:r>
              <a:rPr lang="zh-CN" altLang="en-US" sz="1800" dirty="0" smtClean="0">
                <a:solidFill>
                  <a:srgbClr val="800000"/>
                </a:solidFill>
                <a:latin typeface="STHeitiSC-Light"/>
              </a:rPr>
              <a:t>方法中注册的所有模块</a:t>
            </a:r>
            <a:endParaRPr lang="zh-CN" altLang="en-US" sz="1800" dirty="0">
              <a:solidFill>
                <a:srgbClr val="800000"/>
              </a:solidFill>
              <a:latin typeface="Menlo-Regular"/>
            </a:endParaRPr>
          </a:p>
          <a:p>
            <a:pPr marL="0" indent="0">
              <a:buNone/>
            </a:pPr>
            <a:r>
              <a:rPr lang="en-US" altLang="zh-TW" sz="1800" dirty="0">
                <a:solidFill>
                  <a:srgbClr val="007400"/>
                </a:solidFill>
                <a:latin typeface="Menlo-Regular"/>
              </a:rPr>
              <a:t>// 2.1 </a:t>
            </a:r>
            <a:r>
              <a:rPr lang="zh-TW" altLang="en-US" sz="1800" dirty="0">
                <a:solidFill>
                  <a:srgbClr val="007400"/>
                </a:solidFill>
                <a:latin typeface="STHeitiSC-Light"/>
              </a:rPr>
              <a:t>自动重连模块</a:t>
            </a:r>
            <a:endParaRPr lang="zh-TW" altLang="en-US"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_xmppReconnect</a:t>
            </a:r>
            <a:r>
              <a:rPr lang="en-US" altLang="zh-CN" sz="1800" dirty="0">
                <a:solidFill>
                  <a:srgbClr val="000000"/>
                </a:solidFill>
                <a:latin typeface="Menlo-Regular"/>
              </a:rPr>
              <a:t> </a:t>
            </a:r>
            <a:r>
              <a:rPr lang="en-US" altLang="zh-CN" sz="1800" dirty="0">
                <a:solidFill>
                  <a:srgbClr val="26474B"/>
                </a:solidFill>
                <a:latin typeface="Menlo-Regular"/>
              </a:rPr>
              <a:t>deactivate</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TW" sz="1800" dirty="0">
                <a:solidFill>
                  <a:srgbClr val="007400"/>
                </a:solidFill>
                <a:latin typeface="Menlo-Regular"/>
              </a:rPr>
              <a:t>// 3. </a:t>
            </a:r>
            <a:r>
              <a:rPr lang="zh-TW" altLang="en-US" sz="1800" dirty="0">
                <a:solidFill>
                  <a:srgbClr val="007400"/>
                </a:solidFill>
                <a:latin typeface="STHeitiSC-Light"/>
              </a:rPr>
              <a:t>断开连接</a:t>
            </a:r>
            <a:endParaRPr lang="zh-TW" altLang="en-US"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_xmppStream</a:t>
            </a:r>
            <a:r>
              <a:rPr lang="en-US" altLang="zh-CN" sz="1800" dirty="0">
                <a:solidFill>
                  <a:srgbClr val="000000"/>
                </a:solidFill>
                <a:latin typeface="Menlo-Regular"/>
              </a:rPr>
              <a:t> </a:t>
            </a:r>
            <a:r>
              <a:rPr lang="en-US" altLang="zh-CN" sz="1800" dirty="0">
                <a:solidFill>
                  <a:srgbClr val="26474B"/>
                </a:solidFill>
                <a:latin typeface="Menlo-Regular"/>
              </a:rPr>
              <a:t>disconnect</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TW" sz="1800" dirty="0">
                <a:solidFill>
                  <a:srgbClr val="007400"/>
                </a:solidFill>
                <a:latin typeface="Menlo-Regular"/>
              </a:rPr>
              <a:t>// 4. </a:t>
            </a:r>
            <a:r>
              <a:rPr lang="zh-TW" altLang="en-US" sz="1800" dirty="0">
                <a:solidFill>
                  <a:srgbClr val="007400"/>
                </a:solidFill>
                <a:latin typeface="STHeitiSC-Light"/>
              </a:rPr>
              <a:t>释放内存</a:t>
            </a:r>
            <a:endParaRPr lang="zh-TW" altLang="en-US" sz="1800" dirty="0">
              <a:solidFill>
                <a:srgbClr val="000000"/>
              </a:solidFill>
              <a:latin typeface="Menlo-Regular"/>
            </a:endParaRPr>
          </a:p>
          <a:p>
            <a:pPr marL="0" indent="0">
              <a:buNone/>
            </a:pPr>
            <a:r>
              <a:rPr lang="en-US" altLang="zh-CN" sz="1800" dirty="0">
                <a:solidFill>
                  <a:srgbClr val="3F6E74"/>
                </a:solidFill>
                <a:latin typeface="Menlo-Regular"/>
              </a:rPr>
              <a:t>_xmppStream</a:t>
            </a:r>
            <a:r>
              <a:rPr lang="en-US" altLang="zh-CN" sz="1800" dirty="0">
                <a:solidFill>
                  <a:srgbClr val="000000"/>
                </a:solidFill>
                <a:latin typeface="Menlo-Regular"/>
              </a:rPr>
              <a:t> = </a:t>
            </a:r>
            <a:r>
              <a:rPr lang="en-US" altLang="zh-CN" sz="1800" dirty="0">
                <a:solidFill>
                  <a:srgbClr val="AA0D91"/>
                </a:solidFill>
                <a:latin typeface="Menlo-Regular"/>
              </a:rPr>
              <a:t>nil</a:t>
            </a:r>
            <a:r>
              <a:rPr lang="en-US" altLang="zh-CN" sz="1800" dirty="0">
                <a:solidFill>
                  <a:srgbClr val="000000"/>
                </a:solidFill>
                <a:latin typeface="Menlo-Regular"/>
              </a:rPr>
              <a:t>;</a:t>
            </a:r>
          </a:p>
          <a:p>
            <a:pPr marL="0" indent="0">
              <a:buNone/>
            </a:pPr>
            <a:r>
              <a:rPr lang="en-US" altLang="zh-CN" sz="1800" dirty="0">
                <a:solidFill>
                  <a:srgbClr val="3F6E74"/>
                </a:solidFill>
                <a:latin typeface="Menlo-Regular"/>
              </a:rPr>
              <a:t>_xmppReconnect</a:t>
            </a:r>
            <a:r>
              <a:rPr lang="en-US" altLang="zh-CN" sz="1800" dirty="0">
                <a:solidFill>
                  <a:srgbClr val="000000"/>
                </a:solidFill>
                <a:latin typeface="Menlo-Regular"/>
              </a:rPr>
              <a:t> = </a:t>
            </a:r>
            <a:r>
              <a:rPr lang="en-US" altLang="zh-CN" sz="1800" dirty="0">
                <a:solidFill>
                  <a:srgbClr val="AA0D91"/>
                </a:solidFill>
                <a:latin typeface="Menlo-Regular"/>
              </a:rPr>
              <a:t>nil</a:t>
            </a:r>
            <a:r>
              <a:rPr lang="en-US" altLang="zh-CN" sz="1800" dirty="0">
                <a:solidFill>
                  <a:srgbClr val="000000"/>
                </a:solidFill>
                <a:latin typeface="Menlo-Regular"/>
              </a:rPr>
              <a:t>;</a:t>
            </a:r>
          </a:p>
          <a:p>
            <a:pPr marL="0" indent="0">
              <a:buNone/>
            </a:pPr>
            <a:endParaRPr kumimoji="1" lang="zh-CN" altLang="en-US" sz="1800" dirty="0"/>
          </a:p>
        </p:txBody>
      </p:sp>
      <p:sp>
        <p:nvSpPr>
          <p:cNvPr id="2" name="标题 1"/>
          <p:cNvSpPr>
            <a:spLocks noGrp="1"/>
          </p:cNvSpPr>
          <p:nvPr>
            <p:ph type="title"/>
          </p:nvPr>
        </p:nvSpPr>
        <p:spPr/>
        <p:txBody>
          <a:bodyPr/>
          <a:lstStyle/>
          <a:p>
            <a:r>
              <a:rPr kumimoji="1" lang="en-US" altLang="zh-CN" dirty="0" smtClean="0"/>
              <a:t>teardownStream</a:t>
            </a:r>
            <a:r>
              <a:rPr kumimoji="1" lang="zh-CN" altLang="en-US" dirty="0" smtClean="0"/>
              <a:t>方法</a:t>
            </a:r>
            <a:endParaRPr kumimoji="1" lang="zh-CN" altLang="en-US" dirty="0"/>
          </a:p>
        </p:txBody>
      </p:sp>
    </p:spTree>
    <p:extLst>
      <p:ext uri="{BB962C8B-B14F-4D97-AF65-F5344CB8AC3E}">
        <p14:creationId xmlns:p14="http://schemas.microsoft.com/office/powerpoint/2010/main" val="2615319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47500" lnSpcReduction="20000"/>
          </a:bodyPr>
          <a:lstStyle/>
          <a:p>
            <a:pPr marL="0" indent="0">
              <a:buNone/>
            </a:pPr>
            <a:r>
              <a:rPr lang="en-US" altLang="zh-TW" dirty="0">
                <a:solidFill>
                  <a:srgbClr val="643820"/>
                </a:solidFill>
                <a:latin typeface="Menlo-Regular"/>
              </a:rPr>
              <a:t>#pragma mark </a:t>
            </a:r>
            <a:r>
              <a:rPr lang="zh-TW" altLang="en-US" dirty="0">
                <a:solidFill>
                  <a:srgbClr val="643820"/>
                </a:solidFill>
                <a:latin typeface="STHeitiSC-Light"/>
              </a:rPr>
              <a:t>通知服务器用户上线</a:t>
            </a:r>
            <a:endParaRPr lang="zh-TW" altLang="en-US" dirty="0">
              <a:solidFill>
                <a:srgbClr val="643820"/>
              </a:solidFill>
              <a:latin typeface="Menlo-Regular"/>
            </a:endParaRPr>
          </a:p>
          <a:p>
            <a:pPr marL="0" indent="0">
              <a:buNone/>
            </a:pPr>
            <a:r>
              <a:rPr lang="en-US" altLang="zh-CN" dirty="0">
                <a:solidFill>
                  <a:srgbClr val="000000"/>
                </a:solidFill>
                <a:latin typeface="Menlo-Regular"/>
              </a:rPr>
              <a:t>- (</a:t>
            </a:r>
            <a:r>
              <a:rPr lang="en-US" altLang="zh-CN" dirty="0">
                <a:solidFill>
                  <a:srgbClr val="AA0D91"/>
                </a:solidFill>
                <a:latin typeface="Menlo-Regular"/>
              </a:rPr>
              <a:t>void</a:t>
            </a:r>
            <a:r>
              <a:rPr lang="en-US" altLang="zh-CN" dirty="0">
                <a:solidFill>
                  <a:srgbClr val="000000"/>
                </a:solidFill>
                <a:latin typeface="Menlo-Regular"/>
              </a:rPr>
              <a:t>)goOnline</a:t>
            </a:r>
          </a:p>
          <a:p>
            <a:pPr marL="0" indent="0">
              <a:buNone/>
            </a:pPr>
            <a:r>
              <a:rPr lang="en-US" altLang="zh-CN" dirty="0">
                <a:solidFill>
                  <a:srgbClr val="000000"/>
                </a:solidFill>
                <a:latin typeface="Menlo-Regular"/>
              </a:rPr>
              <a:t>{</a:t>
            </a:r>
          </a:p>
          <a:p>
            <a:pPr marL="0" indent="0">
              <a:buNone/>
            </a:pPr>
            <a:r>
              <a:rPr lang="zh-CN" altLang="en-US" dirty="0">
                <a:solidFill>
                  <a:srgbClr val="000000"/>
                </a:solidFill>
                <a:latin typeface="Menlo-Regular"/>
              </a:rPr>
              <a:t>    </a:t>
            </a:r>
            <a:r>
              <a:rPr lang="en-US" altLang="zh-CN" dirty="0">
                <a:solidFill>
                  <a:srgbClr val="007400"/>
                </a:solidFill>
                <a:latin typeface="Menlo-Regular"/>
              </a:rPr>
              <a:t>// 1. </a:t>
            </a:r>
            <a:r>
              <a:rPr lang="zh-CN" altLang="en-US" dirty="0">
                <a:solidFill>
                  <a:srgbClr val="007400"/>
                </a:solidFill>
                <a:latin typeface="STHeitiSC-Light"/>
              </a:rPr>
              <a:t>实例化一个</a:t>
            </a:r>
            <a:r>
              <a:rPr lang="zh-CN" altLang="en-US" dirty="0">
                <a:solidFill>
                  <a:srgbClr val="007400"/>
                </a:solidFill>
                <a:latin typeface="Menlo-Regular"/>
              </a:rPr>
              <a:t>”</a:t>
            </a:r>
            <a:r>
              <a:rPr lang="zh-CN" altLang="en-US" dirty="0">
                <a:solidFill>
                  <a:srgbClr val="007400"/>
                </a:solidFill>
                <a:latin typeface="STHeitiSC-Light"/>
              </a:rPr>
              <a:t>展现</a:t>
            </a:r>
            <a:r>
              <a:rPr lang="zh-CN" altLang="en-US" dirty="0">
                <a:solidFill>
                  <a:srgbClr val="007400"/>
                </a:solidFill>
                <a:latin typeface="Menlo-Regular"/>
              </a:rPr>
              <a:t>“</a:t>
            </a:r>
            <a:r>
              <a:rPr lang="zh-CN" altLang="en-US" dirty="0">
                <a:solidFill>
                  <a:srgbClr val="007400"/>
                </a:solidFill>
                <a:latin typeface="STHeitiSC-Light"/>
              </a:rPr>
              <a:t>，上线的报告，默认类型是</a:t>
            </a:r>
            <a:r>
              <a:rPr lang="en-US" altLang="zh-CN" dirty="0">
                <a:solidFill>
                  <a:srgbClr val="007400"/>
                </a:solidFill>
                <a:latin typeface="Menlo-Regular"/>
              </a:rPr>
              <a:t>"available"</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3F6E74"/>
                </a:solidFill>
                <a:latin typeface="Menlo-Regular"/>
              </a:rPr>
              <a:t>XMPPPresence</a:t>
            </a:r>
            <a:r>
              <a:rPr lang="en-US" altLang="zh-CN" dirty="0" smtClean="0">
                <a:solidFill>
                  <a:srgbClr val="000000"/>
                </a:solidFill>
                <a:latin typeface="Menlo-Regular"/>
              </a:rPr>
              <a:t> </a:t>
            </a:r>
            <a:r>
              <a:rPr lang="en-US" altLang="zh-CN" dirty="0">
                <a:solidFill>
                  <a:srgbClr val="000000"/>
                </a:solidFill>
                <a:latin typeface="Menlo-Regular"/>
              </a:rPr>
              <a:t>*presence = [</a:t>
            </a:r>
            <a:r>
              <a:rPr lang="en-US" altLang="zh-CN" dirty="0">
                <a:solidFill>
                  <a:srgbClr val="3F6E74"/>
                </a:solidFill>
                <a:latin typeface="Menlo-Regular"/>
              </a:rPr>
              <a:t>XMPPPresence</a:t>
            </a:r>
            <a:r>
              <a:rPr lang="en-US" altLang="zh-CN" dirty="0">
                <a:solidFill>
                  <a:srgbClr val="000000"/>
                </a:solidFill>
                <a:latin typeface="Menlo-Regular"/>
              </a:rPr>
              <a:t> </a:t>
            </a:r>
            <a:r>
              <a:rPr lang="en-US" altLang="zh-CN" dirty="0">
                <a:solidFill>
                  <a:srgbClr val="26474B"/>
                </a:solidFill>
                <a:latin typeface="Menlo-Regular"/>
              </a:rPr>
              <a:t>presence</a:t>
            </a:r>
            <a:r>
              <a:rPr lang="en-US" altLang="zh-CN" dirty="0">
                <a:solidFill>
                  <a:srgbClr val="000000"/>
                </a:solidFill>
                <a:latin typeface="Menlo-Regular"/>
              </a:rPr>
              <a:t>];</a:t>
            </a:r>
          </a:p>
          <a:p>
            <a:pPr marL="0" indent="0">
              <a:buNone/>
            </a:pPr>
            <a:r>
              <a:rPr lang="zh-TW" altLang="en-US" dirty="0">
                <a:solidFill>
                  <a:srgbClr val="000000"/>
                </a:solidFill>
                <a:latin typeface="Menlo-Regular"/>
              </a:rPr>
              <a:t>    </a:t>
            </a:r>
            <a:r>
              <a:rPr lang="en-US" altLang="zh-TW" dirty="0">
                <a:solidFill>
                  <a:srgbClr val="007400"/>
                </a:solidFill>
                <a:latin typeface="Menlo-Regular"/>
              </a:rPr>
              <a:t>// 2. </a:t>
            </a:r>
            <a:r>
              <a:rPr lang="zh-TW" altLang="en-US" dirty="0">
                <a:solidFill>
                  <a:srgbClr val="007400"/>
                </a:solidFill>
                <a:latin typeface="STHeitiSC-Light"/>
              </a:rPr>
              <a:t>发送</a:t>
            </a:r>
            <a:r>
              <a:rPr lang="en-US" altLang="zh-TW" dirty="0">
                <a:solidFill>
                  <a:srgbClr val="007400"/>
                </a:solidFill>
                <a:latin typeface="Menlo-Regular"/>
              </a:rPr>
              <a:t>Presence</a:t>
            </a:r>
            <a:r>
              <a:rPr lang="zh-TW" altLang="en-US" dirty="0">
                <a:solidFill>
                  <a:srgbClr val="007400"/>
                </a:solidFill>
                <a:latin typeface="STHeitiSC-Light"/>
              </a:rPr>
              <a:t>给服务器</a:t>
            </a:r>
            <a:endParaRPr lang="zh-TW" altLang="en-US" dirty="0">
              <a:solidFill>
                <a:srgbClr val="000000"/>
              </a:solidFill>
              <a:latin typeface="Menlo-Regular"/>
            </a:endParaRPr>
          </a:p>
          <a:p>
            <a:pPr marL="0" indent="0">
              <a:buNone/>
            </a:pPr>
            <a:r>
              <a:rPr lang="zh-TW" altLang="en-US" dirty="0">
                <a:solidFill>
                  <a:srgbClr val="000000"/>
                </a:solidFill>
                <a:latin typeface="Menlo-Regular"/>
              </a:rPr>
              <a:t>    </a:t>
            </a:r>
            <a:r>
              <a:rPr lang="zh-TW" altLang="en-US" dirty="0" smtClean="0">
                <a:solidFill>
                  <a:srgbClr val="000000"/>
                </a:solidFill>
                <a:latin typeface="Menlo-Regular"/>
              </a:rPr>
              <a:t>      </a:t>
            </a:r>
            <a:r>
              <a:rPr lang="en-US" altLang="zh-TW" dirty="0" smtClean="0">
                <a:solidFill>
                  <a:srgbClr val="007400"/>
                </a:solidFill>
                <a:latin typeface="Menlo-Regular"/>
              </a:rPr>
              <a:t>/</a:t>
            </a:r>
            <a:r>
              <a:rPr lang="en-US" altLang="zh-TW" dirty="0">
                <a:solidFill>
                  <a:srgbClr val="007400"/>
                </a:solidFill>
                <a:latin typeface="Menlo-Regular"/>
              </a:rPr>
              <a:t>/ </a:t>
            </a:r>
            <a:r>
              <a:rPr lang="zh-TW" altLang="en-US" dirty="0">
                <a:solidFill>
                  <a:srgbClr val="007400"/>
                </a:solidFill>
                <a:latin typeface="STHeitiSC-Light"/>
              </a:rPr>
              <a:t>服务器知道</a:t>
            </a:r>
            <a:r>
              <a:rPr lang="zh-TW" altLang="en-US" dirty="0">
                <a:solidFill>
                  <a:srgbClr val="007400"/>
                </a:solidFill>
                <a:latin typeface="Menlo-Regular"/>
              </a:rPr>
              <a:t>“</a:t>
            </a:r>
            <a:r>
              <a:rPr lang="zh-TW" altLang="en-US" dirty="0">
                <a:solidFill>
                  <a:srgbClr val="007400"/>
                </a:solidFill>
                <a:latin typeface="STHeitiSC-Light"/>
              </a:rPr>
              <a:t>我</a:t>
            </a:r>
            <a:r>
              <a:rPr lang="zh-TW" altLang="en-US" dirty="0">
                <a:solidFill>
                  <a:srgbClr val="007400"/>
                </a:solidFill>
                <a:latin typeface="Menlo-Regular"/>
              </a:rPr>
              <a:t>”</a:t>
            </a:r>
            <a:r>
              <a:rPr lang="zh-TW" altLang="en-US" dirty="0">
                <a:solidFill>
                  <a:srgbClr val="007400"/>
                </a:solidFill>
                <a:latin typeface="STHeitiSC-Light"/>
              </a:rPr>
              <a:t>上线后，只需要通知我的好友，而无需通知我，因此，此方法没有回调</a:t>
            </a:r>
            <a:endParaRPr lang="zh-TW" altLang="en-US" dirty="0">
              <a:solidFill>
                <a:srgbClr val="000000"/>
              </a:solidFill>
              <a:latin typeface="Menlo-Regular"/>
            </a:endParaRPr>
          </a:p>
          <a:p>
            <a:pPr marL="0" indent="0">
              <a:buNone/>
            </a:pPr>
            <a:r>
              <a:rPr lang="en-US" altLang="zh-CN" dirty="0">
                <a:solidFill>
                  <a:srgbClr val="000000"/>
                </a:solidFill>
                <a:latin typeface="Menlo-Regular"/>
              </a:rPr>
              <a:t>    [</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sendElement</a:t>
            </a:r>
            <a:r>
              <a:rPr lang="en-US" altLang="zh-CN" dirty="0">
                <a:solidFill>
                  <a:srgbClr val="000000"/>
                </a:solidFill>
                <a:latin typeface="Menlo-Regular"/>
              </a:rPr>
              <a:t>:presence];</a:t>
            </a:r>
          </a:p>
          <a:p>
            <a:pPr marL="0" indent="0">
              <a:buNone/>
            </a:pPr>
            <a:r>
              <a:rPr lang="en-US" altLang="zh-CN" dirty="0" smtClean="0">
                <a:solidFill>
                  <a:srgbClr val="000000"/>
                </a:solidFill>
                <a:latin typeface="Menlo-Regular"/>
              </a:rPr>
              <a:t>}</a:t>
            </a:r>
            <a:endParaRPr lang="en-US" altLang="zh-CN" dirty="0">
              <a:solidFill>
                <a:srgbClr val="000000"/>
              </a:solidFill>
              <a:latin typeface="Menlo-Regular"/>
            </a:endParaRPr>
          </a:p>
          <a:p>
            <a:pPr marL="0" indent="0">
              <a:buNone/>
            </a:pPr>
            <a:r>
              <a:rPr lang="en-US" altLang="zh-CN" dirty="0">
                <a:solidFill>
                  <a:srgbClr val="643820"/>
                </a:solidFill>
                <a:latin typeface="Menlo-Regular"/>
              </a:rPr>
              <a:t>#pragma mark </a:t>
            </a:r>
            <a:r>
              <a:rPr lang="zh-CN" altLang="en-US" dirty="0">
                <a:solidFill>
                  <a:srgbClr val="643820"/>
                </a:solidFill>
                <a:latin typeface="STHeitiSC-Light"/>
              </a:rPr>
              <a:t>通知服务器用户下线</a:t>
            </a:r>
            <a:endParaRPr lang="en-US" altLang="zh-CN" dirty="0">
              <a:solidFill>
                <a:srgbClr val="643820"/>
              </a:solidFill>
              <a:latin typeface="Menlo-Regular"/>
            </a:endParaRPr>
          </a:p>
          <a:p>
            <a:pPr marL="0" indent="0">
              <a:buNone/>
            </a:pPr>
            <a:r>
              <a:rPr lang="en-US" altLang="zh-CN" dirty="0">
                <a:solidFill>
                  <a:srgbClr val="000000"/>
                </a:solidFill>
                <a:latin typeface="Menlo-Regular"/>
              </a:rPr>
              <a:t>- (</a:t>
            </a:r>
            <a:r>
              <a:rPr lang="en-US" altLang="zh-CN" dirty="0">
                <a:solidFill>
                  <a:srgbClr val="AA0D91"/>
                </a:solidFill>
                <a:latin typeface="Menlo-Regular"/>
              </a:rPr>
              <a:t>void</a:t>
            </a:r>
            <a:r>
              <a:rPr lang="en-US" altLang="zh-CN" dirty="0">
                <a:solidFill>
                  <a:srgbClr val="000000"/>
                </a:solidFill>
                <a:latin typeface="Menlo-Regular"/>
              </a:rPr>
              <a:t>)goOffline</a:t>
            </a:r>
          </a:p>
          <a:p>
            <a:pPr marL="0" indent="0">
              <a:buNone/>
            </a:pPr>
            <a:r>
              <a:rPr lang="en-US" altLang="zh-CN" dirty="0">
                <a:solidFill>
                  <a:srgbClr val="000000"/>
                </a:solidFill>
                <a:latin typeface="Menlo-Regular"/>
              </a:rPr>
              <a:t>{</a:t>
            </a:r>
          </a:p>
          <a:p>
            <a:pPr marL="0" indent="0">
              <a:buNone/>
            </a:pPr>
            <a:r>
              <a:rPr lang="zh-TW" altLang="en-US" dirty="0">
                <a:solidFill>
                  <a:srgbClr val="000000"/>
                </a:solidFill>
                <a:latin typeface="Menlo-Regular"/>
              </a:rPr>
              <a:t>    </a:t>
            </a:r>
            <a:r>
              <a:rPr lang="en-US" altLang="zh-TW" dirty="0">
                <a:solidFill>
                  <a:srgbClr val="007400"/>
                </a:solidFill>
                <a:latin typeface="Menlo-Regular"/>
              </a:rPr>
              <a:t>// 1. </a:t>
            </a:r>
            <a:r>
              <a:rPr lang="zh-TW" altLang="en-US" dirty="0">
                <a:solidFill>
                  <a:srgbClr val="007400"/>
                </a:solidFill>
                <a:latin typeface="STHeitiSC-Light"/>
              </a:rPr>
              <a:t>实例化一个</a:t>
            </a:r>
            <a:r>
              <a:rPr lang="zh-TW" altLang="en-US" dirty="0">
                <a:solidFill>
                  <a:srgbClr val="007400"/>
                </a:solidFill>
                <a:latin typeface="Menlo-Regular"/>
              </a:rPr>
              <a:t>”</a:t>
            </a:r>
            <a:r>
              <a:rPr lang="zh-TW" altLang="en-US" dirty="0">
                <a:solidFill>
                  <a:srgbClr val="007400"/>
                </a:solidFill>
                <a:latin typeface="STHeitiSC-Light"/>
              </a:rPr>
              <a:t>展现</a:t>
            </a:r>
            <a:r>
              <a:rPr lang="zh-TW" altLang="en-US" dirty="0">
                <a:solidFill>
                  <a:srgbClr val="007400"/>
                </a:solidFill>
                <a:latin typeface="Menlo-Regular"/>
              </a:rPr>
              <a:t>“</a:t>
            </a:r>
            <a:r>
              <a:rPr lang="zh-TW" altLang="en-US" dirty="0">
                <a:solidFill>
                  <a:srgbClr val="007400"/>
                </a:solidFill>
                <a:latin typeface="STHeitiSC-Light"/>
              </a:rPr>
              <a:t>，下线的报告</a:t>
            </a:r>
            <a:endParaRPr lang="zh-TW"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3F6E74"/>
                </a:solidFill>
                <a:latin typeface="Menlo-Regular"/>
              </a:rPr>
              <a:t>XMPPPresence</a:t>
            </a:r>
            <a:r>
              <a:rPr lang="en-US" altLang="zh-CN" dirty="0" smtClean="0">
                <a:solidFill>
                  <a:srgbClr val="000000"/>
                </a:solidFill>
                <a:latin typeface="Menlo-Regular"/>
              </a:rPr>
              <a:t> </a:t>
            </a:r>
            <a:r>
              <a:rPr lang="en-US" altLang="zh-CN" dirty="0">
                <a:solidFill>
                  <a:srgbClr val="000000"/>
                </a:solidFill>
                <a:latin typeface="Menlo-Regular"/>
              </a:rPr>
              <a:t>*presence = [</a:t>
            </a:r>
            <a:r>
              <a:rPr lang="en-US" altLang="zh-CN" dirty="0">
                <a:solidFill>
                  <a:srgbClr val="3F6E74"/>
                </a:solidFill>
                <a:latin typeface="Menlo-Regular"/>
              </a:rPr>
              <a:t>XMPPPresence</a:t>
            </a:r>
            <a:r>
              <a:rPr lang="en-US" altLang="zh-CN" dirty="0">
                <a:solidFill>
                  <a:srgbClr val="000000"/>
                </a:solidFill>
                <a:latin typeface="Menlo-Regular"/>
              </a:rPr>
              <a:t> </a:t>
            </a:r>
            <a:r>
              <a:rPr lang="en-US" altLang="zh-CN" dirty="0">
                <a:solidFill>
                  <a:srgbClr val="26474B"/>
                </a:solidFill>
                <a:latin typeface="Menlo-Regular"/>
              </a:rPr>
              <a:t>presenceWithType</a:t>
            </a:r>
            <a:r>
              <a:rPr lang="en-US" altLang="zh-CN" dirty="0">
                <a:solidFill>
                  <a:srgbClr val="000000"/>
                </a:solidFill>
                <a:latin typeface="Menlo-Regular"/>
              </a:rPr>
              <a:t>:</a:t>
            </a:r>
            <a:r>
              <a:rPr lang="en-US" altLang="zh-CN" dirty="0">
                <a:solidFill>
                  <a:srgbClr val="C41A16"/>
                </a:solidFill>
                <a:latin typeface="Menlo-Regular"/>
              </a:rPr>
              <a:t>@"unavailable"</a:t>
            </a:r>
            <a:r>
              <a:rPr lang="en-US" altLang="zh-CN" dirty="0">
                <a:solidFill>
                  <a:srgbClr val="000000"/>
                </a:solidFill>
                <a:latin typeface="Menlo-Regular"/>
              </a:rPr>
              <a:t>];</a:t>
            </a:r>
          </a:p>
          <a:p>
            <a:pPr marL="0" indent="0">
              <a:buNone/>
            </a:pPr>
            <a:r>
              <a:rPr lang="zh-CN" altLang="en-US" dirty="0">
                <a:solidFill>
                  <a:srgbClr val="000000"/>
                </a:solidFill>
                <a:latin typeface="Menlo-Regular"/>
              </a:rPr>
              <a:t>    </a:t>
            </a:r>
            <a:r>
              <a:rPr lang="en-US" altLang="zh-CN" dirty="0">
                <a:solidFill>
                  <a:srgbClr val="007400"/>
                </a:solidFill>
                <a:latin typeface="Menlo-Regular"/>
              </a:rPr>
              <a:t>// 2. </a:t>
            </a:r>
            <a:r>
              <a:rPr lang="zh-CN" altLang="en-US" dirty="0">
                <a:solidFill>
                  <a:srgbClr val="007400"/>
                </a:solidFill>
                <a:latin typeface="STHeitiSC-Light"/>
              </a:rPr>
              <a:t>发送</a:t>
            </a:r>
            <a:r>
              <a:rPr lang="en-US" altLang="zh-CN" dirty="0">
                <a:solidFill>
                  <a:srgbClr val="007400"/>
                </a:solidFill>
                <a:latin typeface="Menlo-Regular"/>
              </a:rPr>
              <a:t>Presence</a:t>
            </a:r>
            <a:r>
              <a:rPr lang="zh-CN" altLang="en-US" dirty="0">
                <a:solidFill>
                  <a:srgbClr val="007400"/>
                </a:solidFill>
                <a:latin typeface="STHeitiSC-Light"/>
              </a:rPr>
              <a:t>给服务器，通知服务器客户端下线</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sendElement</a:t>
            </a:r>
            <a:r>
              <a:rPr lang="en-US" altLang="zh-CN" dirty="0">
                <a:solidFill>
                  <a:srgbClr val="000000"/>
                </a:solidFill>
                <a:latin typeface="Menlo-Regular"/>
              </a:rPr>
              <a:t>:presence];</a:t>
            </a:r>
          </a:p>
          <a:p>
            <a:pPr marL="0" indent="0">
              <a:buNone/>
            </a:pPr>
            <a:r>
              <a:rPr lang="en-US" altLang="zh-CN" dirty="0">
                <a:solidFill>
                  <a:srgbClr val="000000"/>
                </a:solidFill>
                <a:latin typeface="Menlo-Regular"/>
              </a:rPr>
              <a:t>}</a:t>
            </a:r>
            <a:endParaRPr kumimoji="1" lang="zh-CN" altLang="en-US" dirty="0"/>
          </a:p>
        </p:txBody>
      </p:sp>
      <p:sp>
        <p:nvSpPr>
          <p:cNvPr id="2" name="标题 1"/>
          <p:cNvSpPr>
            <a:spLocks noGrp="1"/>
          </p:cNvSpPr>
          <p:nvPr>
            <p:ph type="title"/>
          </p:nvPr>
        </p:nvSpPr>
        <p:spPr/>
        <p:txBody>
          <a:bodyPr/>
          <a:lstStyle/>
          <a:p>
            <a:r>
              <a:rPr kumimoji="1" lang="zh-CN" altLang="en-US" dirty="0" smtClean="0"/>
              <a:t>通知服务器上线和下线</a:t>
            </a:r>
            <a:endParaRPr kumimoji="1" lang="zh-CN" altLang="en-US" dirty="0"/>
          </a:p>
        </p:txBody>
      </p:sp>
    </p:spTree>
    <p:extLst>
      <p:ext uri="{BB962C8B-B14F-4D97-AF65-F5344CB8AC3E}">
        <p14:creationId xmlns:p14="http://schemas.microsoft.com/office/powerpoint/2010/main" val="209169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312567"/>
            <a:ext cx="9144000" cy="3213423"/>
          </a:xfrm>
        </p:spPr>
        <p:txBody>
          <a:bodyPr/>
          <a:lstStyle/>
          <a:p>
            <a:r>
              <a:rPr lang="en-US" altLang="zh-CN" b="1" dirty="0"/>
              <a:t>1</a:t>
            </a:r>
            <a:r>
              <a:rPr lang="zh-CN" altLang="en-US" b="1" dirty="0"/>
              <a:t>、国际背景</a:t>
            </a:r>
          </a:p>
          <a:p>
            <a:r>
              <a:rPr lang="zh-CN" altLang="en-US" dirty="0"/>
              <a:t>随着</a:t>
            </a:r>
            <a:r>
              <a:rPr lang="en-US" altLang="zh-CN" dirty="0"/>
              <a:t>Internet</a:t>
            </a:r>
            <a:r>
              <a:rPr lang="zh-CN" altLang="en-US" dirty="0"/>
              <a:t>技术的高速发展，即时通信已经成为一种广泛使用的通信方式。</a:t>
            </a:r>
            <a:r>
              <a:rPr lang="en-US" altLang="zh-CN" dirty="0"/>
              <a:t>1996</a:t>
            </a:r>
            <a:r>
              <a:rPr lang="zh-CN" altLang="en-US" dirty="0"/>
              <a:t>年</a:t>
            </a:r>
            <a:r>
              <a:rPr lang="en-US" altLang="zh-CN" dirty="0"/>
              <a:t>Mirabilis</a:t>
            </a:r>
            <a:r>
              <a:rPr lang="zh-CN" altLang="en-US" dirty="0"/>
              <a:t>公司推出了世界上第一个即时通信系统</a:t>
            </a:r>
            <a:r>
              <a:rPr lang="en-US" altLang="zh-CN" dirty="0"/>
              <a:t>ICQ,</a:t>
            </a:r>
            <a:r>
              <a:rPr lang="zh-CN" altLang="en-US" dirty="0"/>
              <a:t>不到</a:t>
            </a:r>
            <a:r>
              <a:rPr lang="en-US" altLang="zh-CN" dirty="0"/>
              <a:t>10</a:t>
            </a:r>
            <a:r>
              <a:rPr lang="zh-CN" altLang="en-US" dirty="0"/>
              <a:t>年间，即时通信（</a:t>
            </a:r>
            <a:r>
              <a:rPr lang="en-US" altLang="zh-CN" dirty="0"/>
              <a:t>Instant Messaging</a:t>
            </a:r>
            <a:r>
              <a:rPr lang="zh-CN" altLang="en-US" dirty="0"/>
              <a:t>，简称</a:t>
            </a:r>
            <a:r>
              <a:rPr lang="en-US" altLang="zh-CN" dirty="0"/>
              <a:t>IM)</a:t>
            </a:r>
            <a:r>
              <a:rPr lang="zh-CN" altLang="en-US" dirty="0"/>
              <a:t>以发展成为了最流行的网络应用之一。特别是近几年的迅速发展，即时通信的功能日益丰富，它不再是个单纯的聊天工具，它已经发展成集交流、资讯、娱乐、音乐、电视、游戏、电子商务等为一体的综合化信息平台。</a:t>
            </a:r>
            <a:endParaRPr kumimoji="1" lang="zh-CN" altLang="en-US" dirty="0"/>
          </a:p>
        </p:txBody>
      </p:sp>
      <p:sp>
        <p:nvSpPr>
          <p:cNvPr id="3" name="标题 2"/>
          <p:cNvSpPr>
            <a:spLocks noGrp="1"/>
          </p:cNvSpPr>
          <p:nvPr>
            <p:ph type="title"/>
          </p:nvPr>
        </p:nvSpPr>
        <p:spPr/>
        <p:txBody>
          <a:bodyPr/>
          <a:lstStyle/>
          <a:p>
            <a:r>
              <a:rPr kumimoji="1" lang="zh-CN" altLang="en-US" dirty="0" smtClean="0"/>
              <a:t>开发背景</a:t>
            </a:r>
            <a:r>
              <a:rPr kumimoji="1" lang="en-US" altLang="zh-CN" dirty="0" smtClean="0"/>
              <a:t>1</a:t>
            </a:r>
            <a:endParaRPr kumimoji="1" lang="zh-CN" altLang="en-US" dirty="0"/>
          </a:p>
        </p:txBody>
      </p:sp>
    </p:spTree>
    <p:extLst>
      <p:ext uri="{BB962C8B-B14F-4D97-AF65-F5344CB8AC3E}">
        <p14:creationId xmlns:p14="http://schemas.microsoft.com/office/powerpoint/2010/main" val="88275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55000" lnSpcReduction="20000"/>
          </a:bodyPr>
          <a:lstStyle/>
          <a:p>
            <a:pPr marL="0" indent="0">
              <a:buNone/>
            </a:pPr>
            <a:r>
              <a:rPr lang="en-US" altLang="zh-CN" dirty="0">
                <a:solidFill>
                  <a:srgbClr val="007400"/>
                </a:solidFill>
                <a:latin typeface="Menlo-Regular"/>
              </a:rPr>
              <a:t>// 1. </a:t>
            </a:r>
            <a:r>
              <a:rPr lang="zh-CN" altLang="en-US" dirty="0">
                <a:solidFill>
                  <a:srgbClr val="007400"/>
                </a:solidFill>
                <a:latin typeface="STHeitiSC-Light"/>
              </a:rPr>
              <a:t>如果当前</a:t>
            </a:r>
            <a:r>
              <a:rPr lang="en-US" altLang="zh-CN" dirty="0">
                <a:solidFill>
                  <a:srgbClr val="007400"/>
                </a:solidFill>
                <a:latin typeface="Menlo-Regular"/>
              </a:rPr>
              <a:t>XMPP</a:t>
            </a:r>
            <a:r>
              <a:rPr lang="zh-CN" altLang="en-US" dirty="0" smtClean="0">
                <a:solidFill>
                  <a:srgbClr val="007400"/>
                </a:solidFill>
                <a:latin typeface="STHeitiSC-Light"/>
              </a:rPr>
              <a:t>长连接已经存在，则直接返</a:t>
            </a:r>
            <a:r>
              <a:rPr lang="zh-CN" altLang="en-US" dirty="0">
                <a:solidFill>
                  <a:srgbClr val="007400"/>
                </a:solidFill>
                <a:latin typeface="STHeitiSC-Light"/>
              </a:rPr>
              <a:t>回</a:t>
            </a:r>
            <a:endParaRPr lang="zh-CN" altLang="en-US" dirty="0">
              <a:solidFill>
                <a:srgbClr val="000000"/>
              </a:solidFill>
              <a:latin typeface="Menlo-Regular"/>
            </a:endParaRPr>
          </a:p>
          <a:p>
            <a:pPr marL="0" indent="0">
              <a:buNone/>
            </a:pPr>
            <a:r>
              <a:rPr lang="en-US" altLang="zh-CN" dirty="0">
                <a:solidFill>
                  <a:srgbClr val="AA0D91"/>
                </a:solidFill>
                <a:latin typeface="Menlo-Regular"/>
              </a:rPr>
              <a:t>if</a:t>
            </a:r>
            <a:r>
              <a:rPr lang="en-US" altLang="zh-CN" dirty="0">
                <a:solidFill>
                  <a:srgbClr val="000000"/>
                </a:solidFill>
                <a:latin typeface="Menlo-Regular"/>
              </a:rPr>
              <a:t> </a:t>
            </a:r>
            <a:r>
              <a:rPr lang="en-US" altLang="zh-CN" dirty="0" smtClean="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isConnected</a:t>
            </a:r>
            <a:r>
              <a:rPr lang="en-US" altLang="zh-CN" dirty="0" smtClean="0">
                <a:solidFill>
                  <a:srgbClr val="000000"/>
                </a:solidFill>
                <a:latin typeface="Menlo-Regular"/>
              </a:rPr>
              <a:t>]</a:t>
            </a:r>
            <a:r>
              <a:rPr lang="en-US" altLang="zh-CN" dirty="0">
                <a:solidFill>
                  <a:srgbClr val="000000"/>
                </a:solidFill>
                <a:latin typeface="Menlo-Regular"/>
              </a:rPr>
              <a:t>) {</a:t>
            </a:r>
          </a:p>
          <a:p>
            <a:pPr marL="0" indent="0">
              <a:buNone/>
            </a:pPr>
            <a:r>
              <a:rPr lang="is-IS" altLang="zh-CN" dirty="0">
                <a:solidFill>
                  <a:srgbClr val="000000"/>
                </a:solidFill>
                <a:latin typeface="Menlo-Regular"/>
              </a:rPr>
              <a:t>    </a:t>
            </a:r>
            <a:r>
              <a:rPr lang="is-IS" altLang="zh-CN" dirty="0">
                <a:solidFill>
                  <a:srgbClr val="AA0D91"/>
                </a:solidFill>
                <a:latin typeface="Menlo-Regular"/>
              </a:rPr>
              <a:t>return</a:t>
            </a:r>
            <a:r>
              <a:rPr lang="is-IS" altLang="zh-CN" dirty="0">
                <a:solidFill>
                  <a:srgbClr val="000000"/>
                </a:solidFill>
                <a:latin typeface="Menlo-Regular"/>
              </a:rPr>
              <a:t>;</a:t>
            </a:r>
          </a:p>
          <a:p>
            <a:pPr marL="0" indent="0">
              <a:buNone/>
            </a:pPr>
            <a:r>
              <a:rPr lang="is-IS" altLang="zh-CN" dirty="0" smtClean="0">
                <a:solidFill>
                  <a:srgbClr val="000000"/>
                </a:solidFill>
                <a:latin typeface="Menlo-Regular"/>
              </a:rPr>
              <a:t>}</a:t>
            </a:r>
            <a:endParaRPr lang="is-IS" altLang="zh-CN" dirty="0">
              <a:solidFill>
                <a:srgbClr val="000000"/>
              </a:solidFill>
              <a:latin typeface="Menlo-Regular"/>
            </a:endParaRPr>
          </a:p>
          <a:p>
            <a:pPr marL="0" indent="0">
              <a:buNone/>
            </a:pPr>
            <a:r>
              <a:rPr lang="en-US" altLang="zh-CN" dirty="0">
                <a:solidFill>
                  <a:srgbClr val="007400"/>
                </a:solidFill>
                <a:latin typeface="Menlo-Regular"/>
              </a:rPr>
              <a:t>// 2. </a:t>
            </a:r>
            <a:r>
              <a:rPr lang="zh-CN" altLang="en-US" dirty="0">
                <a:solidFill>
                  <a:srgbClr val="007400"/>
                </a:solidFill>
                <a:latin typeface="STHeitiSC-Light"/>
              </a:rPr>
              <a:t>指定用户名、主机（服务器），连接时不需要</a:t>
            </a:r>
            <a:r>
              <a:rPr lang="en-US" altLang="zh-CN" dirty="0">
                <a:solidFill>
                  <a:srgbClr val="007400"/>
                </a:solidFill>
                <a:latin typeface="Menlo-Regular"/>
              </a:rPr>
              <a:t>password</a:t>
            </a:r>
            <a:endParaRPr lang="zh-CN" altLang="en-US" dirty="0">
              <a:solidFill>
                <a:srgbClr val="000000"/>
              </a:solidFill>
              <a:latin typeface="Menlo-Regular"/>
            </a:endParaRPr>
          </a:p>
          <a:p>
            <a:pPr marL="0" indent="0">
              <a:buNone/>
            </a:pPr>
            <a:r>
              <a:rPr lang="en-US" altLang="zh-CN" dirty="0">
                <a:solidFill>
                  <a:srgbClr val="5C2699"/>
                </a:solidFill>
                <a:latin typeface="Menlo-Regular"/>
              </a:rPr>
              <a:t>NSString</a:t>
            </a:r>
            <a:r>
              <a:rPr lang="en-US" altLang="zh-CN" dirty="0">
                <a:solidFill>
                  <a:srgbClr val="000000"/>
                </a:solidFill>
                <a:latin typeface="Menlo-Regular"/>
              </a:rPr>
              <a:t> *userName = [[</a:t>
            </a:r>
            <a:r>
              <a:rPr lang="en-US" altLang="zh-CN" dirty="0">
                <a:solidFill>
                  <a:srgbClr val="3F6E74"/>
                </a:solidFill>
                <a:latin typeface="Menlo-Regular"/>
              </a:rPr>
              <a:t>LoginUser</a:t>
            </a:r>
            <a:r>
              <a:rPr lang="en-US" altLang="zh-CN" dirty="0">
                <a:solidFill>
                  <a:srgbClr val="000000"/>
                </a:solidFill>
                <a:latin typeface="Menlo-Regular"/>
              </a:rPr>
              <a:t> </a:t>
            </a:r>
            <a:r>
              <a:rPr lang="en-US" altLang="zh-CN" dirty="0">
                <a:solidFill>
                  <a:srgbClr val="26474B"/>
                </a:solidFill>
                <a:latin typeface="Menlo-Regular"/>
              </a:rPr>
              <a:t>sharedLoginUser</a:t>
            </a:r>
            <a:r>
              <a:rPr lang="en-US" altLang="zh-CN" dirty="0">
                <a:solidFill>
                  <a:srgbClr val="000000"/>
                </a:solidFill>
                <a:latin typeface="Menlo-Regular"/>
              </a:rPr>
              <a:t>] </a:t>
            </a:r>
            <a:r>
              <a:rPr lang="en-US" altLang="zh-CN" dirty="0">
                <a:solidFill>
                  <a:srgbClr val="26474B"/>
                </a:solidFill>
                <a:latin typeface="Menlo-Regular"/>
              </a:rPr>
              <a:t>jidName</a:t>
            </a:r>
            <a:r>
              <a:rPr lang="en-US" altLang="zh-CN" dirty="0">
                <a:solidFill>
                  <a:srgbClr val="000000"/>
                </a:solidFill>
                <a:latin typeface="Menlo-Regular"/>
              </a:rPr>
              <a:t>];</a:t>
            </a:r>
          </a:p>
          <a:p>
            <a:pPr marL="0" indent="0">
              <a:buNone/>
            </a:pPr>
            <a:r>
              <a:rPr lang="en-US" altLang="zh-CN" dirty="0">
                <a:solidFill>
                  <a:srgbClr val="5C2699"/>
                </a:solidFill>
                <a:latin typeface="Menlo-Regular"/>
              </a:rPr>
              <a:t>NSString</a:t>
            </a:r>
            <a:r>
              <a:rPr lang="en-US" altLang="zh-CN" dirty="0">
                <a:solidFill>
                  <a:srgbClr val="000000"/>
                </a:solidFill>
                <a:latin typeface="Menlo-Regular"/>
              </a:rPr>
              <a:t> *hostName = [[</a:t>
            </a:r>
            <a:r>
              <a:rPr lang="en-US" altLang="zh-CN" dirty="0">
                <a:solidFill>
                  <a:srgbClr val="3F6E74"/>
                </a:solidFill>
                <a:latin typeface="Menlo-Regular"/>
              </a:rPr>
              <a:t>LoginUser</a:t>
            </a:r>
            <a:r>
              <a:rPr lang="en-US" altLang="zh-CN" dirty="0">
                <a:solidFill>
                  <a:srgbClr val="000000"/>
                </a:solidFill>
                <a:latin typeface="Menlo-Regular"/>
              </a:rPr>
              <a:t> </a:t>
            </a:r>
            <a:r>
              <a:rPr lang="en-US" altLang="zh-CN" dirty="0">
                <a:solidFill>
                  <a:srgbClr val="26474B"/>
                </a:solidFill>
                <a:latin typeface="Menlo-Regular"/>
              </a:rPr>
              <a:t>sharedLoginUser</a:t>
            </a:r>
            <a:r>
              <a:rPr lang="en-US" altLang="zh-CN" dirty="0">
                <a:solidFill>
                  <a:srgbClr val="000000"/>
                </a:solidFill>
                <a:latin typeface="Menlo-Regular"/>
              </a:rPr>
              <a:t>] </a:t>
            </a:r>
            <a:r>
              <a:rPr lang="en-US" altLang="zh-CN" dirty="0">
                <a:solidFill>
                  <a:srgbClr val="26474B"/>
                </a:solidFill>
                <a:latin typeface="Menlo-Regular"/>
              </a:rPr>
              <a:t>hostName</a:t>
            </a:r>
            <a:r>
              <a:rPr lang="en-US" altLang="zh-CN" dirty="0">
                <a:solidFill>
                  <a:srgbClr val="000000"/>
                </a:solidFill>
                <a:latin typeface="Menlo-Regular"/>
              </a:rPr>
              <a:t>]</a:t>
            </a:r>
            <a:r>
              <a:rPr lang="en-US" altLang="zh-CN" dirty="0" smtClean="0">
                <a:solidFill>
                  <a:srgbClr val="000000"/>
                </a:solidFill>
                <a:latin typeface="Menlo-Regular"/>
              </a:rPr>
              <a:t>;</a:t>
            </a:r>
            <a:endParaRPr lang="en-US" altLang="zh-CN" dirty="0">
              <a:solidFill>
                <a:srgbClr val="000000"/>
              </a:solidFill>
              <a:latin typeface="Menlo-Regular"/>
            </a:endParaRPr>
          </a:p>
          <a:p>
            <a:pPr marL="0" indent="0">
              <a:buNone/>
            </a:pPr>
            <a:r>
              <a:rPr lang="en-US" altLang="zh-CN" dirty="0">
                <a:solidFill>
                  <a:srgbClr val="007400"/>
                </a:solidFill>
                <a:latin typeface="Menlo-Regular"/>
              </a:rPr>
              <a:t>// </a:t>
            </a:r>
            <a:r>
              <a:rPr lang="zh-CN" altLang="en-US" dirty="0">
                <a:solidFill>
                  <a:srgbClr val="007400"/>
                </a:solidFill>
                <a:latin typeface="STHeitiSC-Light"/>
              </a:rPr>
              <a:t>判断</a:t>
            </a:r>
            <a:r>
              <a:rPr lang="en-US" altLang="zh-CN" dirty="0">
                <a:solidFill>
                  <a:srgbClr val="007400"/>
                </a:solidFill>
                <a:latin typeface="Menlo-Regular"/>
              </a:rPr>
              <a:t>hostName &amp; userName</a:t>
            </a:r>
            <a:r>
              <a:rPr lang="zh-CN" altLang="en-US" dirty="0">
                <a:solidFill>
                  <a:srgbClr val="007400"/>
                </a:solidFill>
                <a:latin typeface="STHeitiSC-Light"/>
              </a:rPr>
              <a:t>是否存在内容，避免在初始调用时出现问题</a:t>
            </a:r>
            <a:endParaRPr lang="zh-CN" altLang="en-US" dirty="0">
              <a:solidFill>
                <a:srgbClr val="000000"/>
              </a:solidFill>
              <a:latin typeface="Menlo-Regular"/>
            </a:endParaRPr>
          </a:p>
          <a:p>
            <a:pPr marL="0" indent="0">
              <a:buNone/>
            </a:pPr>
            <a:r>
              <a:rPr lang="en-US" altLang="zh-CN" dirty="0">
                <a:solidFill>
                  <a:srgbClr val="AA0D91"/>
                </a:solidFill>
                <a:latin typeface="Menlo-Regular"/>
              </a:rPr>
              <a:t>if</a:t>
            </a:r>
            <a:r>
              <a:rPr lang="en-US" altLang="zh-CN" dirty="0">
                <a:solidFill>
                  <a:srgbClr val="000000"/>
                </a:solidFill>
                <a:latin typeface="Menlo-Regular"/>
              </a:rPr>
              <a:t> ([hostName </a:t>
            </a:r>
            <a:r>
              <a:rPr lang="en-US" altLang="zh-CN" dirty="0">
                <a:solidFill>
                  <a:srgbClr val="26474B"/>
                </a:solidFill>
                <a:latin typeface="Menlo-Regular"/>
              </a:rPr>
              <a:t>isEmptyString</a:t>
            </a:r>
            <a:r>
              <a:rPr lang="en-US" altLang="zh-CN" dirty="0">
                <a:solidFill>
                  <a:srgbClr val="000000"/>
                </a:solidFill>
                <a:latin typeface="Menlo-Regular"/>
              </a:rPr>
              <a:t>] || [userName </a:t>
            </a:r>
            <a:r>
              <a:rPr lang="en-US" altLang="zh-CN" dirty="0">
                <a:solidFill>
                  <a:srgbClr val="26474B"/>
                </a:solidFill>
                <a:latin typeface="Menlo-Regular"/>
              </a:rPr>
              <a:t>isEmptyString</a:t>
            </a:r>
            <a:r>
              <a:rPr lang="en-US" altLang="zh-CN" dirty="0">
                <a:solidFill>
                  <a:srgbClr val="000000"/>
                </a:solidFill>
                <a:latin typeface="Menlo-Regular"/>
              </a:rPr>
              <a:t>]) {</a:t>
            </a:r>
          </a:p>
          <a:p>
            <a:pPr marL="0" indent="0">
              <a:buNone/>
            </a:pPr>
            <a:r>
              <a:rPr lang="is-IS" altLang="zh-CN" dirty="0">
                <a:solidFill>
                  <a:srgbClr val="000000"/>
                </a:solidFill>
                <a:latin typeface="Menlo-Regular"/>
              </a:rPr>
              <a:t>    </a:t>
            </a:r>
            <a:r>
              <a:rPr lang="is-IS" altLang="zh-CN" dirty="0">
                <a:solidFill>
                  <a:srgbClr val="AA0D91"/>
                </a:solidFill>
                <a:latin typeface="Menlo-Regular"/>
              </a:rPr>
              <a:t>return</a:t>
            </a:r>
            <a:r>
              <a:rPr lang="is-IS" altLang="zh-CN" dirty="0">
                <a:solidFill>
                  <a:srgbClr val="000000"/>
                </a:solidFill>
                <a:latin typeface="Menlo-Regular"/>
              </a:rPr>
              <a:t>;</a:t>
            </a:r>
          </a:p>
          <a:p>
            <a:pPr marL="0" indent="0">
              <a:buNone/>
            </a:pPr>
            <a:r>
              <a:rPr lang="is-IS" altLang="zh-CN" dirty="0" smtClean="0">
                <a:solidFill>
                  <a:srgbClr val="000000"/>
                </a:solidFill>
                <a:latin typeface="Menlo-Regular"/>
              </a:rPr>
              <a:t>}</a:t>
            </a:r>
            <a:endParaRPr lang="is-IS" altLang="zh-CN" dirty="0">
              <a:solidFill>
                <a:srgbClr val="000000"/>
              </a:solidFill>
              <a:latin typeface="Menlo-Regular"/>
            </a:endParaRPr>
          </a:p>
          <a:p>
            <a:pPr marL="0" indent="0">
              <a:buNone/>
            </a:pPr>
            <a:r>
              <a:rPr lang="en-US" altLang="zh-TW" dirty="0">
                <a:solidFill>
                  <a:srgbClr val="007400"/>
                </a:solidFill>
                <a:latin typeface="Menlo-Regular"/>
              </a:rPr>
              <a:t>// 3. </a:t>
            </a:r>
            <a:r>
              <a:rPr lang="zh-TW" altLang="en-US" dirty="0">
                <a:solidFill>
                  <a:srgbClr val="007400"/>
                </a:solidFill>
                <a:latin typeface="STHeitiSC-Light"/>
              </a:rPr>
              <a:t>设置</a:t>
            </a:r>
            <a:r>
              <a:rPr lang="en-US" altLang="zh-TW" dirty="0">
                <a:solidFill>
                  <a:srgbClr val="007400"/>
                </a:solidFill>
                <a:latin typeface="Menlo-Regular"/>
              </a:rPr>
              <a:t>XMPPStream</a:t>
            </a:r>
            <a:r>
              <a:rPr lang="zh-TW" altLang="en-US" dirty="0">
                <a:solidFill>
                  <a:srgbClr val="007400"/>
                </a:solidFill>
                <a:latin typeface="STHeitiSC-Light"/>
              </a:rPr>
              <a:t>的</a:t>
            </a:r>
            <a:r>
              <a:rPr lang="en-US" altLang="zh-TW" dirty="0">
                <a:solidFill>
                  <a:srgbClr val="007400"/>
                </a:solidFill>
                <a:latin typeface="Menlo-Regular"/>
              </a:rPr>
              <a:t>JID</a:t>
            </a:r>
            <a:r>
              <a:rPr lang="zh-TW" altLang="en-US" dirty="0">
                <a:solidFill>
                  <a:srgbClr val="007400"/>
                </a:solidFill>
                <a:latin typeface="STHeitiSC-Light"/>
              </a:rPr>
              <a:t>和主机</a:t>
            </a:r>
            <a:endParaRPr lang="zh-TW" altLang="en-US" dirty="0">
              <a:solidFill>
                <a:srgbClr val="000000"/>
              </a:solidFill>
              <a:latin typeface="Menlo-Regular"/>
            </a:endParaRPr>
          </a:p>
          <a:p>
            <a:pPr marL="0" indent="0">
              <a:buNone/>
            </a:pPr>
            <a:r>
              <a:rPr lang="en-US" altLang="zh-CN" dirty="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setMyJID</a:t>
            </a:r>
            <a:r>
              <a:rPr lang="en-US" altLang="zh-CN" dirty="0">
                <a:solidFill>
                  <a:srgbClr val="000000"/>
                </a:solidFill>
                <a:latin typeface="Menlo-Regular"/>
              </a:rPr>
              <a:t>:[</a:t>
            </a:r>
            <a:r>
              <a:rPr lang="en-US" altLang="zh-CN" dirty="0">
                <a:solidFill>
                  <a:srgbClr val="3F6E74"/>
                </a:solidFill>
                <a:latin typeface="Menlo-Regular"/>
              </a:rPr>
              <a:t>XMPPJID</a:t>
            </a:r>
            <a:r>
              <a:rPr lang="en-US" altLang="zh-CN" dirty="0">
                <a:solidFill>
                  <a:srgbClr val="000000"/>
                </a:solidFill>
                <a:latin typeface="Menlo-Regular"/>
              </a:rPr>
              <a:t> </a:t>
            </a:r>
            <a:r>
              <a:rPr lang="en-US" altLang="zh-CN" dirty="0">
                <a:solidFill>
                  <a:srgbClr val="26474B"/>
                </a:solidFill>
                <a:latin typeface="Menlo-Regular"/>
              </a:rPr>
              <a:t>jidWithString</a:t>
            </a:r>
            <a:r>
              <a:rPr lang="en-US" altLang="zh-CN" dirty="0">
                <a:solidFill>
                  <a:srgbClr val="000000"/>
                </a:solidFill>
                <a:latin typeface="Menlo-Regular"/>
              </a:rPr>
              <a:t>:userName]];</a:t>
            </a:r>
          </a:p>
          <a:p>
            <a:pPr marL="0" indent="0">
              <a:buNone/>
            </a:pPr>
            <a:r>
              <a:rPr lang="en-US" altLang="zh-CN" dirty="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setHostName</a:t>
            </a:r>
            <a:r>
              <a:rPr lang="en-US" altLang="zh-CN" dirty="0">
                <a:solidFill>
                  <a:srgbClr val="000000"/>
                </a:solidFill>
                <a:latin typeface="Menlo-Regular"/>
              </a:rPr>
              <a:t>:hostName]</a:t>
            </a:r>
            <a:r>
              <a:rPr lang="en-US" altLang="zh-CN" dirty="0" smtClean="0">
                <a:solidFill>
                  <a:srgbClr val="000000"/>
                </a:solidFill>
                <a:latin typeface="Menlo-Regular"/>
              </a:rPr>
              <a:t>;</a:t>
            </a:r>
            <a:endParaRPr lang="en-US" altLang="zh-CN" dirty="0">
              <a:solidFill>
                <a:srgbClr val="000000"/>
              </a:solidFill>
              <a:latin typeface="Menlo-Regular"/>
            </a:endParaRPr>
          </a:p>
          <a:p>
            <a:pPr marL="0" indent="0">
              <a:buNone/>
            </a:pPr>
            <a:r>
              <a:rPr lang="en-US" altLang="zh-TW" dirty="0">
                <a:solidFill>
                  <a:srgbClr val="007400"/>
                </a:solidFill>
                <a:latin typeface="Menlo-Regular"/>
              </a:rPr>
              <a:t>// 4. </a:t>
            </a:r>
            <a:r>
              <a:rPr lang="zh-TW" altLang="en-US" dirty="0">
                <a:solidFill>
                  <a:srgbClr val="007400"/>
                </a:solidFill>
                <a:latin typeface="STHeitiSC-Light"/>
              </a:rPr>
              <a:t>开始连接</a:t>
            </a:r>
            <a:endParaRPr lang="zh-TW" altLang="en-US" dirty="0">
              <a:solidFill>
                <a:srgbClr val="000000"/>
              </a:solidFill>
              <a:latin typeface="Menlo-Regular"/>
            </a:endParaRPr>
          </a:p>
          <a:p>
            <a:pPr marL="0" indent="0">
              <a:buNone/>
            </a:pPr>
            <a:r>
              <a:rPr lang="en-US" altLang="zh-CN" dirty="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connectWithTimeout</a:t>
            </a:r>
            <a:r>
              <a:rPr lang="en-US" altLang="zh-CN" dirty="0">
                <a:solidFill>
                  <a:srgbClr val="000000"/>
                </a:solidFill>
                <a:latin typeface="Menlo-Regular"/>
              </a:rPr>
              <a:t>:</a:t>
            </a:r>
            <a:r>
              <a:rPr lang="en-US" altLang="zh-CN" dirty="0">
                <a:solidFill>
                  <a:srgbClr val="3F6E74"/>
                </a:solidFill>
                <a:latin typeface="Menlo-Regular"/>
              </a:rPr>
              <a:t>XMPPStreamTimeoutNone</a:t>
            </a:r>
            <a:r>
              <a:rPr lang="en-US" altLang="zh-CN" dirty="0">
                <a:solidFill>
                  <a:srgbClr val="000000"/>
                </a:solidFill>
                <a:latin typeface="Menlo-Regular"/>
              </a:rPr>
              <a:t> </a:t>
            </a:r>
            <a:r>
              <a:rPr lang="en-US" altLang="zh-CN" dirty="0">
                <a:solidFill>
                  <a:srgbClr val="26474B"/>
                </a:solidFill>
                <a:latin typeface="Menlo-Regular"/>
              </a:rPr>
              <a:t>error</a:t>
            </a:r>
            <a:r>
              <a:rPr lang="en-US" altLang="zh-CN" dirty="0">
                <a:solidFill>
                  <a:srgbClr val="000000"/>
                </a:solidFill>
                <a:latin typeface="Menlo-Regular"/>
              </a:rPr>
              <a:t>:</a:t>
            </a:r>
            <a:r>
              <a:rPr lang="en-US" altLang="zh-CN" dirty="0">
                <a:solidFill>
                  <a:srgbClr val="AA0D91"/>
                </a:solidFill>
                <a:latin typeface="Menlo-Regular"/>
              </a:rPr>
              <a:t>nil</a:t>
            </a:r>
            <a:r>
              <a:rPr lang="en-US" altLang="zh-CN" dirty="0">
                <a:solidFill>
                  <a:srgbClr val="000000"/>
                </a:solidFill>
                <a:latin typeface="Menlo-Regular"/>
              </a:rPr>
              <a:t>];</a:t>
            </a:r>
            <a:endParaRPr kumimoji="1" lang="zh-CN" altLang="en-US" dirty="0"/>
          </a:p>
        </p:txBody>
      </p:sp>
      <p:sp>
        <p:nvSpPr>
          <p:cNvPr id="2" name="标题 1"/>
          <p:cNvSpPr>
            <a:spLocks noGrp="1"/>
          </p:cNvSpPr>
          <p:nvPr>
            <p:ph type="title"/>
          </p:nvPr>
        </p:nvSpPr>
        <p:spPr/>
        <p:txBody>
          <a:bodyPr/>
          <a:lstStyle/>
          <a:p>
            <a:r>
              <a:rPr kumimoji="1" lang="en-US" altLang="zh-CN" dirty="0" smtClean="0"/>
              <a:t>connect</a:t>
            </a:r>
            <a:r>
              <a:rPr kumimoji="1" lang="zh-CN" altLang="en-US" dirty="0" smtClean="0"/>
              <a:t>方法</a:t>
            </a:r>
            <a:endParaRPr kumimoji="1" lang="zh-CN" altLang="en-US" dirty="0"/>
          </a:p>
        </p:txBody>
      </p:sp>
    </p:spTree>
    <p:extLst>
      <p:ext uri="{BB962C8B-B14F-4D97-AF65-F5344CB8AC3E}">
        <p14:creationId xmlns:p14="http://schemas.microsoft.com/office/powerpoint/2010/main" val="198672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TW" sz="1600" dirty="0">
                <a:solidFill>
                  <a:srgbClr val="643820"/>
                </a:solidFill>
                <a:latin typeface="Menlo-Regular"/>
              </a:rPr>
              <a:t>#pragma mark </a:t>
            </a:r>
            <a:r>
              <a:rPr lang="zh-TW" altLang="en-US" sz="1600" dirty="0">
                <a:solidFill>
                  <a:srgbClr val="643820"/>
                </a:solidFill>
                <a:latin typeface="STHeitiSC-Light"/>
              </a:rPr>
              <a:t>断开连接</a:t>
            </a:r>
            <a:endParaRPr lang="zh-TW" altLang="en-US" sz="1600" dirty="0">
              <a:solidFill>
                <a:srgbClr val="64382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void</a:t>
            </a:r>
            <a:r>
              <a:rPr lang="en-US" altLang="zh-CN" sz="1600" dirty="0">
                <a:solidFill>
                  <a:srgbClr val="000000"/>
                </a:solidFill>
                <a:latin typeface="Menlo-Regular"/>
              </a:rPr>
              <a:t>)disconnect</a:t>
            </a:r>
          </a:p>
          <a:p>
            <a:pPr marL="0" indent="0">
              <a:buNone/>
            </a:pPr>
            <a:r>
              <a:rPr lang="en-US" altLang="zh-CN" sz="1600" dirty="0">
                <a:solidFill>
                  <a:srgbClr val="000000"/>
                </a:solidFill>
                <a:latin typeface="Menlo-Regular"/>
              </a:rPr>
              <a:t>{</a:t>
            </a:r>
          </a:p>
          <a:p>
            <a:pPr marL="0" indent="0">
              <a:buNone/>
            </a:pPr>
            <a:r>
              <a:rPr lang="zh-TW" altLang="en-US" sz="1600" dirty="0">
                <a:solidFill>
                  <a:srgbClr val="000000"/>
                </a:solidFill>
                <a:latin typeface="Menlo-Regular"/>
              </a:rPr>
              <a:t>    </a:t>
            </a:r>
            <a:r>
              <a:rPr lang="en-US" altLang="zh-TW" sz="1600" dirty="0">
                <a:solidFill>
                  <a:srgbClr val="007400"/>
                </a:solidFill>
                <a:latin typeface="Menlo-Regular"/>
              </a:rPr>
              <a:t>// 1. </a:t>
            </a:r>
            <a:r>
              <a:rPr lang="zh-TW" altLang="en-US" sz="1600" dirty="0">
                <a:solidFill>
                  <a:srgbClr val="007400"/>
                </a:solidFill>
                <a:latin typeface="STHeitiSC-Light"/>
              </a:rPr>
              <a:t>通知服务器下线</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self</a:t>
            </a:r>
            <a:r>
              <a:rPr lang="en-US" altLang="zh-CN" sz="1600" dirty="0">
                <a:solidFill>
                  <a:srgbClr val="000000"/>
                </a:solidFill>
                <a:latin typeface="Menlo-Regular"/>
              </a:rPr>
              <a:t> </a:t>
            </a:r>
            <a:r>
              <a:rPr lang="en-US" altLang="zh-CN" sz="1600" dirty="0">
                <a:solidFill>
                  <a:srgbClr val="26474B"/>
                </a:solidFill>
                <a:latin typeface="Menlo-Regular"/>
              </a:rPr>
              <a:t>goOffline</a:t>
            </a:r>
            <a:r>
              <a:rPr lang="en-US" altLang="zh-CN" sz="1600" dirty="0">
                <a:solidFill>
                  <a:srgbClr val="000000"/>
                </a:solidFill>
                <a:latin typeface="Menlo-Regular"/>
              </a:rPr>
              <a:t>];</a:t>
            </a:r>
          </a:p>
          <a:p>
            <a:pPr marL="0" indent="0">
              <a:buNone/>
            </a:pPr>
            <a:r>
              <a:rPr lang="zh-TW" altLang="en-US" sz="1600" dirty="0">
                <a:solidFill>
                  <a:srgbClr val="000000"/>
                </a:solidFill>
                <a:latin typeface="Menlo-Regular"/>
              </a:rPr>
              <a:t>    </a:t>
            </a:r>
            <a:r>
              <a:rPr lang="en-US" altLang="zh-TW" sz="1600" dirty="0">
                <a:solidFill>
                  <a:srgbClr val="007400"/>
                </a:solidFill>
                <a:latin typeface="Menlo-Regular"/>
              </a:rPr>
              <a:t>// 2. XMPPStream</a:t>
            </a:r>
            <a:r>
              <a:rPr lang="zh-TW" altLang="en-US" sz="1600" dirty="0">
                <a:solidFill>
                  <a:srgbClr val="007400"/>
                </a:solidFill>
                <a:latin typeface="STHeitiSC-Light"/>
              </a:rPr>
              <a:t>断开连接</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3F6E74"/>
                </a:solidFill>
                <a:latin typeface="Menlo-Regular"/>
              </a:rPr>
              <a:t>_xmppStream</a:t>
            </a:r>
            <a:r>
              <a:rPr lang="en-US" altLang="zh-CN" sz="1600" dirty="0">
                <a:solidFill>
                  <a:srgbClr val="000000"/>
                </a:solidFill>
                <a:latin typeface="Menlo-Regular"/>
              </a:rPr>
              <a:t> </a:t>
            </a:r>
            <a:r>
              <a:rPr lang="en-US" altLang="zh-CN" sz="1600" dirty="0">
                <a:solidFill>
                  <a:srgbClr val="26474B"/>
                </a:solidFill>
                <a:latin typeface="Menlo-Regular"/>
              </a:rPr>
              <a:t>disconnect</a:t>
            </a:r>
            <a:r>
              <a:rPr lang="en-US" altLang="zh-CN" sz="1600" dirty="0">
                <a:solidFill>
                  <a:srgbClr val="000000"/>
                </a:solidFill>
                <a:latin typeface="Menlo-Regular"/>
              </a:rPr>
              <a:t>];</a:t>
            </a:r>
          </a:p>
          <a:p>
            <a:pPr marL="0" indent="0">
              <a:buNone/>
            </a:pPr>
            <a:r>
              <a:rPr lang="en-US" altLang="zh-CN" sz="1600" dirty="0">
                <a:solidFill>
                  <a:srgbClr val="000000"/>
                </a:solidFill>
                <a:latin typeface="Menlo-Regular"/>
              </a:rPr>
              <a:t>}</a:t>
            </a:r>
          </a:p>
          <a:p>
            <a:pPr marL="0" indent="0">
              <a:buNone/>
            </a:pPr>
            <a:endParaRPr kumimoji="1" lang="zh-CN" altLang="en-US" sz="1600" dirty="0"/>
          </a:p>
        </p:txBody>
      </p:sp>
      <p:sp>
        <p:nvSpPr>
          <p:cNvPr id="2" name="标题 1"/>
          <p:cNvSpPr>
            <a:spLocks noGrp="1"/>
          </p:cNvSpPr>
          <p:nvPr>
            <p:ph type="title"/>
          </p:nvPr>
        </p:nvSpPr>
        <p:spPr/>
        <p:txBody>
          <a:bodyPr/>
          <a:lstStyle/>
          <a:p>
            <a:r>
              <a:rPr kumimoji="1" lang="en-US" altLang="zh-CN" dirty="0" smtClean="0"/>
              <a:t>disconnect</a:t>
            </a:r>
            <a:r>
              <a:rPr kumimoji="1" lang="zh-CN" altLang="en-US" dirty="0" smtClean="0"/>
              <a:t>方法</a:t>
            </a:r>
            <a:endParaRPr kumimoji="1" lang="zh-CN" altLang="en-US" dirty="0"/>
          </a:p>
        </p:txBody>
      </p:sp>
    </p:spTree>
    <p:extLst>
      <p:ext uri="{BB962C8B-B14F-4D97-AF65-F5344CB8AC3E}">
        <p14:creationId xmlns:p14="http://schemas.microsoft.com/office/powerpoint/2010/main" val="1933925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如果出现意外断线，</a:t>
            </a:r>
            <a:r>
              <a:rPr kumimoji="1" lang="en-US" altLang="zh-CN" sz="2000" dirty="0" smtClean="0"/>
              <a:t>XMPPReconnect</a:t>
            </a:r>
            <a:r>
              <a:rPr kumimoji="1" lang="zh-CN" altLang="en-US" sz="2000" dirty="0" smtClean="0"/>
              <a:t>会自动</a:t>
            </a:r>
            <a:r>
              <a:rPr kumimoji="1" lang="zh-CN" altLang="en-US" sz="2000" dirty="0"/>
              <a:t>重新连接到</a:t>
            </a:r>
            <a:r>
              <a:rPr kumimoji="1" lang="en-US" altLang="zh-CN" sz="2000" dirty="0"/>
              <a:t>XMPP</a:t>
            </a:r>
            <a:r>
              <a:rPr kumimoji="1" lang="zh-CN" altLang="en-US" sz="2000" dirty="0" smtClean="0"/>
              <a:t>服务器</a:t>
            </a:r>
            <a:endParaRPr kumimoji="1" lang="en-US" altLang="zh-CN" sz="2000" dirty="0" smtClean="0"/>
          </a:p>
          <a:p>
            <a:endParaRPr kumimoji="1" lang="en-US" altLang="zh-CN" sz="2000" dirty="0" smtClean="0"/>
          </a:p>
          <a:p>
            <a:r>
              <a:rPr lang="en-US" altLang="zh-CN" sz="2000" dirty="0">
                <a:solidFill>
                  <a:srgbClr val="3F6E74"/>
                </a:solidFill>
                <a:latin typeface="Menlo-Regular"/>
              </a:rPr>
              <a:t>xmppReconnect</a:t>
            </a:r>
            <a:r>
              <a:rPr lang="en-US" altLang="zh-CN" sz="2000" dirty="0">
                <a:solidFill>
                  <a:srgbClr val="000000"/>
                </a:solidFill>
                <a:latin typeface="Menlo-Regular"/>
              </a:rPr>
              <a:t> = [[</a:t>
            </a:r>
            <a:r>
              <a:rPr lang="en-US" altLang="zh-CN" sz="2000" dirty="0">
                <a:solidFill>
                  <a:srgbClr val="3F6E74"/>
                </a:solidFill>
                <a:latin typeface="Menlo-Regular"/>
              </a:rPr>
              <a:t>XMPPReconnect</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6474B"/>
                </a:solidFill>
                <a:latin typeface="Menlo-Regular"/>
              </a:rPr>
              <a:t>init</a:t>
            </a:r>
            <a:r>
              <a:rPr lang="en-US" altLang="zh-CN" sz="2000" dirty="0">
                <a:solidFill>
                  <a:srgbClr val="000000"/>
                </a:solidFill>
                <a:latin typeface="Menlo-Regular"/>
              </a:rPr>
              <a:t>]</a:t>
            </a:r>
            <a:r>
              <a:rPr lang="en-US" altLang="zh-CN" sz="2000" dirty="0" smtClean="0">
                <a:solidFill>
                  <a:srgbClr val="000000"/>
                </a:solidFill>
                <a:latin typeface="Menlo-Regular"/>
              </a:rPr>
              <a:t>;</a:t>
            </a:r>
          </a:p>
          <a:p>
            <a:r>
              <a:rPr lang="en-US" altLang="zh-CN" sz="2000" dirty="0" smtClean="0">
                <a:solidFill>
                  <a:srgbClr val="000000"/>
                </a:solidFill>
                <a:latin typeface="Menlo-Regular"/>
              </a:rPr>
              <a:t>[</a:t>
            </a:r>
            <a:r>
              <a:rPr lang="en-US" altLang="zh-CN" sz="2000" dirty="0" smtClean="0">
                <a:solidFill>
                  <a:srgbClr val="3F6E74"/>
                </a:solidFill>
                <a:latin typeface="Menlo-Regular"/>
              </a:rPr>
              <a:t>_xmppReconnect</a:t>
            </a:r>
            <a:r>
              <a:rPr lang="en-US" altLang="zh-CN" sz="2000" dirty="0" smtClean="0">
                <a:solidFill>
                  <a:srgbClr val="000000"/>
                </a:solidFill>
                <a:latin typeface="Menlo-Regular"/>
              </a:rPr>
              <a:t> </a:t>
            </a:r>
            <a:r>
              <a:rPr lang="en-US" altLang="zh-CN" sz="2000" dirty="0" smtClean="0">
                <a:solidFill>
                  <a:srgbClr val="FF0000"/>
                </a:solidFill>
                <a:latin typeface="Menlo-Regular"/>
              </a:rPr>
              <a:t>activate</a:t>
            </a:r>
            <a:r>
              <a:rPr lang="en-US" altLang="zh-CN" sz="2000" dirty="0" smtClean="0">
                <a:solidFill>
                  <a:srgbClr val="000000"/>
                </a:solidFill>
                <a:latin typeface="Menlo-Regular"/>
              </a:rPr>
              <a:t>:</a:t>
            </a:r>
            <a:r>
              <a:rPr lang="en-US" altLang="zh-CN" sz="2000" dirty="0" smtClean="0">
                <a:solidFill>
                  <a:srgbClr val="3F6E74"/>
                </a:solidFill>
                <a:latin typeface="Menlo-Regular"/>
              </a:rPr>
              <a:t>xmppStream</a:t>
            </a:r>
            <a:r>
              <a:rPr lang="en-US" altLang="zh-CN" sz="2000" dirty="0">
                <a:solidFill>
                  <a:srgbClr val="000000"/>
                </a:solidFill>
                <a:latin typeface="Menlo-Regular"/>
              </a:rPr>
              <a:t>];</a:t>
            </a:r>
            <a:endParaRPr kumimoji="1" lang="zh-CN" altLang="en-US" sz="2000" dirty="0"/>
          </a:p>
        </p:txBody>
      </p:sp>
      <p:sp>
        <p:nvSpPr>
          <p:cNvPr id="2" name="标题 1"/>
          <p:cNvSpPr>
            <a:spLocks noGrp="1"/>
          </p:cNvSpPr>
          <p:nvPr>
            <p:ph type="title"/>
          </p:nvPr>
        </p:nvSpPr>
        <p:spPr/>
        <p:txBody>
          <a:bodyPr/>
          <a:lstStyle/>
          <a:p>
            <a:r>
              <a:rPr kumimoji="1" lang="zh-CN" altLang="en-US" dirty="0" smtClean="0"/>
              <a:t>自动重新连接</a:t>
            </a:r>
            <a:endParaRPr kumimoji="1" lang="zh-CN" altLang="en-US" dirty="0"/>
          </a:p>
        </p:txBody>
      </p:sp>
    </p:spTree>
    <p:extLst>
      <p:ext uri="{BB962C8B-B14F-4D97-AF65-F5344CB8AC3E}">
        <p14:creationId xmlns:p14="http://schemas.microsoft.com/office/powerpoint/2010/main" val="134433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92500" lnSpcReduction="10000"/>
          </a:bodyPr>
          <a:lstStyle/>
          <a:p>
            <a:r>
              <a:rPr kumimoji="1" lang="en-US" altLang="zh-CN" sz="2000" dirty="0"/>
              <a:t>vCard</a:t>
            </a:r>
            <a:r>
              <a:rPr kumimoji="1" lang="zh-CN" altLang="en-US" sz="2000" dirty="0"/>
              <a:t>（或称做</a:t>
            </a:r>
            <a:r>
              <a:rPr kumimoji="1" lang="en-US" altLang="zh-CN" sz="2000" dirty="0"/>
              <a:t>Versitcard</a:t>
            </a:r>
            <a:r>
              <a:rPr kumimoji="1" lang="zh-CN" altLang="en-US" sz="2000" dirty="0"/>
              <a:t>）最早是由</a:t>
            </a:r>
            <a:r>
              <a:rPr kumimoji="1" lang="en-US" altLang="zh-CN" sz="2000" dirty="0"/>
              <a:t>Versit</a:t>
            </a:r>
            <a:r>
              <a:rPr kumimoji="1" lang="zh-CN" altLang="en-US" sz="2000" dirty="0"/>
              <a:t>联盟于</a:t>
            </a:r>
            <a:r>
              <a:rPr kumimoji="1" lang="en-US" altLang="zh-CN" sz="2000" dirty="0"/>
              <a:t>1995</a:t>
            </a:r>
            <a:r>
              <a:rPr kumimoji="1" lang="zh-CN" altLang="en-US" sz="2000" dirty="0"/>
              <a:t>年提出的，当时联盟成员包括苹果公司，</a:t>
            </a:r>
            <a:r>
              <a:rPr kumimoji="1" lang="en-US" altLang="zh-CN" sz="2000" dirty="0"/>
              <a:t>AT&amp;T</a:t>
            </a:r>
            <a:r>
              <a:rPr kumimoji="1" lang="zh-CN" altLang="en-US" sz="2000" dirty="0"/>
              <a:t>科技（后来的朗讯），</a:t>
            </a:r>
            <a:r>
              <a:rPr kumimoji="1" lang="en-US" altLang="zh-CN" sz="2000" dirty="0"/>
              <a:t>IBM</a:t>
            </a:r>
            <a:r>
              <a:rPr kumimoji="1" lang="zh-CN" altLang="en-US" sz="2000" dirty="0"/>
              <a:t>及西门子。在</a:t>
            </a:r>
            <a:r>
              <a:rPr kumimoji="1" lang="en-US" altLang="zh-CN" sz="2000" dirty="0"/>
              <a:t>1996</a:t>
            </a:r>
            <a:r>
              <a:rPr kumimoji="1" lang="zh-CN" altLang="en-US" sz="2000" dirty="0"/>
              <a:t>年十二月，格式的拥有权移至因特网邮件联盟（</a:t>
            </a:r>
            <a:r>
              <a:rPr kumimoji="1" lang="en-US" altLang="zh-CN" sz="2000" dirty="0"/>
              <a:t>IMC</a:t>
            </a:r>
            <a:r>
              <a:rPr kumimoji="1" lang="zh-CN" altLang="en-US" sz="2000" dirty="0"/>
              <a:t>），此联盟是由一些关注因特网电子邮件的公司所组</a:t>
            </a:r>
            <a:r>
              <a:rPr kumimoji="1" lang="zh-CN" altLang="en-US" sz="2000" dirty="0" smtClean="0"/>
              <a:t>成</a:t>
            </a:r>
            <a:endParaRPr kumimoji="1" lang="en-US" altLang="zh-CN" sz="2000" dirty="0" smtClean="0"/>
          </a:p>
          <a:p>
            <a:r>
              <a:rPr kumimoji="1" lang="en-US" altLang="zh-CN" sz="2000" dirty="0"/>
              <a:t>vCard</a:t>
            </a:r>
            <a:r>
              <a:rPr kumimoji="1" lang="zh-CN" altLang="en-US" sz="2000" dirty="0"/>
              <a:t>标准的</a:t>
            </a:r>
            <a:r>
              <a:rPr kumimoji="1" lang="en-US" altLang="zh-CN" sz="2000" dirty="0"/>
              <a:t>2.1</a:t>
            </a:r>
            <a:r>
              <a:rPr kumimoji="1" lang="zh-CN" altLang="en-US" sz="2000" dirty="0"/>
              <a:t>版被电子邮件客户端广泛支持。</a:t>
            </a:r>
            <a:r>
              <a:rPr kumimoji="1" lang="en-US" altLang="zh-CN" sz="2000" dirty="0"/>
              <a:t>3.0</a:t>
            </a:r>
            <a:r>
              <a:rPr kumimoji="1" lang="zh-CN" altLang="en-US" sz="2000" dirty="0"/>
              <a:t>版是一个包含在</a:t>
            </a:r>
            <a:r>
              <a:rPr kumimoji="1" lang="en-US" altLang="zh-CN" sz="2000" dirty="0"/>
              <a:t>RFC 2425</a:t>
            </a:r>
            <a:r>
              <a:rPr kumimoji="1" lang="zh-CN" altLang="en-US" sz="2000" dirty="0"/>
              <a:t>和</a:t>
            </a:r>
            <a:r>
              <a:rPr kumimoji="1" lang="en-US" altLang="zh-CN" sz="2000" dirty="0"/>
              <a:t>RFC 2426</a:t>
            </a:r>
            <a:r>
              <a:rPr kumimoji="1" lang="zh-CN" altLang="en-US" sz="2000" dirty="0"/>
              <a:t>中的</a:t>
            </a:r>
            <a:r>
              <a:rPr kumimoji="1" lang="en-US" altLang="zh-CN" sz="2000" dirty="0"/>
              <a:t>IETF</a:t>
            </a:r>
            <a:r>
              <a:rPr kumimoji="1" lang="zh-CN" altLang="en-US" sz="2000" dirty="0"/>
              <a:t>标准跟踪提案。</a:t>
            </a:r>
            <a:r>
              <a:rPr kumimoji="1" lang="en-US" altLang="zh-CN" sz="2000" dirty="0"/>
              <a:t>vCard</a:t>
            </a:r>
            <a:r>
              <a:rPr kumimoji="1" lang="zh-CN" altLang="en-US" sz="2000" dirty="0"/>
              <a:t>的常用文件扩展名是</a:t>
            </a:r>
            <a:r>
              <a:rPr kumimoji="1" lang="en-US" altLang="zh-CN" sz="2000" dirty="0"/>
              <a:t>.</a:t>
            </a:r>
            <a:r>
              <a:rPr kumimoji="1" lang="en-US" altLang="zh-CN" sz="2000" dirty="0" smtClean="0"/>
              <a:t>vcf</a:t>
            </a:r>
            <a:endParaRPr kumimoji="1" lang="zh-CN" altLang="en-US" sz="2000" dirty="0"/>
          </a:p>
          <a:p>
            <a:r>
              <a:rPr kumimoji="1" lang="zh-CN" altLang="en-US" sz="2000" dirty="0"/>
              <a:t>不同的程序对</a:t>
            </a:r>
            <a:r>
              <a:rPr kumimoji="1" lang="en-US" altLang="zh-CN" sz="2000" dirty="0"/>
              <a:t>vCard</a:t>
            </a:r>
            <a:r>
              <a:rPr kumimoji="1" lang="zh-CN" altLang="en-US" sz="2000" dirty="0"/>
              <a:t>标准实现亦不同。</a:t>
            </a:r>
            <a:r>
              <a:rPr kumimoji="1" lang="en-US" altLang="zh-CN" sz="2000" dirty="0"/>
              <a:t>Mac OS X</a:t>
            </a:r>
            <a:r>
              <a:rPr kumimoji="1" lang="zh-CN" altLang="en-US" sz="2000" dirty="0"/>
              <a:t>中的</a:t>
            </a:r>
            <a:r>
              <a:rPr kumimoji="1" lang="en-US" altLang="zh-CN" sz="2000" dirty="0"/>
              <a:t>Address Book</a:t>
            </a:r>
            <a:r>
              <a:rPr kumimoji="1" lang="zh-CN" altLang="en-US" sz="2000" dirty="0"/>
              <a:t>允许把所有联系人导出到一个</a:t>
            </a:r>
            <a:r>
              <a:rPr kumimoji="1" lang="en-US" altLang="zh-CN" sz="2000" dirty="0"/>
              <a:t>vcf</a:t>
            </a:r>
            <a:r>
              <a:rPr kumimoji="1" lang="zh-CN" altLang="en-US" sz="2000" dirty="0"/>
              <a:t>文件，而</a:t>
            </a:r>
            <a:r>
              <a:rPr kumimoji="1" lang="en-US" altLang="zh-CN" sz="2000" dirty="0"/>
              <a:t>Microsoft Outlook</a:t>
            </a:r>
            <a:r>
              <a:rPr kumimoji="1" lang="zh-CN" altLang="en-US" sz="2000" dirty="0"/>
              <a:t>只能每人一个文</a:t>
            </a:r>
            <a:r>
              <a:rPr kumimoji="1" lang="zh-CN" altLang="en-US" sz="2000" dirty="0" smtClean="0"/>
              <a:t>件</a:t>
            </a:r>
            <a:endParaRPr kumimoji="1" lang="en-US" altLang="zh-CN" sz="2000" dirty="0" smtClean="0"/>
          </a:p>
          <a:p>
            <a:r>
              <a:rPr kumimoji="1" lang="en-US" altLang="zh-CN" sz="2000" dirty="0">
                <a:solidFill>
                  <a:srgbClr val="800000"/>
                </a:solidFill>
              </a:rPr>
              <a:t>vCard</a:t>
            </a:r>
            <a:r>
              <a:rPr kumimoji="1" lang="zh-CN" altLang="en-US" sz="2000" dirty="0">
                <a:solidFill>
                  <a:srgbClr val="800000"/>
                </a:solidFill>
              </a:rPr>
              <a:t>是电子名</a:t>
            </a:r>
            <a:r>
              <a:rPr kumimoji="1" lang="zh-CN" altLang="en-US" sz="2000" dirty="0" smtClean="0">
                <a:solidFill>
                  <a:srgbClr val="800000"/>
                </a:solidFill>
              </a:rPr>
              <a:t>片的文件格式标准，一般</a:t>
            </a:r>
            <a:r>
              <a:rPr kumimoji="1" lang="zh-CN" altLang="en-US" sz="2000" dirty="0">
                <a:solidFill>
                  <a:srgbClr val="800000"/>
                </a:solidFill>
              </a:rPr>
              <a:t>附加在电子邮件之后，但也可以用于其它场合（如在因特网上相互交换）</a:t>
            </a:r>
          </a:p>
        </p:txBody>
      </p:sp>
      <p:sp>
        <p:nvSpPr>
          <p:cNvPr id="2" name="标题 1"/>
          <p:cNvSpPr>
            <a:spLocks noGrp="1"/>
          </p:cNvSpPr>
          <p:nvPr>
            <p:ph type="title"/>
          </p:nvPr>
        </p:nvSpPr>
        <p:spPr/>
        <p:txBody>
          <a:bodyPr/>
          <a:lstStyle/>
          <a:p>
            <a:r>
              <a:rPr kumimoji="1" lang="zh-CN" altLang="en-US" dirty="0" smtClean="0"/>
              <a:t>电子名片</a:t>
            </a:r>
            <a:r>
              <a:rPr kumimoji="1" lang="en-US" altLang="zh-CN" dirty="0" smtClean="0"/>
              <a:t>——vCard</a:t>
            </a:r>
            <a:endParaRPr kumimoji="1" lang="zh-CN" altLang="en-US" dirty="0"/>
          </a:p>
        </p:txBody>
      </p:sp>
    </p:spTree>
    <p:extLst>
      <p:ext uri="{BB962C8B-B14F-4D97-AF65-F5344CB8AC3E}">
        <p14:creationId xmlns:p14="http://schemas.microsoft.com/office/powerpoint/2010/main" val="85976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en-US" altLang="zh-CN" sz="2000" dirty="0" smtClean="0"/>
              <a:t>1. XEP</a:t>
            </a:r>
            <a:r>
              <a:rPr kumimoji="1" lang="en-US" altLang="zh-CN" sz="2000" dirty="0"/>
              <a:t>-0054</a:t>
            </a:r>
            <a:r>
              <a:rPr kumimoji="1" lang="zh-CN" altLang="en-US" sz="2000" dirty="0"/>
              <a:t>提供了一种机制，可以通过</a:t>
            </a:r>
            <a:r>
              <a:rPr kumimoji="1" lang="en-US" altLang="zh-CN" sz="2000" dirty="0"/>
              <a:t>XMPP</a:t>
            </a:r>
            <a:r>
              <a:rPr kumimoji="1" lang="zh-CN" altLang="en-US" sz="2000" dirty="0" smtClean="0"/>
              <a:t>发送电子名片</a:t>
            </a:r>
            <a:endParaRPr kumimoji="1" lang="en-US" altLang="zh-CN" sz="2000" dirty="0" smtClean="0"/>
          </a:p>
          <a:p>
            <a:r>
              <a:rPr kumimoji="1" lang="en-US" altLang="zh-CN" sz="2000" dirty="0" smtClean="0"/>
              <a:t>2. </a:t>
            </a:r>
            <a:r>
              <a:rPr kumimoji="1" lang="zh-CN" altLang="en-US" sz="2000" dirty="0" smtClean="0"/>
              <a:t>要使用个</a:t>
            </a:r>
            <a:r>
              <a:rPr kumimoji="1" lang="zh-CN" altLang="en-US" sz="2000" dirty="0"/>
              <a:t>人名片首先需要在</a:t>
            </a:r>
            <a:r>
              <a:rPr kumimoji="1" lang="en-US" altLang="zh-CN" sz="2000" dirty="0"/>
              <a:t>XMPPFramework.h</a:t>
            </a:r>
            <a:r>
              <a:rPr kumimoji="1" lang="zh-CN" altLang="en-US" sz="2000" dirty="0" smtClean="0"/>
              <a:t>中启用电子名片的扩展头文件：</a:t>
            </a:r>
            <a:endParaRPr kumimoji="1" lang="en-US" altLang="zh-CN" sz="2000" dirty="0" smtClean="0"/>
          </a:p>
          <a:p>
            <a:r>
              <a:rPr lang="en-US" altLang="zh-CN" sz="2000" dirty="0">
                <a:solidFill>
                  <a:srgbClr val="643820"/>
                </a:solidFill>
                <a:latin typeface="Menlo-Regular"/>
              </a:rPr>
              <a:t>#import </a:t>
            </a:r>
            <a:r>
              <a:rPr lang="en-US" altLang="zh-CN" sz="2000" dirty="0">
                <a:solidFill>
                  <a:srgbClr val="C41A16"/>
                </a:solidFill>
                <a:latin typeface="Menlo-Regular"/>
              </a:rPr>
              <a:t>"</a:t>
            </a:r>
            <a:r>
              <a:rPr lang="en-US" altLang="zh-CN" sz="2000" dirty="0" smtClean="0">
                <a:solidFill>
                  <a:srgbClr val="C41A16"/>
                </a:solidFill>
                <a:latin typeface="Menlo-Regular"/>
              </a:rPr>
              <a:t>XMPPvCardCoreDataStorage.h</a:t>
            </a:r>
            <a:r>
              <a:rPr lang="en-US" altLang="zh-CN" sz="2000" dirty="0">
                <a:solidFill>
                  <a:srgbClr val="C41A16"/>
                </a:solidFill>
                <a:latin typeface="Menlo-Regular"/>
              </a:rPr>
              <a:t>"</a:t>
            </a:r>
            <a:endParaRPr lang="en-US" altLang="zh-CN" sz="2000" dirty="0" smtClean="0">
              <a:solidFill>
                <a:srgbClr val="643820"/>
              </a:solidFill>
              <a:latin typeface="Menlo-Regular"/>
            </a:endParaRPr>
          </a:p>
          <a:p>
            <a:r>
              <a:rPr lang="en-US" altLang="zh-CN" sz="2000" dirty="0" smtClean="0">
                <a:solidFill>
                  <a:srgbClr val="643820"/>
                </a:solidFill>
                <a:latin typeface="Menlo-Regular"/>
              </a:rPr>
              <a:t>#</a:t>
            </a:r>
            <a:r>
              <a:rPr lang="en-US" altLang="zh-CN" sz="2000" dirty="0">
                <a:solidFill>
                  <a:srgbClr val="643820"/>
                </a:solidFill>
                <a:latin typeface="Menlo-Regular"/>
              </a:rPr>
              <a:t>import </a:t>
            </a:r>
            <a:r>
              <a:rPr lang="en-US" altLang="zh-CN" sz="2000" dirty="0">
                <a:solidFill>
                  <a:srgbClr val="C41A16"/>
                </a:solidFill>
                <a:latin typeface="Menlo-Regular"/>
              </a:rPr>
              <a:t>"</a:t>
            </a:r>
            <a:r>
              <a:rPr lang="en-US" altLang="zh-CN" sz="2000" dirty="0" smtClean="0">
                <a:solidFill>
                  <a:srgbClr val="C41A16"/>
                </a:solidFill>
                <a:latin typeface="Menlo-Regular"/>
              </a:rPr>
              <a:t>XMPPvCardTempModule.h</a:t>
            </a:r>
            <a:r>
              <a:rPr lang="en-US" altLang="zh-CN" sz="2000" dirty="0">
                <a:solidFill>
                  <a:srgbClr val="C41A16"/>
                </a:solidFill>
                <a:latin typeface="Menlo-Regular"/>
              </a:rPr>
              <a:t>"</a:t>
            </a:r>
            <a:endParaRPr lang="en-US" altLang="zh-CN" sz="2000" dirty="0">
              <a:solidFill>
                <a:srgbClr val="643820"/>
              </a:solidFill>
              <a:latin typeface="Menlo-Regular"/>
            </a:endParaRPr>
          </a:p>
          <a:p>
            <a:endParaRPr kumimoji="1" lang="en-US" altLang="zh-CN" sz="2000" dirty="0" smtClean="0"/>
          </a:p>
          <a:p>
            <a:r>
              <a:rPr kumimoji="1" lang="en-US" altLang="zh-CN" sz="2000" dirty="0" smtClean="0"/>
              <a:t>3. </a:t>
            </a:r>
            <a:r>
              <a:rPr kumimoji="1" lang="zh-CN" altLang="en-US" sz="2000" dirty="0" smtClean="0"/>
              <a:t>定义属性及成员变量</a:t>
            </a:r>
            <a:endParaRPr kumimoji="1" lang="en-US" altLang="zh-CN" sz="2000" dirty="0" smtClean="0"/>
          </a:p>
          <a:p>
            <a:r>
              <a:rPr kumimoji="1" lang="en-US" altLang="zh-CN" sz="2000" dirty="0" smtClean="0"/>
              <a:t>4. </a:t>
            </a:r>
            <a:r>
              <a:rPr kumimoji="1" lang="en-US" altLang="en-US" sz="2000" dirty="0" smtClean="0"/>
              <a:t>为XMPPSteam添加电子名片扩展</a:t>
            </a:r>
          </a:p>
          <a:p>
            <a:r>
              <a:rPr kumimoji="1" lang="en-US" altLang="en-US" sz="2000" dirty="0"/>
              <a:t>5</a:t>
            </a:r>
            <a:r>
              <a:rPr kumimoji="1" lang="en-US" altLang="en-US" sz="2000" dirty="0" smtClean="0"/>
              <a:t>. 在需要时使用电子名片</a:t>
            </a:r>
            <a:endParaRPr kumimoji="1" lang="zh-CN" altLang="en-US" sz="2000" dirty="0"/>
          </a:p>
        </p:txBody>
      </p:sp>
      <p:sp>
        <p:nvSpPr>
          <p:cNvPr id="2" name="标题 1"/>
          <p:cNvSpPr>
            <a:spLocks noGrp="1"/>
          </p:cNvSpPr>
          <p:nvPr>
            <p:ph type="title"/>
          </p:nvPr>
        </p:nvSpPr>
        <p:spPr/>
        <p:txBody>
          <a:bodyPr/>
          <a:lstStyle/>
          <a:p>
            <a:r>
              <a:rPr kumimoji="1" lang="en-US" altLang="zh-CN" dirty="0" smtClean="0"/>
              <a:t>XMPP</a:t>
            </a:r>
            <a:r>
              <a:rPr kumimoji="1" lang="zh-CN" altLang="en-US" dirty="0" smtClean="0"/>
              <a:t>中电子名片的使用</a:t>
            </a:r>
            <a:endParaRPr kumimoji="1" lang="zh-CN" altLang="en-US" dirty="0"/>
          </a:p>
        </p:txBody>
      </p:sp>
    </p:spTree>
    <p:extLst>
      <p:ext uri="{BB962C8B-B14F-4D97-AF65-F5344CB8AC3E}">
        <p14:creationId xmlns:p14="http://schemas.microsoft.com/office/powerpoint/2010/main" val="2632147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normAutofit/>
          </a:bodyPr>
          <a:lstStyle/>
          <a:p>
            <a:r>
              <a:rPr kumimoji="1" lang="en-US" altLang="zh-CN" sz="1800" dirty="0" smtClean="0"/>
              <a:t>1. </a:t>
            </a:r>
            <a:r>
              <a:rPr kumimoji="1" lang="zh-CN" altLang="en-US" sz="1800" dirty="0" smtClean="0"/>
              <a:t>在</a:t>
            </a:r>
            <a:r>
              <a:rPr kumimoji="1" lang="en-US" altLang="zh-CN" sz="1800" dirty="0" smtClean="0"/>
              <a:t>.h</a:t>
            </a:r>
            <a:r>
              <a:rPr kumimoji="1" lang="zh-CN" altLang="en-US" sz="1800" dirty="0" smtClean="0"/>
              <a:t>文件中添加如下定义</a:t>
            </a:r>
            <a:endParaRPr kumimoji="1" lang="en-US" altLang="zh-CN" sz="1800" dirty="0" smtClean="0"/>
          </a:p>
          <a:p>
            <a:pPr marL="0" indent="0">
              <a:buNone/>
            </a:pPr>
            <a:r>
              <a:rPr lang="en-US" altLang="zh-CN" sz="1800" dirty="0" smtClean="0">
                <a:solidFill>
                  <a:srgbClr val="007400"/>
                </a:solidFill>
                <a:latin typeface="Menlo-Regular"/>
              </a:rPr>
              <a:t>//</a:t>
            </a:r>
            <a:r>
              <a:rPr lang="zh-CN" altLang="en-US" sz="1800" dirty="0" smtClean="0">
                <a:solidFill>
                  <a:srgbClr val="007400"/>
                </a:solidFill>
                <a:latin typeface="Menlo-Regular"/>
              </a:rPr>
              <a:t> </a:t>
            </a:r>
            <a:r>
              <a:rPr lang="zh-CN" altLang="en-US" sz="1800" dirty="0" smtClean="0">
                <a:solidFill>
                  <a:srgbClr val="007400"/>
                </a:solidFill>
                <a:latin typeface="STHeitiSC-Light"/>
              </a:rPr>
              <a:t>全局电子名片模块</a:t>
            </a:r>
            <a:endParaRPr lang="zh-CN" altLang="en-US" sz="1800" dirty="0">
              <a:solidFill>
                <a:srgbClr val="007400"/>
              </a:solidFill>
              <a:latin typeface="Menlo-Regular"/>
            </a:endParaRPr>
          </a:p>
          <a:p>
            <a:pPr marL="0" indent="0">
              <a:buNone/>
            </a:pPr>
            <a:r>
              <a:rPr lang="en-US" altLang="zh-CN" sz="1800" dirty="0" smtClean="0">
                <a:solidFill>
                  <a:srgbClr val="AA0D91"/>
                </a:solidFill>
                <a:latin typeface="Menlo-Regular"/>
              </a:rPr>
              <a:t>@</a:t>
            </a:r>
            <a:r>
              <a:rPr lang="en-US" altLang="zh-CN" sz="1800" dirty="0">
                <a:solidFill>
                  <a:srgbClr val="AA0D91"/>
                </a:solidFill>
                <a:latin typeface="Menlo-Regular"/>
              </a:rPr>
              <a:t>property</a:t>
            </a:r>
            <a:r>
              <a:rPr lang="en-US" altLang="zh-CN" sz="1800" dirty="0">
                <a:solidFill>
                  <a:srgbClr val="000000"/>
                </a:solidFill>
                <a:latin typeface="Menlo-Regular"/>
              </a:rPr>
              <a:t> (</a:t>
            </a:r>
            <a:r>
              <a:rPr lang="en-US" altLang="zh-CN" sz="1800" dirty="0">
                <a:solidFill>
                  <a:srgbClr val="AA0D91"/>
                </a:solidFill>
                <a:latin typeface="Menlo-Regular"/>
              </a:rPr>
              <a:t>strong</a:t>
            </a:r>
            <a:r>
              <a:rPr lang="en-US" altLang="zh-CN" sz="1800" dirty="0">
                <a:solidFill>
                  <a:srgbClr val="000000"/>
                </a:solidFill>
                <a:latin typeface="Menlo-Regular"/>
              </a:rPr>
              <a:t>, </a:t>
            </a:r>
            <a:r>
              <a:rPr lang="en-US" altLang="zh-CN" sz="1800" dirty="0">
                <a:solidFill>
                  <a:srgbClr val="AA0D91"/>
                </a:solidFill>
                <a:latin typeface="Menlo-Regular"/>
              </a:rPr>
              <a:t>nonatomic</a:t>
            </a:r>
            <a:r>
              <a:rPr lang="en-US" altLang="zh-CN" sz="1800" dirty="0">
                <a:solidFill>
                  <a:srgbClr val="000000"/>
                </a:solidFill>
                <a:latin typeface="Menlo-Regular"/>
              </a:rPr>
              <a:t>, </a:t>
            </a:r>
            <a:r>
              <a:rPr lang="en-US" altLang="zh-CN" sz="1800" dirty="0">
                <a:solidFill>
                  <a:srgbClr val="AA0D91"/>
                </a:solidFill>
                <a:latin typeface="Menlo-Regular"/>
              </a:rPr>
              <a:t>readonly</a:t>
            </a:r>
            <a:r>
              <a:rPr lang="en-US" altLang="zh-CN" sz="1800" dirty="0">
                <a:solidFill>
                  <a:srgbClr val="000000"/>
                </a:solidFill>
                <a:latin typeface="Menlo-Regular"/>
              </a:rPr>
              <a:t>) </a:t>
            </a:r>
            <a:r>
              <a:rPr lang="en-US" altLang="zh-CN" sz="1800" dirty="0">
                <a:solidFill>
                  <a:srgbClr val="3F6E74"/>
                </a:solidFill>
                <a:latin typeface="Menlo-Regular"/>
              </a:rPr>
              <a:t>XMPPvCardTempModule</a:t>
            </a:r>
            <a:r>
              <a:rPr lang="en-US" altLang="zh-CN" sz="1800" dirty="0">
                <a:solidFill>
                  <a:srgbClr val="000000"/>
                </a:solidFill>
                <a:latin typeface="Menlo-Regular"/>
              </a:rPr>
              <a:t> *xmppvCardModule</a:t>
            </a:r>
            <a:r>
              <a:rPr lang="en-US" altLang="zh-CN" sz="1800" dirty="0" smtClean="0">
                <a:solidFill>
                  <a:srgbClr val="000000"/>
                </a:solidFill>
                <a:latin typeface="Menlo-Regular"/>
              </a:rPr>
              <a:t>;</a:t>
            </a:r>
          </a:p>
          <a:p>
            <a:endParaRPr kumimoji="1" lang="en-US" altLang="zh-CN" sz="1800" dirty="0" smtClean="0"/>
          </a:p>
          <a:p>
            <a:r>
              <a:rPr kumimoji="1" lang="en-US" altLang="zh-CN" sz="1800" dirty="0" smtClean="0"/>
              <a:t>2.</a:t>
            </a:r>
            <a:r>
              <a:rPr kumimoji="1" lang="zh-CN" altLang="en-US" sz="1800" dirty="0" smtClean="0"/>
              <a:t> 在</a:t>
            </a:r>
            <a:r>
              <a:rPr kumimoji="1" lang="en-US" altLang="zh-CN" sz="1800" dirty="0" smtClean="0"/>
              <a:t>.m</a:t>
            </a:r>
            <a:r>
              <a:rPr kumimoji="1" lang="zh-CN" altLang="en-US" sz="1800" dirty="0" smtClean="0"/>
              <a:t>中添加如下成员变量</a:t>
            </a:r>
            <a:endParaRPr kumimoji="1" lang="en-US" altLang="zh-CN" sz="1800" dirty="0" smtClean="0"/>
          </a:p>
          <a:p>
            <a:pPr marL="0" indent="0">
              <a:buNone/>
            </a:pPr>
            <a:r>
              <a:rPr lang="en-US" altLang="zh-TW" sz="1800" dirty="0">
                <a:solidFill>
                  <a:srgbClr val="007400"/>
                </a:solidFill>
                <a:latin typeface="Menlo-Regular"/>
              </a:rPr>
              <a:t>// </a:t>
            </a:r>
            <a:r>
              <a:rPr lang="zh-TW" altLang="en-US" sz="1800" dirty="0">
                <a:solidFill>
                  <a:srgbClr val="007400"/>
                </a:solidFill>
                <a:latin typeface="STHeitiSC-Light"/>
              </a:rPr>
              <a:t>电子名片数据存储模块</a:t>
            </a:r>
            <a:endParaRPr lang="en-US" altLang="zh-TW" sz="1800" dirty="0" smtClean="0">
              <a:solidFill>
                <a:srgbClr val="3F6E74"/>
              </a:solidFill>
              <a:latin typeface="Menlo-Regular"/>
            </a:endParaRPr>
          </a:p>
          <a:p>
            <a:pPr marL="0" indent="0">
              <a:buNone/>
            </a:pPr>
            <a:r>
              <a:rPr lang="en-US" altLang="zh-TW" sz="1800" dirty="0" smtClean="0">
                <a:solidFill>
                  <a:srgbClr val="3F6E74"/>
                </a:solidFill>
                <a:latin typeface="Menlo-Regular"/>
              </a:rPr>
              <a:t>XMPPvCardCoreDataStorage</a:t>
            </a:r>
            <a:r>
              <a:rPr lang="zh-TW" altLang="en-US" sz="1800" dirty="0" smtClean="0">
                <a:solidFill>
                  <a:srgbClr val="3F6E74"/>
                </a:solidFill>
                <a:latin typeface="Menlo-Regular"/>
              </a:rPr>
              <a:t> </a:t>
            </a:r>
            <a:r>
              <a:rPr lang="zh-TW" altLang="en-US" sz="1800" dirty="0" smtClean="0">
                <a:solidFill>
                  <a:srgbClr val="000000"/>
                </a:solidFill>
                <a:latin typeface="Menlo-Regular"/>
              </a:rPr>
              <a:t>*</a:t>
            </a:r>
            <a:r>
              <a:rPr lang="en-US" altLang="zh-TW" sz="1800" dirty="0">
                <a:solidFill>
                  <a:srgbClr val="000000"/>
                </a:solidFill>
                <a:latin typeface="Menlo-Regular"/>
              </a:rPr>
              <a:t>_xmppvCardStorage; </a:t>
            </a:r>
            <a:endParaRPr kumimoji="1" lang="zh-CN" altLang="en-US" sz="1800" dirty="0"/>
          </a:p>
        </p:txBody>
      </p:sp>
      <p:sp>
        <p:nvSpPr>
          <p:cNvPr id="2" name="标题 1"/>
          <p:cNvSpPr>
            <a:spLocks noGrp="1"/>
          </p:cNvSpPr>
          <p:nvPr>
            <p:ph type="title"/>
          </p:nvPr>
        </p:nvSpPr>
        <p:spPr/>
        <p:txBody>
          <a:bodyPr>
            <a:normAutofit/>
          </a:bodyPr>
          <a:lstStyle/>
          <a:p>
            <a:r>
              <a:rPr kumimoji="1" lang="zh-CN" altLang="en-US" dirty="0" smtClean="0"/>
              <a:t>定义电子名片属性及成员变量</a:t>
            </a:r>
            <a:endParaRPr kumimoji="1" lang="zh-CN" altLang="en-US" dirty="0"/>
          </a:p>
        </p:txBody>
      </p:sp>
    </p:spTree>
    <p:extLst>
      <p:ext uri="{BB962C8B-B14F-4D97-AF65-F5344CB8AC3E}">
        <p14:creationId xmlns:p14="http://schemas.microsoft.com/office/powerpoint/2010/main" val="359279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TW" sz="2000" dirty="0">
                <a:solidFill>
                  <a:srgbClr val="007400"/>
                </a:solidFill>
                <a:latin typeface="Menlo-Regular"/>
              </a:rPr>
              <a:t>// </a:t>
            </a:r>
            <a:r>
              <a:rPr lang="zh-TW" altLang="en-US" sz="2000" dirty="0" smtClean="0">
                <a:solidFill>
                  <a:srgbClr val="007400"/>
                </a:solidFill>
                <a:latin typeface="Menlo-Regular"/>
              </a:rPr>
              <a:t>实例化</a:t>
            </a:r>
            <a:r>
              <a:rPr lang="zh-TW" altLang="en-US" sz="2000" dirty="0" smtClean="0">
                <a:solidFill>
                  <a:srgbClr val="007400"/>
                </a:solidFill>
                <a:latin typeface="STHeitiSC-Light"/>
              </a:rPr>
              <a:t>电子名片模块</a:t>
            </a:r>
            <a:endParaRPr lang="zh-TW" altLang="en-US" sz="2000" dirty="0">
              <a:solidFill>
                <a:srgbClr val="000000"/>
              </a:solidFill>
              <a:latin typeface="Menlo-Regular"/>
            </a:endParaRPr>
          </a:p>
          <a:p>
            <a:pPr marL="0" indent="0">
              <a:buNone/>
            </a:pPr>
            <a:r>
              <a:rPr lang="en-US" altLang="zh-CN" sz="2000" dirty="0" smtClean="0">
                <a:solidFill>
                  <a:srgbClr val="3F6E74"/>
                </a:solidFill>
                <a:latin typeface="Menlo-Regular"/>
              </a:rPr>
              <a:t>xmppvCardStorage</a:t>
            </a:r>
            <a:r>
              <a:rPr lang="en-US" altLang="zh-CN" sz="2000" dirty="0" smtClean="0">
                <a:solidFill>
                  <a:srgbClr val="000000"/>
                </a:solidFill>
                <a:latin typeface="Menlo-Regular"/>
              </a:rPr>
              <a:t> </a:t>
            </a:r>
            <a:r>
              <a:rPr lang="en-US" altLang="zh-CN" sz="2000" dirty="0">
                <a:solidFill>
                  <a:srgbClr val="000000"/>
                </a:solidFill>
                <a:latin typeface="Menlo-Regular"/>
              </a:rPr>
              <a:t>= [</a:t>
            </a:r>
            <a:r>
              <a:rPr lang="en-US" altLang="zh-CN" sz="2000" dirty="0">
                <a:solidFill>
                  <a:srgbClr val="3F6E74"/>
                </a:solidFill>
                <a:latin typeface="Menlo-Regular"/>
              </a:rPr>
              <a:t>XMPPvCardCoreDataStorage</a:t>
            </a:r>
            <a:r>
              <a:rPr lang="en-US" altLang="zh-CN" sz="2000" dirty="0">
                <a:solidFill>
                  <a:srgbClr val="000000"/>
                </a:solidFill>
                <a:latin typeface="Menlo-Regular"/>
              </a:rPr>
              <a:t> </a:t>
            </a:r>
            <a:r>
              <a:rPr lang="en-US" altLang="zh-CN" sz="2000" dirty="0">
                <a:solidFill>
                  <a:srgbClr val="26474B"/>
                </a:solidFill>
                <a:latin typeface="Menlo-Regular"/>
              </a:rPr>
              <a:t>sharedInstance</a:t>
            </a:r>
            <a:r>
              <a:rPr lang="en-US" altLang="zh-CN" sz="2000" dirty="0">
                <a:solidFill>
                  <a:srgbClr val="000000"/>
                </a:solidFill>
                <a:latin typeface="Menlo-Regular"/>
              </a:rPr>
              <a:t>];</a:t>
            </a:r>
          </a:p>
          <a:p>
            <a:pPr marL="0" indent="0">
              <a:buNone/>
            </a:pPr>
            <a:r>
              <a:rPr lang="en-US" altLang="zh-CN" sz="2000" dirty="0" smtClean="0">
                <a:solidFill>
                  <a:srgbClr val="3F6E74"/>
                </a:solidFill>
                <a:latin typeface="Menlo-Regular"/>
              </a:rPr>
              <a:t>_xmppvCardModule</a:t>
            </a:r>
            <a:r>
              <a:rPr lang="en-US" altLang="zh-CN" sz="2000" dirty="0" smtClean="0">
                <a:solidFill>
                  <a:srgbClr val="000000"/>
                </a:solidFill>
                <a:latin typeface="Menlo-Regular"/>
              </a:rPr>
              <a:t> </a:t>
            </a:r>
            <a:r>
              <a:rPr lang="en-US" altLang="zh-CN" sz="2000" dirty="0">
                <a:solidFill>
                  <a:srgbClr val="000000"/>
                </a:solidFill>
                <a:latin typeface="Menlo-Regular"/>
              </a:rPr>
              <a:t>= [[</a:t>
            </a:r>
            <a:r>
              <a:rPr lang="en-US" altLang="zh-CN" sz="2000" dirty="0">
                <a:solidFill>
                  <a:srgbClr val="3F6E74"/>
                </a:solidFill>
                <a:latin typeface="Menlo-Regular"/>
              </a:rPr>
              <a:t>XMPPvCardTempModule</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6474B"/>
                </a:solidFill>
                <a:latin typeface="Menlo-Regular"/>
              </a:rPr>
              <a:t>initWithvCardStorage</a:t>
            </a:r>
            <a:r>
              <a:rPr lang="en-US" altLang="zh-CN" sz="2000" dirty="0">
                <a:solidFill>
                  <a:srgbClr val="000000"/>
                </a:solidFill>
                <a:latin typeface="Menlo-Regular"/>
              </a:rPr>
              <a:t>:</a:t>
            </a:r>
            <a:r>
              <a:rPr lang="en-US" altLang="zh-CN" sz="2000" dirty="0">
                <a:solidFill>
                  <a:srgbClr val="3F6E74"/>
                </a:solidFill>
                <a:latin typeface="Menlo-Regular"/>
              </a:rPr>
              <a:t>_xmppvCardStorage</a:t>
            </a:r>
            <a:r>
              <a:rPr lang="en-US" altLang="zh-CN" sz="2000" dirty="0">
                <a:solidFill>
                  <a:srgbClr val="000000"/>
                </a:solidFill>
                <a:latin typeface="Menlo-Regular"/>
              </a:rPr>
              <a:t>]</a:t>
            </a:r>
            <a:r>
              <a:rPr lang="en-US" altLang="zh-CN" sz="2000" dirty="0" smtClean="0">
                <a:solidFill>
                  <a:srgbClr val="000000"/>
                </a:solidFill>
                <a:latin typeface="Menlo-Regular"/>
              </a:rPr>
              <a:t>;</a:t>
            </a:r>
          </a:p>
          <a:p>
            <a:pPr marL="0" indent="0">
              <a:buNone/>
            </a:pPr>
            <a:endParaRPr lang="en-US" altLang="zh-TW" sz="2000" dirty="0" smtClean="0">
              <a:solidFill>
                <a:srgbClr val="007400"/>
              </a:solidFill>
              <a:latin typeface="Menlo-Regular"/>
            </a:endParaRPr>
          </a:p>
          <a:p>
            <a:pPr marL="0" indent="0">
              <a:buNone/>
            </a:pPr>
            <a:r>
              <a:rPr lang="en-US" altLang="zh-TW" sz="2000" dirty="0" smtClean="0">
                <a:solidFill>
                  <a:srgbClr val="007400"/>
                </a:solidFill>
                <a:latin typeface="Menlo-Regular"/>
              </a:rPr>
              <a:t>/</a:t>
            </a:r>
            <a:r>
              <a:rPr lang="en-US" altLang="zh-TW" sz="2000" dirty="0">
                <a:solidFill>
                  <a:srgbClr val="007400"/>
                </a:solidFill>
                <a:latin typeface="Menlo-Regular"/>
              </a:rPr>
              <a:t>/ </a:t>
            </a:r>
            <a:r>
              <a:rPr lang="zh-TW" altLang="en-US" sz="2000" dirty="0" smtClean="0">
                <a:solidFill>
                  <a:srgbClr val="007400"/>
                </a:solidFill>
                <a:latin typeface="Menlo-Regular"/>
              </a:rPr>
              <a:t>激活</a:t>
            </a:r>
            <a:r>
              <a:rPr lang="zh-TW" altLang="en-US" sz="2000" dirty="0" smtClean="0">
                <a:solidFill>
                  <a:srgbClr val="007400"/>
                </a:solidFill>
                <a:latin typeface="STHeitiSC-Light"/>
              </a:rPr>
              <a:t>电子名片模块</a:t>
            </a:r>
            <a:endParaRPr lang="zh-TW" altLang="en-US" sz="2000" dirty="0">
              <a:solidFill>
                <a:srgbClr val="000000"/>
              </a:solidFill>
              <a:latin typeface="Menlo-Regular"/>
            </a:endParaRPr>
          </a:p>
          <a:p>
            <a:pPr marL="0" indent="0">
              <a:buNone/>
            </a:pPr>
            <a:r>
              <a:rPr lang="en-US" altLang="zh-CN" sz="2000" dirty="0" smtClean="0">
                <a:solidFill>
                  <a:srgbClr val="000000"/>
                </a:solidFill>
                <a:latin typeface="Menlo-Regular"/>
              </a:rPr>
              <a:t>[</a:t>
            </a:r>
            <a:r>
              <a:rPr lang="en-US" altLang="zh-CN" sz="2000" dirty="0">
                <a:solidFill>
                  <a:srgbClr val="3F6E74"/>
                </a:solidFill>
                <a:latin typeface="Menlo-Regular"/>
              </a:rPr>
              <a:t>_xmppvCardModule</a:t>
            </a:r>
            <a:r>
              <a:rPr lang="en-US" altLang="zh-CN" sz="2000" dirty="0">
                <a:solidFill>
                  <a:srgbClr val="000000"/>
                </a:solidFill>
                <a:latin typeface="Menlo-Regular"/>
              </a:rPr>
              <a:t> </a:t>
            </a:r>
            <a:r>
              <a:rPr lang="en-US" altLang="zh-CN" sz="2000" dirty="0">
                <a:solidFill>
                  <a:srgbClr val="26474B"/>
                </a:solidFill>
                <a:latin typeface="Menlo-Regular"/>
              </a:rPr>
              <a:t>activate</a:t>
            </a:r>
            <a:r>
              <a:rPr lang="en-US" altLang="zh-CN" sz="2000" dirty="0">
                <a:solidFill>
                  <a:srgbClr val="000000"/>
                </a:solidFill>
                <a:latin typeface="Menlo-Regular"/>
              </a:rPr>
              <a:t>:</a:t>
            </a:r>
            <a:r>
              <a:rPr lang="en-US" altLang="zh-CN" sz="2000" dirty="0">
                <a:solidFill>
                  <a:srgbClr val="3F6E74"/>
                </a:solidFill>
                <a:latin typeface="Menlo-Regular"/>
              </a:rPr>
              <a:t>_xmppStream</a:t>
            </a:r>
            <a:r>
              <a:rPr lang="en-US" altLang="zh-CN" sz="2000" dirty="0">
                <a:solidFill>
                  <a:srgbClr val="000000"/>
                </a:solidFill>
                <a:latin typeface="Menlo-Regular"/>
              </a:rPr>
              <a:t>];</a:t>
            </a:r>
            <a:endParaRPr kumimoji="1" lang="zh-CN" altLang="en-US" sz="2000" dirty="0"/>
          </a:p>
        </p:txBody>
      </p:sp>
      <p:sp>
        <p:nvSpPr>
          <p:cNvPr id="2" name="标题 1"/>
          <p:cNvSpPr>
            <a:spLocks noGrp="1"/>
          </p:cNvSpPr>
          <p:nvPr>
            <p:ph type="title"/>
          </p:nvPr>
        </p:nvSpPr>
        <p:spPr/>
        <p:txBody>
          <a:bodyPr>
            <a:normAutofit/>
          </a:bodyPr>
          <a:lstStyle/>
          <a:p>
            <a:r>
              <a:rPr kumimoji="1" lang="zh-TW" altLang="en-US" dirty="0" smtClean="0"/>
              <a:t>为</a:t>
            </a:r>
            <a:r>
              <a:rPr kumimoji="1" lang="en-US" altLang="zh-TW" dirty="0" smtClean="0"/>
              <a:t>XMPPSteam</a:t>
            </a:r>
            <a:r>
              <a:rPr kumimoji="1" lang="zh-TW" altLang="en-US" dirty="0" smtClean="0"/>
              <a:t>添加电子名片扩展</a:t>
            </a:r>
            <a:endParaRPr kumimoji="1" lang="zh-CN" altLang="en-US" dirty="0"/>
          </a:p>
        </p:txBody>
      </p:sp>
    </p:spTree>
    <p:extLst>
      <p:ext uri="{BB962C8B-B14F-4D97-AF65-F5344CB8AC3E}">
        <p14:creationId xmlns:p14="http://schemas.microsoft.com/office/powerpoint/2010/main" val="88250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600200"/>
            <a:ext cx="7467600" cy="4976223"/>
          </a:xfrm>
        </p:spPr>
        <p:txBody>
          <a:bodyPr>
            <a:noAutofit/>
          </a:bodyPr>
          <a:lstStyle/>
          <a:p>
            <a:pPr marL="0" indent="0">
              <a:buNone/>
            </a:pPr>
            <a:r>
              <a:rPr lang="en-US" altLang="zh-CN" sz="1600" dirty="0">
                <a:solidFill>
                  <a:srgbClr val="643820"/>
                </a:solidFill>
                <a:latin typeface="Menlo-Regular"/>
              </a:rPr>
              <a:t>#import </a:t>
            </a:r>
            <a:r>
              <a:rPr lang="en-US" altLang="zh-CN" sz="1600" dirty="0">
                <a:solidFill>
                  <a:srgbClr val="C41A16"/>
                </a:solidFill>
                <a:latin typeface="Menlo-Regular"/>
              </a:rPr>
              <a:t>"</a:t>
            </a:r>
            <a:r>
              <a:rPr lang="en-US" altLang="zh-CN" sz="1600" dirty="0" smtClean="0">
                <a:solidFill>
                  <a:srgbClr val="C41A16"/>
                </a:solidFill>
                <a:latin typeface="Menlo-Regular"/>
              </a:rPr>
              <a:t>XMPPvCardTemp.h”</a:t>
            </a:r>
          </a:p>
          <a:p>
            <a:pPr marL="36576" indent="0">
              <a:buNone/>
            </a:pPr>
            <a:r>
              <a:rPr lang="en-US" altLang="zh-CN" sz="1600" dirty="0">
                <a:solidFill>
                  <a:srgbClr val="000000"/>
                </a:solidFill>
                <a:latin typeface="Menlo-Regular"/>
              </a:rPr>
              <a:t>[[</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 </a:t>
            </a:r>
            <a:r>
              <a:rPr lang="en-US" altLang="zh-CN" sz="1600" dirty="0">
                <a:solidFill>
                  <a:srgbClr val="26474B"/>
                </a:solidFill>
                <a:latin typeface="Menlo-Regular"/>
              </a:rPr>
              <a:t>getMyVcardBlock</a:t>
            </a:r>
            <a:r>
              <a:rPr lang="en-US" altLang="zh-CN" sz="1600" dirty="0">
                <a:solidFill>
                  <a:srgbClr val="000000"/>
                </a:solidFill>
                <a:latin typeface="Menlo-Regular"/>
              </a:rPr>
              <a:t>:^(</a:t>
            </a:r>
            <a:r>
              <a:rPr lang="en-US" altLang="zh-CN" sz="1600" dirty="0">
                <a:solidFill>
                  <a:srgbClr val="AA0D91"/>
                </a:solidFill>
                <a:latin typeface="Menlo-Regular"/>
              </a:rPr>
              <a:t>BOOL</a:t>
            </a:r>
            <a:r>
              <a:rPr lang="en-US" altLang="zh-CN" sz="1600" dirty="0">
                <a:solidFill>
                  <a:srgbClr val="000000"/>
                </a:solidFill>
                <a:latin typeface="Menlo-Regular"/>
              </a:rPr>
              <a:t> isSucceed, </a:t>
            </a:r>
            <a:r>
              <a:rPr lang="en-US" altLang="zh-CN" sz="1600" dirty="0">
                <a:solidFill>
                  <a:srgbClr val="3F6E74"/>
                </a:solidFill>
                <a:latin typeface="Menlo-Regular"/>
              </a:rPr>
              <a:t>XMPPvCardTemp</a:t>
            </a:r>
            <a:r>
              <a:rPr lang="en-US" altLang="zh-CN" sz="1600" dirty="0">
                <a:solidFill>
                  <a:srgbClr val="000000"/>
                </a:solidFill>
                <a:latin typeface="Menlo-Regular"/>
              </a:rPr>
              <a:t> *myVcard) {</a:t>
            </a:r>
          </a:p>
          <a:p>
            <a:pPr marL="36576" indent="0">
              <a:buNone/>
            </a:pPr>
            <a:r>
              <a:rPr lang="en-US" altLang="zh-CN" sz="1600" dirty="0">
                <a:solidFill>
                  <a:srgbClr val="000000"/>
                </a:solidFill>
                <a:latin typeface="Menlo-Regular"/>
              </a:rPr>
              <a:t>        </a:t>
            </a:r>
            <a:r>
              <a:rPr lang="en-US" altLang="zh-CN" sz="1600" dirty="0">
                <a:solidFill>
                  <a:srgbClr val="AA0D91"/>
                </a:solidFill>
                <a:latin typeface="Menlo-Regular"/>
              </a:rPr>
              <a:t>self</a:t>
            </a:r>
            <a:r>
              <a:rPr lang="en-US" altLang="zh-CN" sz="1600" dirty="0">
                <a:solidFill>
                  <a:srgbClr val="000000"/>
                </a:solidFill>
                <a:latin typeface="Menlo-Regular"/>
              </a:rPr>
              <a:t>.</a:t>
            </a:r>
            <a:r>
              <a:rPr lang="en-US" altLang="zh-CN" sz="1600" dirty="0">
                <a:solidFill>
                  <a:srgbClr val="3F6E74"/>
                </a:solidFill>
                <a:latin typeface="Menlo-Regular"/>
              </a:rPr>
              <a:t>myVcard</a:t>
            </a:r>
            <a:r>
              <a:rPr lang="en-US" altLang="zh-CN" sz="1600" dirty="0">
                <a:solidFill>
                  <a:srgbClr val="000000"/>
                </a:solidFill>
                <a:latin typeface="Menlo-Regular"/>
              </a:rPr>
              <a:t>=myVcard;</a:t>
            </a:r>
          </a:p>
          <a:p>
            <a:pPr marL="36576" indent="0">
              <a:buNone/>
            </a:pPr>
            <a:r>
              <a:rPr lang="en-US" altLang="zh-CN" sz="1600" dirty="0">
                <a:solidFill>
                  <a:srgbClr val="000000"/>
                </a:solidFill>
                <a:latin typeface="Menlo-Regular"/>
              </a:rPr>
              <a:t>        [</a:t>
            </a:r>
            <a:r>
              <a:rPr lang="en-US" altLang="zh-CN" sz="1600" dirty="0">
                <a:solidFill>
                  <a:srgbClr val="3F6E74"/>
                </a:solidFill>
                <a:latin typeface="Menlo-Regular"/>
              </a:rPr>
              <a:t>_tableView</a:t>
            </a:r>
            <a:r>
              <a:rPr lang="en-US" altLang="zh-CN" sz="1600" dirty="0">
                <a:solidFill>
                  <a:srgbClr val="000000"/>
                </a:solidFill>
                <a:latin typeface="Menlo-Regular"/>
              </a:rPr>
              <a:t> </a:t>
            </a:r>
            <a:r>
              <a:rPr lang="en-US" altLang="zh-CN" sz="1600" dirty="0">
                <a:solidFill>
                  <a:srgbClr val="2E0D6E"/>
                </a:solidFill>
                <a:latin typeface="Menlo-Regular"/>
              </a:rPr>
              <a:t>reloadData</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a:solidFill>
                  <a:srgbClr val="5C2699"/>
                </a:solidFill>
                <a:latin typeface="Menlo-Regular"/>
              </a:rPr>
              <a:t>UIImageView</a:t>
            </a:r>
            <a:r>
              <a:rPr lang="en-US" altLang="zh-CN" sz="1600" dirty="0">
                <a:solidFill>
                  <a:srgbClr val="000000"/>
                </a:solidFill>
                <a:latin typeface="Menlo-Regular"/>
              </a:rPr>
              <a:t>*imageView=(</a:t>
            </a:r>
            <a:r>
              <a:rPr lang="en-US" altLang="zh-CN" sz="1600" dirty="0">
                <a:solidFill>
                  <a:srgbClr val="5C2699"/>
                </a:solidFill>
                <a:latin typeface="Menlo-Regular"/>
              </a:rPr>
              <a:t>UIImageView</a:t>
            </a:r>
            <a:r>
              <a:rPr lang="en-US" altLang="zh-CN" sz="1600" dirty="0">
                <a:solidFill>
                  <a:srgbClr val="000000"/>
                </a:solidFill>
                <a:latin typeface="Menlo-Regular"/>
              </a:rPr>
              <a:t>*)[</a:t>
            </a:r>
            <a:r>
              <a:rPr lang="en-US" altLang="zh-CN" sz="1600" dirty="0">
                <a:solidFill>
                  <a:srgbClr val="AA0D91"/>
                </a:solidFill>
                <a:latin typeface="Menlo-Regular"/>
              </a:rPr>
              <a:t>self</a:t>
            </a:r>
            <a:r>
              <a:rPr lang="en-US" altLang="zh-CN" sz="1600" dirty="0">
                <a:solidFill>
                  <a:srgbClr val="000000"/>
                </a:solidFill>
                <a:latin typeface="Menlo-Regular"/>
              </a:rPr>
              <a:t>.</a:t>
            </a:r>
            <a:r>
              <a:rPr lang="en-US" altLang="zh-CN" sz="1600" dirty="0">
                <a:solidFill>
                  <a:srgbClr val="5C2699"/>
                </a:solidFill>
                <a:latin typeface="Menlo-Regular"/>
              </a:rPr>
              <a:t>view</a:t>
            </a:r>
            <a:r>
              <a:rPr lang="en-US" altLang="zh-CN" sz="1600" dirty="0">
                <a:solidFill>
                  <a:srgbClr val="000000"/>
                </a:solidFill>
                <a:latin typeface="Menlo-Regular"/>
              </a:rPr>
              <a:t> </a:t>
            </a:r>
            <a:r>
              <a:rPr lang="en-US" altLang="zh-CN" sz="1600" dirty="0">
                <a:solidFill>
                  <a:srgbClr val="2E0D6E"/>
                </a:solidFill>
                <a:latin typeface="Menlo-Regular"/>
              </a:rPr>
              <a:t>viewWithTag</a:t>
            </a:r>
            <a:r>
              <a:rPr lang="en-US" altLang="zh-CN" sz="1600" dirty="0">
                <a:solidFill>
                  <a:srgbClr val="000000"/>
                </a:solidFill>
                <a:latin typeface="Menlo-Regular"/>
              </a:rPr>
              <a:t>:</a:t>
            </a:r>
            <a:r>
              <a:rPr lang="en-US" altLang="zh-CN" sz="1600" dirty="0">
                <a:solidFill>
                  <a:srgbClr val="1C00CF"/>
                </a:solidFill>
                <a:latin typeface="Menlo-Regular"/>
              </a:rPr>
              <a:t>3456</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imageView.</a:t>
            </a:r>
            <a:r>
              <a:rPr lang="en-US" altLang="zh-CN" sz="1600" dirty="0">
                <a:solidFill>
                  <a:srgbClr val="5C2699"/>
                </a:solidFill>
                <a:latin typeface="Menlo-Regular"/>
              </a:rPr>
              <a:t>image</a:t>
            </a:r>
            <a:r>
              <a:rPr lang="en-US" altLang="zh-CN" sz="1600" dirty="0">
                <a:solidFill>
                  <a:srgbClr val="000000"/>
                </a:solidFill>
                <a:latin typeface="Menlo-Regular"/>
              </a:rPr>
              <a:t>=[</a:t>
            </a:r>
            <a:r>
              <a:rPr lang="en-US" altLang="zh-CN" sz="1600" dirty="0">
                <a:solidFill>
                  <a:srgbClr val="5C2699"/>
                </a:solidFill>
                <a:latin typeface="Menlo-Regular"/>
              </a:rPr>
              <a:t>UIImage</a:t>
            </a:r>
            <a:r>
              <a:rPr lang="en-US" altLang="zh-CN" sz="1600" dirty="0">
                <a:solidFill>
                  <a:srgbClr val="000000"/>
                </a:solidFill>
                <a:latin typeface="Menlo-Regular"/>
              </a:rPr>
              <a:t> </a:t>
            </a:r>
            <a:r>
              <a:rPr lang="en-US" altLang="zh-CN" sz="1600" dirty="0">
                <a:solidFill>
                  <a:srgbClr val="2E0D6E"/>
                </a:solidFill>
                <a:latin typeface="Menlo-Regular"/>
              </a:rPr>
              <a:t>imageWithData</a:t>
            </a:r>
            <a:r>
              <a:rPr lang="en-US" altLang="zh-CN" sz="1600" dirty="0">
                <a:solidFill>
                  <a:srgbClr val="000000"/>
                </a:solidFill>
                <a:latin typeface="Menlo-Regular"/>
              </a:rPr>
              <a:t>:</a:t>
            </a:r>
            <a:r>
              <a:rPr lang="en-US" altLang="zh-CN" sz="1600" dirty="0">
                <a:solidFill>
                  <a:srgbClr val="AA0D91"/>
                </a:solidFill>
                <a:latin typeface="Menlo-Regular"/>
              </a:rPr>
              <a:t>self</a:t>
            </a:r>
            <a:r>
              <a:rPr lang="en-US" altLang="zh-CN" sz="1600" dirty="0">
                <a:solidFill>
                  <a:srgbClr val="000000"/>
                </a:solidFill>
                <a:latin typeface="Menlo-Regular"/>
              </a:rPr>
              <a:t>.</a:t>
            </a:r>
            <a:r>
              <a:rPr lang="en-US" altLang="zh-CN" sz="1600" dirty="0">
                <a:solidFill>
                  <a:srgbClr val="3F6E74"/>
                </a:solidFill>
                <a:latin typeface="Menlo-Regular"/>
              </a:rPr>
              <a:t>myVcard</a:t>
            </a:r>
            <a:r>
              <a:rPr lang="en-US" altLang="zh-CN" sz="1600" dirty="0">
                <a:solidFill>
                  <a:srgbClr val="000000"/>
                </a:solidFill>
                <a:latin typeface="Menlo-Regular"/>
              </a:rPr>
              <a:t>.</a:t>
            </a:r>
            <a:r>
              <a:rPr lang="en-US" altLang="zh-CN" sz="1600" dirty="0">
                <a:solidFill>
                  <a:srgbClr val="3F6E74"/>
                </a:solidFill>
                <a:latin typeface="Menlo-Regular"/>
              </a:rPr>
              <a:t>photo</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smtClean="0">
                <a:solidFill>
                  <a:srgbClr val="000000"/>
                </a:solidFill>
                <a:latin typeface="Menlo-Regular"/>
              </a:rPr>
              <a:t>;</a:t>
            </a:r>
            <a:endParaRPr lang="en-US" altLang="zh-CN" sz="1600" dirty="0">
              <a:solidFill>
                <a:srgbClr val="000000"/>
              </a:solidFill>
              <a:latin typeface="Menlo-Regular"/>
            </a:endParaRPr>
          </a:p>
          <a:p>
            <a:pPr marL="0" indent="0">
              <a:buNone/>
            </a:pPr>
            <a:r>
              <a:rPr lang="zh-CN" altLang="en-US" sz="1600" dirty="0" smtClean="0">
                <a:solidFill>
                  <a:srgbClr val="000000"/>
                </a:solidFill>
                <a:latin typeface="Menlo-Regular"/>
              </a:rPr>
              <a:t>备注：</a:t>
            </a:r>
            <a:r>
              <a:rPr lang="en-US" altLang="zh-CN" sz="1600" dirty="0" smtClean="0">
                <a:solidFill>
                  <a:srgbClr val="800000"/>
                </a:solidFill>
                <a:latin typeface="Menlo-Regular"/>
              </a:rPr>
              <a:t>XMPP</a:t>
            </a:r>
            <a:r>
              <a:rPr lang="zh-CN" altLang="en-US" sz="1600" dirty="0" smtClean="0">
                <a:solidFill>
                  <a:srgbClr val="800000"/>
                </a:solidFill>
                <a:latin typeface="Menlo-Regular"/>
              </a:rPr>
              <a:t>框架中没有实现电话和电子邮件的方法，实例中使用</a:t>
            </a:r>
            <a:r>
              <a:rPr lang="en-US" altLang="zh-CN" sz="1600" dirty="0" smtClean="0">
                <a:solidFill>
                  <a:srgbClr val="800000"/>
                </a:solidFill>
                <a:latin typeface="Menlo-Regular"/>
              </a:rPr>
              <a:t>note</a:t>
            </a:r>
            <a:r>
              <a:rPr lang="zh-CN" altLang="en-US" sz="1600" dirty="0" smtClean="0">
                <a:solidFill>
                  <a:srgbClr val="800000"/>
                </a:solidFill>
                <a:latin typeface="Menlo-Regular"/>
              </a:rPr>
              <a:t>作为电话，</a:t>
            </a:r>
            <a:r>
              <a:rPr lang="en-US" altLang="zh-CN" sz="1600" dirty="0" smtClean="0">
                <a:solidFill>
                  <a:srgbClr val="800000"/>
                </a:solidFill>
                <a:latin typeface="Menlo-Regular"/>
              </a:rPr>
              <a:t>mailer</a:t>
            </a:r>
            <a:r>
              <a:rPr lang="zh-CN" altLang="en-US" sz="1600" dirty="0" smtClean="0">
                <a:solidFill>
                  <a:srgbClr val="800000"/>
                </a:solidFill>
                <a:latin typeface="Menlo-Regular"/>
              </a:rPr>
              <a:t>作为电子邮件使用</a:t>
            </a:r>
            <a:endParaRPr lang="en-US" altLang="zh-CN" sz="1600" dirty="0" smtClean="0">
              <a:solidFill>
                <a:srgbClr val="000000"/>
              </a:solidFill>
              <a:latin typeface="Menlo-Regular"/>
            </a:endParaRPr>
          </a:p>
          <a:p>
            <a:pPr marL="36576" indent="0">
              <a:buNone/>
            </a:pPr>
            <a:r>
              <a:rPr lang="zh-CN" altLang="en-US" sz="1600" dirty="0">
                <a:solidFill>
                  <a:srgbClr val="007400"/>
                </a:solidFill>
                <a:latin typeface="Menlo-Regular"/>
              </a:rPr>
              <a:t> </a:t>
            </a:r>
            <a:r>
              <a:rPr lang="en-US" altLang="zh-CN" sz="1600" dirty="0">
                <a:solidFill>
                  <a:srgbClr val="007400"/>
                </a:solidFill>
                <a:latin typeface="Menlo-Regular"/>
              </a:rPr>
              <a:t>//</a:t>
            </a:r>
            <a:r>
              <a:rPr lang="zh-CN" altLang="en-US" sz="1600" dirty="0">
                <a:solidFill>
                  <a:srgbClr val="007400"/>
                </a:solidFill>
                <a:latin typeface="STHeitiSC-Light"/>
              </a:rPr>
              <a:t>自定义节点名称</a:t>
            </a:r>
            <a:endParaRPr lang="zh-CN" altLang="en-US" sz="1600" dirty="0">
              <a:solidFill>
                <a:srgbClr val="007400"/>
              </a:solidFill>
              <a:latin typeface="Menlo-Regular"/>
            </a:endParaRPr>
          </a:p>
          <a:p>
            <a:pPr marL="36576" indent="0">
              <a:buNone/>
            </a:pPr>
            <a:r>
              <a:rPr lang="en-US" altLang="zh-CN" sz="1600" dirty="0" smtClean="0">
                <a:solidFill>
                  <a:srgbClr val="007400"/>
                </a:solidFill>
                <a:latin typeface="Menlo-Regular"/>
              </a:rPr>
              <a:t>[</a:t>
            </a:r>
            <a:r>
              <a:rPr lang="en-US" altLang="zh-CN" sz="1600" dirty="0">
                <a:solidFill>
                  <a:srgbClr val="007400"/>
                </a:solidFill>
                <a:latin typeface="Menlo-Regular"/>
              </a:rPr>
              <a:t>manager </a:t>
            </a:r>
            <a:r>
              <a:rPr lang="en-US" altLang="zh-CN" sz="1600" dirty="0" err="1">
                <a:solidFill>
                  <a:srgbClr val="007400"/>
                </a:solidFill>
                <a:latin typeface="Menlo-Regular"/>
              </a:rPr>
              <a:t>customVcardXML</a:t>
            </a:r>
            <a:r>
              <a:rPr lang="en-US" altLang="zh-CN" sz="1600" dirty="0">
                <a:solidFill>
                  <a:srgbClr val="007400"/>
                </a:solidFill>
                <a:latin typeface="Menlo-Regular"/>
              </a:rPr>
              <a:t>:@"11" name:@"NICKNAME" </a:t>
            </a:r>
            <a:r>
              <a:rPr lang="en-US" altLang="zh-CN" sz="1600" dirty="0" err="1">
                <a:solidFill>
                  <a:srgbClr val="007400"/>
                </a:solidFill>
                <a:latin typeface="Menlo-Regular"/>
              </a:rPr>
              <a:t>myVcard:myVcard</a:t>
            </a:r>
            <a:r>
              <a:rPr lang="en-US" altLang="zh-CN" sz="1600" dirty="0">
                <a:solidFill>
                  <a:srgbClr val="007400"/>
                </a:solidFill>
                <a:latin typeface="Menlo-Regular"/>
              </a:rPr>
              <a:t>]</a:t>
            </a:r>
            <a:r>
              <a:rPr lang="en-US" altLang="zh-CN" sz="1600" dirty="0" smtClean="0">
                <a:solidFill>
                  <a:srgbClr val="007400"/>
                </a:solidFill>
                <a:latin typeface="Menlo-Regular"/>
              </a:rPr>
              <a:t>;</a:t>
            </a:r>
          </a:p>
          <a:p>
            <a:pPr marL="36576" indent="0">
              <a:buNone/>
            </a:pPr>
            <a:r>
              <a:rPr lang="en-US" altLang="zh-CN" sz="1600" dirty="0" smtClean="0">
                <a:solidFill>
                  <a:srgbClr val="007400"/>
                </a:solidFill>
                <a:latin typeface="Menlo-Regular"/>
              </a:rPr>
              <a:t>/</a:t>
            </a:r>
            <a:r>
              <a:rPr lang="en-US" altLang="zh-CN" sz="1600" dirty="0">
                <a:solidFill>
                  <a:srgbClr val="007400"/>
                </a:solidFill>
                <a:latin typeface="Menlo-Regular"/>
              </a:rPr>
              <a:t>/</a:t>
            </a:r>
            <a:r>
              <a:rPr lang="zh-CN" altLang="en-US" sz="1600" dirty="0">
                <a:solidFill>
                  <a:srgbClr val="007400"/>
                </a:solidFill>
                <a:latin typeface="STHeitiSC-Light"/>
              </a:rPr>
              <a:t>更新</a:t>
            </a:r>
            <a:r>
              <a:rPr lang="en-US" altLang="zh-CN" sz="1600" dirty="0" err="1">
                <a:solidFill>
                  <a:srgbClr val="007400"/>
                </a:solidFill>
                <a:latin typeface="Menlo-Regular"/>
              </a:rPr>
              <a:t>vcard</a:t>
            </a:r>
            <a:endParaRPr lang="en-US" altLang="zh-CN" sz="1600" dirty="0">
              <a:solidFill>
                <a:srgbClr val="007400"/>
              </a:solidFill>
              <a:latin typeface="Menlo-Regular"/>
            </a:endParaRPr>
          </a:p>
          <a:p>
            <a:pPr marL="36576" indent="0">
              <a:buNone/>
            </a:pPr>
            <a:r>
              <a:rPr lang="en-US" altLang="zh-CN" sz="1600" dirty="0" smtClean="0">
                <a:solidFill>
                  <a:srgbClr val="007400"/>
                </a:solidFill>
                <a:latin typeface="Menlo-Regular"/>
              </a:rPr>
              <a:t>[</a:t>
            </a:r>
            <a:r>
              <a:rPr lang="en-US" altLang="zh-CN" sz="1600" dirty="0">
                <a:solidFill>
                  <a:srgbClr val="007400"/>
                </a:solidFill>
                <a:latin typeface="Menlo-Regular"/>
              </a:rPr>
              <a:t>manager </a:t>
            </a:r>
            <a:r>
              <a:rPr lang="en-US" altLang="zh-CN" sz="1600" dirty="0" err="1">
                <a:solidFill>
                  <a:srgbClr val="007400"/>
                </a:solidFill>
                <a:latin typeface="Menlo-Regular"/>
              </a:rPr>
              <a:t>upData:myVcard</a:t>
            </a:r>
            <a:r>
              <a:rPr lang="en-US" altLang="zh-CN" sz="1600" dirty="0">
                <a:solidFill>
                  <a:srgbClr val="007400"/>
                </a:solidFill>
                <a:latin typeface="Menlo-Regular"/>
              </a:rPr>
              <a:t>];</a:t>
            </a:r>
            <a:endParaRPr kumimoji="1" lang="zh-CN" altLang="en-US" sz="1600" dirty="0"/>
          </a:p>
        </p:txBody>
      </p:sp>
      <p:sp>
        <p:nvSpPr>
          <p:cNvPr id="2" name="标题 1"/>
          <p:cNvSpPr>
            <a:spLocks noGrp="1"/>
          </p:cNvSpPr>
          <p:nvPr>
            <p:ph type="title"/>
          </p:nvPr>
        </p:nvSpPr>
        <p:spPr/>
        <p:txBody>
          <a:bodyPr/>
          <a:lstStyle/>
          <a:p>
            <a:r>
              <a:rPr kumimoji="1" lang="zh-CN" altLang="en-US" dirty="0" smtClean="0"/>
              <a:t>电子名片的使用</a:t>
            </a:r>
            <a:endParaRPr kumimoji="1" lang="zh-CN" altLang="en-US" dirty="0"/>
          </a:p>
        </p:txBody>
      </p:sp>
    </p:spTree>
    <p:extLst>
      <p:ext uri="{BB962C8B-B14F-4D97-AF65-F5344CB8AC3E}">
        <p14:creationId xmlns:p14="http://schemas.microsoft.com/office/powerpoint/2010/main" val="287882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en-US" altLang="zh-CN" sz="2000" dirty="0" smtClean="0"/>
              <a:t>1. </a:t>
            </a:r>
            <a:r>
              <a:rPr kumimoji="1" lang="zh-CN" altLang="en-US" sz="2000" dirty="0" smtClean="0"/>
              <a:t>要使用花名册首先</a:t>
            </a:r>
            <a:r>
              <a:rPr kumimoji="1" lang="zh-CN" altLang="en-US" sz="2000" dirty="0"/>
              <a:t>需要在</a:t>
            </a:r>
            <a:r>
              <a:rPr kumimoji="1" lang="en-US" altLang="zh-CN" sz="2000" dirty="0"/>
              <a:t>XMPPFramework.h</a:t>
            </a:r>
            <a:r>
              <a:rPr kumimoji="1" lang="zh-CN" altLang="en-US" sz="2000" dirty="0"/>
              <a:t>中启用电子名片的扩展头文件：</a:t>
            </a:r>
            <a:endParaRPr kumimoji="1" lang="en-US" altLang="zh-CN" sz="2000" dirty="0"/>
          </a:p>
          <a:p>
            <a:r>
              <a:rPr lang="en-US" altLang="zh-CN" sz="2000" dirty="0">
                <a:solidFill>
                  <a:srgbClr val="643820"/>
                </a:solidFill>
                <a:latin typeface="Menlo-Regular"/>
              </a:rPr>
              <a:t>#import </a:t>
            </a:r>
            <a:r>
              <a:rPr lang="en-US" altLang="zh-CN" sz="2000" dirty="0">
                <a:solidFill>
                  <a:srgbClr val="C41A16"/>
                </a:solidFill>
                <a:latin typeface="Menlo-Regular"/>
              </a:rPr>
              <a:t>"XMPPRoster.h"</a:t>
            </a:r>
            <a:endParaRPr lang="en-US" altLang="zh-CN" sz="2000" dirty="0">
              <a:solidFill>
                <a:srgbClr val="643820"/>
              </a:solidFill>
              <a:latin typeface="Menlo-Regular"/>
            </a:endParaRPr>
          </a:p>
          <a:p>
            <a:r>
              <a:rPr lang="en-US" altLang="zh-CN" sz="2000" dirty="0">
                <a:solidFill>
                  <a:srgbClr val="643820"/>
                </a:solidFill>
                <a:latin typeface="Menlo-Regular"/>
              </a:rPr>
              <a:t>#import </a:t>
            </a:r>
            <a:r>
              <a:rPr lang="en-US" altLang="zh-CN" sz="2000" dirty="0">
                <a:solidFill>
                  <a:srgbClr val="C41A16"/>
                </a:solidFill>
                <a:latin typeface="Menlo-Regular"/>
              </a:rPr>
              <a:t>"XMPPRosterCoreDataStorage.h"</a:t>
            </a:r>
            <a:endParaRPr lang="en-US" altLang="zh-CN" sz="2000" dirty="0">
              <a:solidFill>
                <a:srgbClr val="643820"/>
              </a:solidFill>
              <a:latin typeface="Menlo-Regular"/>
            </a:endParaRPr>
          </a:p>
          <a:p>
            <a:endParaRPr kumimoji="1" lang="en-US" altLang="zh-CN" sz="2000" dirty="0"/>
          </a:p>
          <a:p>
            <a:r>
              <a:rPr kumimoji="1" lang="en-US" altLang="zh-CN" sz="2000" dirty="0" smtClean="0"/>
              <a:t>2. </a:t>
            </a:r>
            <a:r>
              <a:rPr kumimoji="1" lang="zh-CN" altLang="en-US" sz="2000" dirty="0"/>
              <a:t>定义属性及成员变量</a:t>
            </a:r>
            <a:endParaRPr kumimoji="1" lang="en-US" altLang="zh-CN" sz="2000" dirty="0"/>
          </a:p>
          <a:p>
            <a:r>
              <a:rPr kumimoji="1" lang="en-US" altLang="zh-CN" sz="2000" dirty="0" smtClean="0"/>
              <a:t>3. </a:t>
            </a:r>
            <a:r>
              <a:rPr kumimoji="1" lang="en-US" altLang="en-US" sz="2000" dirty="0"/>
              <a:t>为XMPPSteam</a:t>
            </a:r>
            <a:r>
              <a:rPr kumimoji="1" lang="en-US" altLang="en-US" sz="2000" dirty="0" smtClean="0"/>
              <a:t>添加花名册扩展</a:t>
            </a:r>
            <a:endParaRPr kumimoji="1" lang="en-US" altLang="en-US" sz="2000" dirty="0"/>
          </a:p>
          <a:p>
            <a:r>
              <a:rPr kumimoji="1" lang="en-US" altLang="en-US" sz="2000" dirty="0" smtClean="0"/>
              <a:t>4. 设置花名册代理</a:t>
            </a:r>
            <a:endParaRPr kumimoji="1" lang="en-US" altLang="en-US" sz="2000" dirty="0"/>
          </a:p>
          <a:p>
            <a:r>
              <a:rPr kumimoji="1" lang="en-US" altLang="en-US" sz="2000" dirty="0"/>
              <a:t>5. 在需要时</a:t>
            </a:r>
            <a:r>
              <a:rPr kumimoji="1" lang="en-US" altLang="en-US" sz="2000" dirty="0" smtClean="0"/>
              <a:t>使用花名册</a:t>
            </a:r>
            <a:endParaRPr kumimoji="1" lang="zh-CN" altLang="en-US" sz="2000" dirty="0"/>
          </a:p>
        </p:txBody>
      </p:sp>
      <p:sp>
        <p:nvSpPr>
          <p:cNvPr id="2" name="标题 1"/>
          <p:cNvSpPr>
            <a:spLocks noGrp="1"/>
          </p:cNvSpPr>
          <p:nvPr>
            <p:ph type="title"/>
          </p:nvPr>
        </p:nvSpPr>
        <p:spPr/>
        <p:txBody>
          <a:bodyPr>
            <a:normAutofit/>
          </a:bodyPr>
          <a:lstStyle/>
          <a:p>
            <a:r>
              <a:rPr kumimoji="1" lang="en-US" altLang="zh-CN" dirty="0" smtClean="0"/>
              <a:t>XMPP</a:t>
            </a:r>
            <a:r>
              <a:rPr kumimoji="1" lang="zh-CN" altLang="en-US" dirty="0" smtClean="0"/>
              <a:t>中花名册的使用</a:t>
            </a:r>
            <a:endParaRPr kumimoji="1" lang="zh-CN" altLang="en-US" dirty="0"/>
          </a:p>
        </p:txBody>
      </p:sp>
    </p:spTree>
    <p:extLst>
      <p:ext uri="{BB962C8B-B14F-4D97-AF65-F5344CB8AC3E}">
        <p14:creationId xmlns:p14="http://schemas.microsoft.com/office/powerpoint/2010/main" val="128169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在</a:t>
            </a:r>
            <a:r>
              <a:rPr kumimoji="1" lang="en-US" altLang="zh-CN" sz="2000" dirty="0"/>
              <a:t>.h</a:t>
            </a:r>
            <a:r>
              <a:rPr kumimoji="1" lang="zh-CN" altLang="en-US" sz="2000" dirty="0"/>
              <a:t>文</a:t>
            </a:r>
            <a:r>
              <a:rPr kumimoji="1" lang="zh-CN" altLang="en-US" sz="2000" dirty="0" smtClean="0"/>
              <a:t>件中添加如下定义</a:t>
            </a:r>
            <a:endParaRPr lang="en-US" altLang="zh-CN" sz="2000" dirty="0" smtClean="0">
              <a:solidFill>
                <a:srgbClr val="007400"/>
              </a:solidFill>
              <a:latin typeface="Menlo-Regular"/>
            </a:endParaRP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全局花名册模块</a:t>
            </a:r>
            <a:endParaRPr lang="zh-CN" altLang="en-US" sz="2000" dirty="0">
              <a:solidFill>
                <a:srgbClr val="007400"/>
              </a:solidFill>
              <a:latin typeface="Menlo-Regular"/>
            </a:endParaRPr>
          </a:p>
          <a:p>
            <a:pPr marL="0" indent="0">
              <a:buNone/>
            </a:pPr>
            <a:r>
              <a:rPr lang="en-US" altLang="zh-CN" sz="2000" dirty="0" smtClean="0">
                <a:solidFill>
                  <a:srgbClr val="AA0D91"/>
                </a:solidFill>
                <a:latin typeface="Menlo-Regular"/>
              </a:rPr>
              <a:t>@</a:t>
            </a:r>
            <a:r>
              <a:rPr lang="en-US" altLang="zh-CN" sz="2000" dirty="0">
                <a:solidFill>
                  <a:srgbClr val="AA0D91"/>
                </a:solidFill>
                <a:latin typeface="Menlo-Regular"/>
              </a:rPr>
              <a:t>property</a:t>
            </a:r>
            <a:r>
              <a:rPr lang="en-US" altLang="zh-CN" sz="2000" dirty="0">
                <a:solidFill>
                  <a:srgbClr val="000000"/>
                </a:solidFill>
                <a:latin typeface="Menlo-Regular"/>
              </a:rPr>
              <a:t> (</a:t>
            </a:r>
            <a:r>
              <a:rPr lang="en-US" altLang="zh-CN" sz="2000" dirty="0">
                <a:solidFill>
                  <a:srgbClr val="AA0D91"/>
                </a:solidFill>
                <a:latin typeface="Menlo-Regular"/>
              </a:rPr>
              <a:t>strong</a:t>
            </a:r>
            <a:r>
              <a:rPr lang="en-US" altLang="zh-CN" sz="2000" dirty="0">
                <a:solidFill>
                  <a:srgbClr val="000000"/>
                </a:solidFill>
                <a:latin typeface="Menlo-Regular"/>
              </a:rPr>
              <a:t>, </a:t>
            </a:r>
            <a:r>
              <a:rPr lang="en-US" altLang="zh-CN" sz="2000" dirty="0">
                <a:solidFill>
                  <a:srgbClr val="AA0D91"/>
                </a:solidFill>
                <a:latin typeface="Menlo-Regular"/>
              </a:rPr>
              <a:t>nonatomic</a:t>
            </a:r>
            <a:r>
              <a:rPr lang="en-US" altLang="zh-CN" sz="2000" dirty="0">
                <a:solidFill>
                  <a:srgbClr val="000000"/>
                </a:solidFill>
                <a:latin typeface="Menlo-Regular"/>
              </a:rPr>
              <a:t>, </a:t>
            </a:r>
            <a:r>
              <a:rPr lang="en-US" altLang="zh-CN" sz="2000" dirty="0">
                <a:solidFill>
                  <a:srgbClr val="AA0D91"/>
                </a:solidFill>
                <a:latin typeface="Menlo-Regular"/>
              </a:rPr>
              <a:t>readonly</a:t>
            </a:r>
            <a:r>
              <a:rPr lang="en-US" altLang="zh-CN" sz="2000" dirty="0">
                <a:solidFill>
                  <a:srgbClr val="000000"/>
                </a:solidFill>
                <a:latin typeface="Menlo-Regular"/>
              </a:rPr>
              <a:t>) </a:t>
            </a:r>
            <a:r>
              <a:rPr lang="en-US" altLang="zh-CN" sz="2000" dirty="0">
                <a:solidFill>
                  <a:srgbClr val="3F6E74"/>
                </a:solidFill>
                <a:latin typeface="Menlo-Regular"/>
              </a:rPr>
              <a:t>XMPPRoster</a:t>
            </a:r>
            <a:r>
              <a:rPr lang="en-US" altLang="zh-CN" sz="2000" dirty="0">
                <a:solidFill>
                  <a:srgbClr val="000000"/>
                </a:solidFill>
                <a:latin typeface="Menlo-Regular"/>
              </a:rPr>
              <a:t> *xmppRoster</a:t>
            </a:r>
            <a:r>
              <a:rPr lang="en-US" altLang="zh-CN" sz="2000" dirty="0" smtClean="0">
                <a:solidFill>
                  <a:srgbClr val="000000"/>
                </a:solidFill>
                <a:latin typeface="Menlo-Regular"/>
              </a:rPr>
              <a:t>;</a:t>
            </a:r>
          </a:p>
          <a:p>
            <a:pPr marL="0" indent="0">
              <a:buNone/>
            </a:pPr>
            <a:endParaRPr lang="en-US" altLang="zh-CN" sz="2000" dirty="0" smtClean="0">
              <a:solidFill>
                <a:srgbClr val="000000"/>
              </a:solidFill>
              <a:latin typeface="Menlo-Regular"/>
            </a:endParaRPr>
          </a:p>
          <a:p>
            <a:pPr marL="0" indent="0">
              <a:buNone/>
            </a:pPr>
            <a:r>
              <a:rPr lang="en-US" altLang="zh-TW"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全局花名册数据存储模块</a:t>
            </a:r>
            <a:endParaRPr lang="en-US" altLang="zh-CN" sz="2000" dirty="0" smtClean="0">
              <a:solidFill>
                <a:srgbClr val="007400"/>
              </a:solidFill>
              <a:latin typeface="STHeitiSC-Light"/>
            </a:endParaRPr>
          </a:p>
          <a:p>
            <a:pPr marL="0" indent="0">
              <a:buNone/>
            </a:pPr>
            <a:r>
              <a:rPr lang="en-US" altLang="zh-CN" sz="2000" dirty="0">
                <a:solidFill>
                  <a:srgbClr val="AA0D91"/>
                </a:solidFill>
                <a:latin typeface="Menlo-Regular"/>
              </a:rPr>
              <a:t>@property</a:t>
            </a:r>
            <a:r>
              <a:rPr lang="en-US" altLang="zh-CN" sz="2000" dirty="0">
                <a:solidFill>
                  <a:srgbClr val="000000"/>
                </a:solidFill>
                <a:latin typeface="Menlo-Regular"/>
              </a:rPr>
              <a:t> (</a:t>
            </a:r>
            <a:r>
              <a:rPr lang="en-US" altLang="zh-CN" sz="2000" dirty="0">
                <a:solidFill>
                  <a:srgbClr val="AA0D91"/>
                </a:solidFill>
                <a:latin typeface="Menlo-Regular"/>
              </a:rPr>
              <a:t>strong</a:t>
            </a:r>
            <a:r>
              <a:rPr lang="en-US" altLang="zh-CN" sz="2000" dirty="0">
                <a:solidFill>
                  <a:srgbClr val="000000"/>
                </a:solidFill>
                <a:latin typeface="Menlo-Regular"/>
              </a:rPr>
              <a:t>, </a:t>
            </a:r>
            <a:r>
              <a:rPr lang="en-US" altLang="zh-CN" sz="2000" dirty="0">
                <a:solidFill>
                  <a:srgbClr val="AA0D91"/>
                </a:solidFill>
                <a:latin typeface="Menlo-Regular"/>
              </a:rPr>
              <a:t>nonatomic</a:t>
            </a:r>
            <a:r>
              <a:rPr lang="en-US" altLang="zh-CN" sz="2000" dirty="0">
                <a:solidFill>
                  <a:srgbClr val="000000"/>
                </a:solidFill>
                <a:latin typeface="Menlo-Regular"/>
              </a:rPr>
              <a:t>, </a:t>
            </a:r>
            <a:r>
              <a:rPr lang="en-US" altLang="zh-CN" sz="2000" dirty="0">
                <a:solidFill>
                  <a:srgbClr val="AA0D91"/>
                </a:solidFill>
                <a:latin typeface="Menlo-Regular"/>
              </a:rPr>
              <a:t>readonly</a:t>
            </a:r>
            <a:r>
              <a:rPr lang="en-US" altLang="zh-CN" sz="2000" dirty="0">
                <a:solidFill>
                  <a:srgbClr val="000000"/>
                </a:solidFill>
                <a:latin typeface="Menlo-Regular"/>
              </a:rPr>
              <a:t>) </a:t>
            </a:r>
            <a:r>
              <a:rPr lang="en-US" altLang="zh-CN" sz="2000" dirty="0">
                <a:solidFill>
                  <a:srgbClr val="3F6E74"/>
                </a:solidFill>
                <a:latin typeface="Menlo-Regular"/>
              </a:rPr>
              <a:t>XMPPRosterCoreDataStorage</a:t>
            </a:r>
            <a:r>
              <a:rPr lang="en-US" altLang="zh-CN" sz="2000" dirty="0">
                <a:solidFill>
                  <a:srgbClr val="000000"/>
                </a:solidFill>
                <a:latin typeface="Menlo-Regular"/>
              </a:rPr>
              <a:t> *xmppRosterStorage;</a:t>
            </a:r>
            <a:endParaRPr lang="en-US" altLang="zh-CN" sz="2000" dirty="0" smtClean="0">
              <a:solidFill>
                <a:srgbClr val="007400"/>
              </a:solidFill>
              <a:latin typeface="STHeitiSC-Light"/>
            </a:endParaRPr>
          </a:p>
        </p:txBody>
      </p:sp>
      <p:sp>
        <p:nvSpPr>
          <p:cNvPr id="2" name="标题 1"/>
          <p:cNvSpPr>
            <a:spLocks noGrp="1"/>
          </p:cNvSpPr>
          <p:nvPr>
            <p:ph type="title"/>
          </p:nvPr>
        </p:nvSpPr>
        <p:spPr/>
        <p:txBody>
          <a:bodyPr/>
          <a:lstStyle/>
          <a:p>
            <a:r>
              <a:rPr kumimoji="1" lang="zh-CN" altLang="en-US" dirty="0" smtClean="0"/>
              <a:t>定义花名册属性及成员变量</a:t>
            </a:r>
            <a:endParaRPr kumimoji="1" lang="zh-CN" altLang="en-US" dirty="0"/>
          </a:p>
        </p:txBody>
      </p:sp>
    </p:spTree>
    <p:extLst>
      <p:ext uri="{BB962C8B-B14F-4D97-AF65-F5344CB8AC3E}">
        <p14:creationId xmlns:p14="http://schemas.microsoft.com/office/powerpoint/2010/main" val="48988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451602"/>
            <a:ext cx="9143999" cy="5406397"/>
          </a:xfrm>
        </p:spPr>
        <p:txBody>
          <a:bodyPr>
            <a:normAutofit/>
          </a:bodyPr>
          <a:lstStyle/>
          <a:p>
            <a:r>
              <a:rPr lang="en-US" altLang="zh-CN" b="1" dirty="0"/>
              <a:t>2</a:t>
            </a:r>
            <a:r>
              <a:rPr lang="zh-CN" altLang="en-US" b="1" dirty="0"/>
              <a:t>、国内背景</a:t>
            </a:r>
          </a:p>
          <a:p>
            <a:r>
              <a:rPr lang="zh-CN" altLang="en-US" dirty="0"/>
              <a:t>目前国内外及时通信软件</a:t>
            </a:r>
            <a:r>
              <a:rPr lang="en-US" altLang="zh-CN" dirty="0"/>
              <a:t>IM</a:t>
            </a:r>
            <a:r>
              <a:rPr lang="zh-CN" altLang="en-US" dirty="0"/>
              <a:t>（</a:t>
            </a:r>
            <a:r>
              <a:rPr lang="en-US" altLang="zh-CN" dirty="0"/>
              <a:t>Instant Messenger </a:t>
            </a:r>
            <a:r>
              <a:rPr lang="zh-CN" altLang="en-US" dirty="0"/>
              <a:t>）形势风起云涌，</a:t>
            </a:r>
            <a:r>
              <a:rPr lang="zh-CN" altLang="en-US" b="1" dirty="0"/>
              <a:t>可谓战况</a:t>
            </a:r>
            <a:r>
              <a:rPr lang="zh-CN" altLang="en-US" dirty="0"/>
              <a:t>空前，</a:t>
            </a:r>
            <a:r>
              <a:rPr lang="en-US" altLang="zh-CN" dirty="0"/>
              <a:t>IM</a:t>
            </a:r>
            <a:r>
              <a:rPr lang="zh-CN" altLang="en-US" dirty="0"/>
              <a:t>作为继</a:t>
            </a:r>
            <a:r>
              <a:rPr lang="en-US" altLang="zh-CN" dirty="0"/>
              <a:t>Email</a:t>
            </a:r>
            <a:r>
              <a:rPr lang="zh-CN" altLang="en-US" dirty="0"/>
              <a:t>和</a:t>
            </a:r>
            <a:r>
              <a:rPr lang="en-US" altLang="zh-CN" dirty="0"/>
              <a:t>Web</a:t>
            </a:r>
            <a:r>
              <a:rPr lang="zh-CN" altLang="en-US" dirty="0"/>
              <a:t>之后最主要的互联网基础应用之一，为商家必争之地。国内的形势由于</a:t>
            </a:r>
            <a:r>
              <a:rPr lang="en-US" altLang="zh-CN" dirty="0"/>
              <a:t>QQ</a:t>
            </a:r>
            <a:r>
              <a:rPr lang="zh-CN" altLang="en-US" dirty="0"/>
              <a:t>的垄断性优势明显，表 面稍显平静，实则暗流涌动。目前来看，胖企鹅公司以压倒性优势占据了国内</a:t>
            </a:r>
            <a:r>
              <a:rPr lang="en-US" altLang="zh-CN" dirty="0"/>
              <a:t>IM</a:t>
            </a:r>
            <a:r>
              <a:rPr lang="zh-CN" altLang="en-US" dirty="0"/>
              <a:t>市场近八成份额，并且紧紧抓住低端市场，用户数量庞大，盈利丰厚。其他的</a:t>
            </a:r>
            <a:r>
              <a:rPr lang="en-US" altLang="zh-CN" dirty="0"/>
              <a:t>IM </a:t>
            </a:r>
            <a:r>
              <a:rPr lang="zh-CN" altLang="en-US" dirty="0"/>
              <a:t>微软</a:t>
            </a:r>
            <a:r>
              <a:rPr lang="en-US" altLang="zh-CN" dirty="0"/>
              <a:t>MSN(WLM)</a:t>
            </a:r>
            <a:r>
              <a:rPr lang="zh-CN" altLang="en-US" dirty="0"/>
              <a:t>、网易</a:t>
            </a:r>
            <a:r>
              <a:rPr lang="en-US" altLang="zh-CN" dirty="0"/>
              <a:t>POPO</a:t>
            </a:r>
            <a:r>
              <a:rPr lang="zh-CN" altLang="en-US" dirty="0"/>
              <a:t>、新浪</a:t>
            </a:r>
            <a:r>
              <a:rPr lang="en-US" altLang="zh-CN" dirty="0"/>
              <a:t>UC</a:t>
            </a:r>
            <a:r>
              <a:rPr lang="zh-CN" altLang="en-US" dirty="0"/>
              <a:t>、</a:t>
            </a:r>
            <a:r>
              <a:rPr lang="en-US" altLang="zh-CN" dirty="0"/>
              <a:t>TOM Skype</a:t>
            </a:r>
            <a:r>
              <a:rPr lang="zh-CN" altLang="en-US" dirty="0"/>
              <a:t>、</a:t>
            </a:r>
            <a:r>
              <a:rPr lang="en-US" altLang="zh-CN" dirty="0"/>
              <a:t>Google </a:t>
            </a:r>
            <a:r>
              <a:rPr lang="en-US" altLang="zh-CN" dirty="0" err="1"/>
              <a:t>Gtalk</a:t>
            </a:r>
            <a:r>
              <a:rPr lang="zh-CN" altLang="en-US" dirty="0"/>
              <a:t>等占有率较为惨烈，还有雅虎即时通、</a:t>
            </a:r>
            <a:r>
              <a:rPr lang="en-US" altLang="zh-CN" dirty="0"/>
              <a:t>AIM</a:t>
            </a:r>
            <a:r>
              <a:rPr lang="zh-CN" altLang="en-US" dirty="0"/>
              <a:t>、</a:t>
            </a:r>
            <a:r>
              <a:rPr lang="en-US" altLang="zh-CN" dirty="0"/>
              <a:t>ICQ</a:t>
            </a:r>
            <a:r>
              <a:rPr lang="zh-CN" altLang="en-US" dirty="0"/>
              <a:t>以及传闻中的</a:t>
            </a:r>
            <a:r>
              <a:rPr lang="en-US" altLang="zh-CN" dirty="0" err="1"/>
              <a:t>Baidu</a:t>
            </a:r>
            <a:r>
              <a:rPr lang="en-US" altLang="zh-CN" dirty="0"/>
              <a:t> IM</a:t>
            </a:r>
            <a:r>
              <a:rPr lang="zh-CN" altLang="en-US" dirty="0"/>
              <a:t>和搜狐搜</a:t>
            </a:r>
            <a:r>
              <a:rPr lang="en-US" altLang="zh-CN" dirty="0"/>
              <a:t>Q</a:t>
            </a:r>
            <a:r>
              <a:rPr lang="zh-CN" altLang="en-US" dirty="0"/>
              <a:t>以及一些目前并不出名的如校内网的校内通，</a:t>
            </a:r>
            <a:r>
              <a:rPr lang="en-US" altLang="zh-CN" dirty="0"/>
              <a:t>Lava-lava</a:t>
            </a:r>
            <a:r>
              <a:rPr lang="zh-CN" altLang="en-US" dirty="0"/>
              <a:t>等等等等，凡在国内叫得上号的叫不上号的互联网企业，几乎没有不推</a:t>
            </a:r>
            <a:r>
              <a:rPr lang="en-US" altLang="zh-CN" dirty="0"/>
              <a:t>IM</a:t>
            </a:r>
            <a:r>
              <a:rPr lang="zh-CN" altLang="en-US" dirty="0"/>
              <a:t>的，甚 至连中国移动都力推飞信，希望分得一杯羹。然而这些即时通讯不能实现互联互通，限制了用户的扩展。</a:t>
            </a:r>
            <a:endParaRPr kumimoji="1" lang="zh-CN" altLang="en-US" dirty="0"/>
          </a:p>
        </p:txBody>
      </p:sp>
      <p:sp>
        <p:nvSpPr>
          <p:cNvPr id="3" name="标题 2"/>
          <p:cNvSpPr>
            <a:spLocks noGrp="1"/>
          </p:cNvSpPr>
          <p:nvPr>
            <p:ph type="title"/>
          </p:nvPr>
        </p:nvSpPr>
        <p:spPr/>
        <p:txBody>
          <a:bodyPr>
            <a:normAutofit/>
          </a:bodyPr>
          <a:lstStyle/>
          <a:p>
            <a:r>
              <a:rPr kumimoji="1" lang="zh-CN" altLang="en-US" dirty="0"/>
              <a:t>开发背景</a:t>
            </a:r>
            <a:r>
              <a:rPr kumimoji="1" lang="en-US" altLang="zh-CN" dirty="0"/>
              <a:t>2</a:t>
            </a:r>
            <a:endParaRPr kumimoji="1" lang="zh-CN" altLang="en-US" dirty="0"/>
          </a:p>
        </p:txBody>
      </p:sp>
    </p:spTree>
    <p:extLst>
      <p:ext uri="{BB962C8B-B14F-4D97-AF65-F5344CB8AC3E}">
        <p14:creationId xmlns:p14="http://schemas.microsoft.com/office/powerpoint/2010/main" val="382712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70000" lnSpcReduction="20000"/>
          </a:bodyPr>
          <a:lstStyle/>
          <a:p>
            <a:pPr marL="0" indent="0">
              <a:buNone/>
            </a:pPr>
            <a:r>
              <a:rPr lang="en-US" altLang="zh-TW" sz="2000" dirty="0">
                <a:solidFill>
                  <a:srgbClr val="007400"/>
                </a:solidFill>
                <a:latin typeface="Menlo-Regular"/>
              </a:rPr>
              <a:t>// </a:t>
            </a:r>
            <a:r>
              <a:rPr lang="zh-TW" altLang="en-US" sz="2000" dirty="0" smtClean="0">
                <a:solidFill>
                  <a:srgbClr val="007400"/>
                </a:solidFill>
                <a:latin typeface="Menlo-Regular"/>
              </a:rPr>
              <a:t>实例化花名册</a:t>
            </a:r>
            <a:r>
              <a:rPr lang="zh-TW" altLang="en-US" sz="2000" dirty="0" smtClean="0">
                <a:solidFill>
                  <a:srgbClr val="007400"/>
                </a:solidFill>
                <a:latin typeface="STHeitiSC-Light"/>
              </a:rPr>
              <a:t>模块</a:t>
            </a:r>
            <a:endParaRPr lang="zh-TW" altLang="en-US" sz="2000" dirty="0">
              <a:solidFill>
                <a:srgbClr val="000000"/>
              </a:solidFill>
              <a:latin typeface="Menlo-Regular"/>
            </a:endParaRPr>
          </a:p>
          <a:p>
            <a:pPr marL="0" indent="0">
              <a:buNone/>
            </a:pPr>
            <a:r>
              <a:rPr lang="en-US" altLang="zh-CN" sz="2000" dirty="0">
                <a:solidFill>
                  <a:srgbClr val="3F6E74"/>
                </a:solidFill>
                <a:latin typeface="Menlo-Regular"/>
              </a:rPr>
              <a:t>_xmppRosterStorage</a:t>
            </a:r>
            <a:r>
              <a:rPr lang="en-US" altLang="zh-CN" sz="2000" dirty="0">
                <a:solidFill>
                  <a:srgbClr val="000000"/>
                </a:solidFill>
                <a:latin typeface="Menlo-Regular"/>
              </a:rPr>
              <a:t> = [[</a:t>
            </a:r>
            <a:r>
              <a:rPr lang="en-US" altLang="zh-CN" sz="2000" dirty="0">
                <a:solidFill>
                  <a:srgbClr val="3F6E74"/>
                </a:solidFill>
                <a:latin typeface="Menlo-Regular"/>
              </a:rPr>
              <a:t>XMPPRosterCoreDataStorage</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E0D6E"/>
                </a:solidFill>
                <a:latin typeface="Menlo-Regular"/>
              </a:rPr>
              <a:t>init</a:t>
            </a:r>
            <a:r>
              <a:rPr lang="en-US" altLang="zh-CN" sz="2000" dirty="0">
                <a:solidFill>
                  <a:srgbClr val="000000"/>
                </a:solidFill>
                <a:latin typeface="Menlo-Regular"/>
              </a:rPr>
              <a:t>];</a:t>
            </a:r>
          </a:p>
          <a:p>
            <a:pPr marL="0" indent="0">
              <a:buNone/>
            </a:pPr>
            <a:r>
              <a:rPr lang="en-US" altLang="zh-CN" sz="2000" dirty="0">
                <a:solidFill>
                  <a:srgbClr val="3F6E74"/>
                </a:solidFill>
                <a:latin typeface="Menlo-Regular"/>
              </a:rPr>
              <a:t>_xmppRoster</a:t>
            </a:r>
            <a:r>
              <a:rPr lang="en-US" altLang="zh-CN" sz="2000" dirty="0">
                <a:solidFill>
                  <a:srgbClr val="000000"/>
                </a:solidFill>
                <a:latin typeface="Menlo-Regular"/>
              </a:rPr>
              <a:t> = [[</a:t>
            </a:r>
            <a:r>
              <a:rPr lang="en-US" altLang="zh-CN" sz="2000" dirty="0">
                <a:solidFill>
                  <a:srgbClr val="3F6E74"/>
                </a:solidFill>
                <a:latin typeface="Menlo-Regular"/>
              </a:rPr>
              <a:t>XMPPRoster</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6474B"/>
                </a:solidFill>
                <a:latin typeface="Menlo-Regular"/>
              </a:rPr>
              <a:t>initWithRosterStorage</a:t>
            </a:r>
            <a:r>
              <a:rPr lang="en-US" altLang="zh-CN" sz="2000" dirty="0">
                <a:solidFill>
                  <a:srgbClr val="000000"/>
                </a:solidFill>
                <a:latin typeface="Menlo-Regular"/>
              </a:rPr>
              <a:t>:</a:t>
            </a:r>
            <a:r>
              <a:rPr lang="en-US" altLang="zh-CN" sz="2000" dirty="0">
                <a:solidFill>
                  <a:srgbClr val="3F6E74"/>
                </a:solidFill>
                <a:latin typeface="Menlo-Regular"/>
              </a:rPr>
              <a:t>_xmppRosterStorage</a:t>
            </a:r>
            <a:r>
              <a:rPr lang="en-US" altLang="zh-CN" sz="2000" dirty="0">
                <a:solidFill>
                  <a:srgbClr val="000000"/>
                </a:solidFill>
                <a:latin typeface="Menlo-Regular"/>
              </a:rPr>
              <a:t>]</a:t>
            </a:r>
            <a:r>
              <a:rPr lang="en-US" altLang="zh-CN" sz="2000" dirty="0" smtClean="0">
                <a:solidFill>
                  <a:srgbClr val="000000"/>
                </a:solidFill>
                <a:latin typeface="Menlo-Regular"/>
              </a:rPr>
              <a:t>;</a:t>
            </a:r>
          </a:p>
          <a:p>
            <a:pPr marL="0" indent="0">
              <a:buNone/>
            </a:pPr>
            <a:r>
              <a:rPr lang="en-US" altLang="zh-CN" sz="2000" dirty="0">
                <a:solidFill>
                  <a:srgbClr val="007400"/>
                </a:solidFill>
                <a:latin typeface="Menlo-Regular"/>
              </a:rPr>
              <a:t>// * </a:t>
            </a:r>
            <a:r>
              <a:rPr lang="zh-CN" altLang="en-US" sz="2000" dirty="0">
                <a:solidFill>
                  <a:srgbClr val="007400"/>
                </a:solidFill>
                <a:latin typeface="STHeitiSC-Light"/>
              </a:rPr>
              <a:t>设置花名册属性</a:t>
            </a:r>
            <a:endParaRPr lang="zh-CN" altLang="en-US" sz="2000" dirty="0">
              <a:solidFill>
                <a:srgbClr val="000000"/>
              </a:solidFill>
              <a:latin typeface="Menlo-Regular"/>
            </a:endParaRP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setAutoFetchRoster</a:t>
            </a:r>
            <a:r>
              <a:rPr lang="en-US" altLang="zh-CN" sz="2000" dirty="0">
                <a:solidFill>
                  <a:srgbClr val="000000"/>
                </a:solidFill>
                <a:latin typeface="Menlo-Regular"/>
              </a:rPr>
              <a:t>:</a:t>
            </a:r>
            <a:r>
              <a:rPr lang="en-US" altLang="zh-CN" sz="2000" dirty="0">
                <a:solidFill>
                  <a:srgbClr val="AA0D91"/>
                </a:solidFill>
                <a:latin typeface="Menlo-Regular"/>
              </a:rPr>
              <a:t>YES</a:t>
            </a:r>
            <a:r>
              <a:rPr lang="en-US" altLang="zh-CN" sz="2000" dirty="0">
                <a:solidFill>
                  <a:srgbClr val="000000"/>
                </a:solidFill>
                <a:latin typeface="Menlo-Regular"/>
              </a:rPr>
              <a:t>];</a:t>
            </a: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setAutoAcceptKnownPresenceSubscriptionRequests</a:t>
            </a:r>
            <a:r>
              <a:rPr lang="en-US" altLang="zh-CN" sz="2000" dirty="0">
                <a:solidFill>
                  <a:srgbClr val="000000"/>
                </a:solidFill>
                <a:latin typeface="Menlo-Regular"/>
              </a:rPr>
              <a:t>:</a:t>
            </a:r>
            <a:r>
              <a:rPr lang="en-US" altLang="zh-CN" sz="2000" dirty="0">
                <a:solidFill>
                  <a:srgbClr val="AA0D91"/>
                </a:solidFill>
                <a:latin typeface="Menlo-Regular"/>
              </a:rPr>
              <a:t>YES</a:t>
            </a:r>
            <a:r>
              <a:rPr lang="en-US" altLang="zh-CN" sz="2000" dirty="0">
                <a:solidFill>
                  <a:srgbClr val="000000"/>
                </a:solidFill>
                <a:latin typeface="Menlo-Regular"/>
              </a:rPr>
              <a:t>];</a:t>
            </a:r>
          </a:p>
          <a:p>
            <a:pPr marL="0" indent="0">
              <a:buNone/>
            </a:pPr>
            <a:endParaRPr lang="en-US" altLang="zh-TW" sz="2000" dirty="0" smtClean="0">
              <a:solidFill>
                <a:srgbClr val="007400"/>
              </a:solidFill>
              <a:latin typeface="Menlo-Regular"/>
            </a:endParaRPr>
          </a:p>
          <a:p>
            <a:pPr marL="0" indent="0">
              <a:buNone/>
            </a:pPr>
            <a:r>
              <a:rPr lang="en-US" altLang="zh-TW" sz="2000" dirty="0" smtClean="0">
                <a:solidFill>
                  <a:srgbClr val="007400"/>
                </a:solidFill>
                <a:latin typeface="Menlo-Regular"/>
              </a:rPr>
              <a:t>/</a:t>
            </a:r>
            <a:r>
              <a:rPr lang="en-US" altLang="zh-TW" sz="2000" dirty="0">
                <a:solidFill>
                  <a:srgbClr val="007400"/>
                </a:solidFill>
                <a:latin typeface="Menlo-Regular"/>
              </a:rPr>
              <a:t>/ </a:t>
            </a:r>
            <a:r>
              <a:rPr lang="zh-TW" altLang="en-US" sz="2000" dirty="0" smtClean="0">
                <a:solidFill>
                  <a:srgbClr val="007400"/>
                </a:solidFill>
                <a:latin typeface="Menlo-Regular"/>
              </a:rPr>
              <a:t>激活</a:t>
            </a:r>
            <a:r>
              <a:rPr lang="zh-CN" altLang="en-US" sz="2000" dirty="0" smtClean="0">
                <a:solidFill>
                  <a:srgbClr val="007400"/>
                </a:solidFill>
                <a:latin typeface="Menlo-Regular"/>
              </a:rPr>
              <a:t>花名册</a:t>
            </a:r>
            <a:r>
              <a:rPr lang="zh-TW" altLang="en-US" sz="2000" dirty="0" smtClean="0">
                <a:solidFill>
                  <a:srgbClr val="007400"/>
                </a:solidFill>
                <a:latin typeface="STHeitiSC-Light"/>
              </a:rPr>
              <a:t>模块</a:t>
            </a:r>
            <a:endParaRPr lang="zh-TW" altLang="en-US" sz="2000" dirty="0">
              <a:solidFill>
                <a:srgbClr val="000000"/>
              </a:solidFill>
              <a:latin typeface="Menlo-Regular"/>
            </a:endParaRP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activate</a:t>
            </a:r>
            <a:r>
              <a:rPr lang="en-US" altLang="zh-CN" sz="2000" dirty="0">
                <a:solidFill>
                  <a:srgbClr val="000000"/>
                </a:solidFill>
                <a:latin typeface="Menlo-Regular"/>
              </a:rPr>
              <a:t>:</a:t>
            </a:r>
            <a:r>
              <a:rPr lang="en-US" altLang="zh-CN" sz="2000" dirty="0">
                <a:solidFill>
                  <a:srgbClr val="3F6E74"/>
                </a:solidFill>
                <a:latin typeface="Menlo-Regular"/>
              </a:rPr>
              <a:t>_xmppStream</a:t>
            </a:r>
            <a:r>
              <a:rPr lang="en-US" altLang="zh-CN" sz="2000" dirty="0">
                <a:solidFill>
                  <a:srgbClr val="000000"/>
                </a:solidFill>
                <a:latin typeface="Menlo-Regular"/>
              </a:rPr>
              <a:t>]</a:t>
            </a:r>
            <a:r>
              <a:rPr lang="en-US" altLang="zh-CN" sz="2000" dirty="0" smtClean="0">
                <a:solidFill>
                  <a:srgbClr val="000000"/>
                </a:solidFill>
                <a:latin typeface="Menlo-Regular"/>
              </a:rPr>
              <a:t>;</a:t>
            </a:r>
          </a:p>
          <a:p>
            <a:pPr marL="0" indent="0">
              <a:buNone/>
            </a:pPr>
            <a:endParaRPr lang="en-US" altLang="zh-TW" sz="2000" dirty="0" smtClean="0">
              <a:solidFill>
                <a:srgbClr val="007400"/>
              </a:solidFill>
              <a:latin typeface="Menlo-Regular"/>
            </a:endParaRPr>
          </a:p>
          <a:p>
            <a:pPr marL="0" indent="0">
              <a:buNone/>
            </a:pPr>
            <a:r>
              <a:rPr lang="en-US" altLang="zh-TW" sz="2000" dirty="0" smtClean="0">
                <a:solidFill>
                  <a:srgbClr val="007400"/>
                </a:solidFill>
                <a:latin typeface="Menlo-Regular"/>
              </a:rPr>
              <a:t>/</a:t>
            </a:r>
            <a:r>
              <a:rPr lang="en-US" altLang="zh-TW" sz="2000" dirty="0">
                <a:solidFill>
                  <a:srgbClr val="007400"/>
                </a:solidFill>
                <a:latin typeface="Menlo-Regular"/>
              </a:rPr>
              <a:t>/ </a:t>
            </a:r>
            <a:r>
              <a:rPr lang="zh-CN" altLang="en-US" sz="2000" dirty="0" smtClean="0">
                <a:solidFill>
                  <a:srgbClr val="007400"/>
                </a:solidFill>
                <a:latin typeface="Menlo-Regular"/>
              </a:rPr>
              <a:t>添加代理</a:t>
            </a:r>
            <a:endParaRPr lang="en-US" altLang="zh-CN" sz="2000" dirty="0" smtClean="0">
              <a:solidFill>
                <a:srgbClr val="000000"/>
              </a:solidFill>
              <a:latin typeface="Menlo-Regular"/>
            </a:endParaRP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addDelegate</a:t>
            </a:r>
            <a:r>
              <a:rPr lang="en-US" altLang="zh-CN" sz="2000" dirty="0">
                <a:solidFill>
                  <a:srgbClr val="000000"/>
                </a:solidFill>
                <a:latin typeface="Menlo-Regular"/>
              </a:rPr>
              <a:t>:</a:t>
            </a:r>
            <a:r>
              <a:rPr lang="en-US" altLang="zh-CN" sz="2000" dirty="0">
                <a:solidFill>
                  <a:srgbClr val="AA0D91"/>
                </a:solidFill>
                <a:latin typeface="Menlo-Regular"/>
              </a:rPr>
              <a:t>self</a:t>
            </a:r>
            <a:r>
              <a:rPr lang="en-US" altLang="zh-CN" sz="2000" dirty="0">
                <a:solidFill>
                  <a:srgbClr val="000000"/>
                </a:solidFill>
                <a:latin typeface="Menlo-Regular"/>
              </a:rPr>
              <a:t> </a:t>
            </a:r>
            <a:r>
              <a:rPr lang="en-US" altLang="zh-CN" sz="2000" dirty="0">
                <a:solidFill>
                  <a:srgbClr val="26474B"/>
                </a:solidFill>
                <a:latin typeface="Menlo-Regular"/>
              </a:rPr>
              <a:t>delegateQueue</a:t>
            </a:r>
            <a:r>
              <a:rPr lang="en-US" altLang="zh-CN" sz="2000" dirty="0">
                <a:solidFill>
                  <a:srgbClr val="000000"/>
                </a:solidFill>
                <a:latin typeface="Menlo-Regular"/>
              </a:rPr>
              <a:t>:</a:t>
            </a:r>
            <a:r>
              <a:rPr lang="en-US" altLang="zh-CN" sz="2000" dirty="0">
                <a:solidFill>
                  <a:srgbClr val="2E0D6E"/>
                </a:solidFill>
                <a:latin typeface="Menlo-Regular"/>
              </a:rPr>
              <a:t>dispatch_get_global_queue</a:t>
            </a:r>
            <a:r>
              <a:rPr lang="en-US" altLang="zh-CN" sz="2000" dirty="0">
                <a:solidFill>
                  <a:srgbClr val="000000"/>
                </a:solidFill>
                <a:latin typeface="Menlo-Regular"/>
              </a:rPr>
              <a:t>(</a:t>
            </a:r>
            <a:r>
              <a:rPr lang="en-US" altLang="zh-CN" sz="2000" dirty="0">
                <a:solidFill>
                  <a:srgbClr val="643820"/>
                </a:solidFill>
                <a:latin typeface="Menlo-Regular"/>
              </a:rPr>
              <a:t>DISPATCH_QUEUE_PRIORITY_DEFAULT</a:t>
            </a:r>
            <a:r>
              <a:rPr lang="en-US" altLang="zh-CN" sz="2000" dirty="0">
                <a:solidFill>
                  <a:srgbClr val="000000"/>
                </a:solidFill>
                <a:latin typeface="Menlo-Regular"/>
              </a:rPr>
              <a:t>, </a:t>
            </a:r>
            <a:r>
              <a:rPr lang="en-US" altLang="zh-CN" sz="2000" dirty="0">
                <a:solidFill>
                  <a:srgbClr val="1C00CF"/>
                </a:solidFill>
                <a:latin typeface="Menlo-Regular"/>
              </a:rPr>
              <a:t>0</a:t>
            </a:r>
            <a:r>
              <a:rPr lang="en-US" altLang="zh-CN" sz="2000" dirty="0">
                <a:solidFill>
                  <a:srgbClr val="000000"/>
                </a:solidFill>
                <a:latin typeface="Menlo-Regular"/>
              </a:rPr>
              <a:t>)];</a:t>
            </a:r>
          </a:p>
          <a:p>
            <a:pPr marL="0" indent="0">
              <a:buNone/>
            </a:pPr>
            <a:endParaRPr lang="en-US" altLang="zh-CN" sz="2000" dirty="0" smtClean="0">
              <a:solidFill>
                <a:srgbClr val="000000"/>
              </a:solidFill>
              <a:latin typeface="Menlo-Regular"/>
            </a:endParaRPr>
          </a:p>
          <a:p>
            <a:pPr marL="0" indent="0">
              <a:buNone/>
            </a:pPr>
            <a:endParaRPr kumimoji="1" lang="zh-CN" altLang="en-US" sz="2000" dirty="0"/>
          </a:p>
        </p:txBody>
      </p:sp>
      <p:sp>
        <p:nvSpPr>
          <p:cNvPr id="2" name="标题 1"/>
          <p:cNvSpPr>
            <a:spLocks noGrp="1"/>
          </p:cNvSpPr>
          <p:nvPr>
            <p:ph type="title"/>
          </p:nvPr>
        </p:nvSpPr>
        <p:spPr/>
        <p:txBody>
          <a:bodyPr>
            <a:normAutofit/>
          </a:bodyPr>
          <a:lstStyle/>
          <a:p>
            <a:r>
              <a:rPr kumimoji="1" lang="zh-TW" altLang="en-US" dirty="0" smtClean="0"/>
              <a:t>为</a:t>
            </a:r>
            <a:r>
              <a:rPr kumimoji="1" lang="en-US" altLang="zh-TW" dirty="0" smtClean="0"/>
              <a:t>XMPPSteam</a:t>
            </a:r>
            <a:r>
              <a:rPr kumimoji="1" lang="zh-TW" altLang="en-US" dirty="0" smtClean="0"/>
              <a:t>添加花名册扩展</a:t>
            </a:r>
            <a:endParaRPr kumimoji="1" lang="zh-CN" altLang="en-US" dirty="0"/>
          </a:p>
        </p:txBody>
      </p:sp>
    </p:spTree>
    <p:extLst>
      <p:ext uri="{BB962C8B-B14F-4D97-AF65-F5344CB8AC3E}">
        <p14:creationId xmlns:p14="http://schemas.microsoft.com/office/powerpoint/2010/main" val="243595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70000" lnSpcReduction="20000"/>
          </a:bodyPr>
          <a:lstStyle/>
          <a:p>
            <a:pPr marL="36576" indent="0">
              <a:buNone/>
            </a:pPr>
            <a:r>
              <a:rPr lang="zh-TW" altLang="en-US" sz="1600" dirty="0">
                <a:solidFill>
                  <a:srgbClr val="007400"/>
                </a:solidFill>
                <a:latin typeface="Menlo-Regular"/>
              </a:rPr>
              <a:t> </a:t>
            </a:r>
            <a:r>
              <a:rPr lang="en-US" altLang="zh-TW" sz="1600" dirty="0">
                <a:solidFill>
                  <a:srgbClr val="007400"/>
                </a:solidFill>
                <a:latin typeface="Menlo-Regular"/>
              </a:rPr>
              <a:t>//</a:t>
            </a:r>
            <a:r>
              <a:rPr lang="en-US" altLang="zh-TW" sz="1600" dirty="0" err="1">
                <a:solidFill>
                  <a:srgbClr val="007400"/>
                </a:solidFill>
                <a:latin typeface="Menlo-Regular"/>
              </a:rPr>
              <a:t>verifyLabel.text</a:t>
            </a:r>
            <a:r>
              <a:rPr lang="zh-TW" altLang="en-US" sz="1600" dirty="0">
                <a:solidFill>
                  <a:srgbClr val="007400"/>
                </a:solidFill>
                <a:latin typeface="STHeitiSC-Light"/>
              </a:rPr>
              <a:t>代表是验证消息的数量</a:t>
            </a:r>
            <a:r>
              <a:rPr lang="zh-TW" altLang="en-US" sz="1600" dirty="0">
                <a:solidFill>
                  <a:srgbClr val="007400"/>
                </a:solidFill>
                <a:latin typeface="Menlo-Regular"/>
              </a:rPr>
              <a:t>  </a:t>
            </a:r>
          </a:p>
          <a:p>
            <a:pPr marL="36576" indent="0">
              <a:buNone/>
            </a:pPr>
            <a:r>
              <a:rPr lang="zh-TW" altLang="en-US" sz="1600" dirty="0">
                <a:solidFill>
                  <a:srgbClr val="007400"/>
                </a:solidFill>
                <a:latin typeface="Menlo-Regular"/>
              </a:rPr>
              <a:t> </a:t>
            </a:r>
            <a:r>
              <a:rPr lang="en-US" altLang="zh-TW" sz="1600" dirty="0">
                <a:solidFill>
                  <a:srgbClr val="007400"/>
                </a:solidFill>
                <a:latin typeface="Menlo-Regular"/>
              </a:rPr>
              <a:t>//</a:t>
            </a:r>
            <a:r>
              <a:rPr lang="en-US" altLang="zh-TW" sz="1600" dirty="0" err="1">
                <a:solidFill>
                  <a:srgbClr val="007400"/>
                </a:solidFill>
                <a:latin typeface="Menlo-Regular"/>
              </a:rPr>
              <a:t>self.dataArray</a:t>
            </a:r>
            <a:r>
              <a:rPr lang="zh-TW" altLang="en-US" sz="1600" dirty="0">
                <a:solidFill>
                  <a:srgbClr val="007400"/>
                </a:solidFill>
                <a:latin typeface="STHeitiSC-Light"/>
              </a:rPr>
              <a:t>最终数据源是</a:t>
            </a:r>
            <a:r>
              <a:rPr lang="en-US" altLang="zh-TW" sz="1600" dirty="0">
                <a:solidFill>
                  <a:srgbClr val="007400"/>
                </a:solidFill>
                <a:latin typeface="Menlo-Regular"/>
              </a:rPr>
              <a:t>XMPPUserCoreDataStorageObject</a:t>
            </a:r>
            <a:r>
              <a:rPr lang="zh-TW" altLang="en-US" sz="1600" dirty="0">
                <a:solidFill>
                  <a:srgbClr val="007400"/>
                </a:solidFill>
                <a:latin typeface="STHeitiSC-Light"/>
              </a:rPr>
              <a:t>类</a:t>
            </a:r>
            <a:endParaRPr lang="zh-TW" altLang="en-US" sz="1600" dirty="0">
              <a:solidFill>
                <a:srgbClr val="007400"/>
              </a:solidFill>
              <a:latin typeface="Menlo-Regular"/>
            </a:endParaRPr>
          </a:p>
          <a:p>
            <a:pPr marL="36576" indent="0">
              <a:buNone/>
            </a:pPr>
            <a:r>
              <a:rPr lang="en-US" altLang="zh-CN" sz="1600" dirty="0">
                <a:solidFill>
                  <a:srgbClr val="000000"/>
                </a:solidFill>
                <a:latin typeface="Menlo-Regular"/>
              </a:rPr>
              <a:t>-(</a:t>
            </a:r>
            <a:r>
              <a:rPr lang="en-US" altLang="zh-CN" sz="1600" dirty="0">
                <a:solidFill>
                  <a:srgbClr val="AA0D91"/>
                </a:solidFill>
                <a:latin typeface="Menlo-Regular"/>
              </a:rPr>
              <a:t>void</a:t>
            </a:r>
            <a:r>
              <a:rPr lang="en-US" altLang="zh-CN" sz="1600" dirty="0">
                <a:solidFill>
                  <a:srgbClr val="000000"/>
                </a:solidFill>
                <a:latin typeface="Menlo-Regular"/>
              </a:rPr>
              <a:t>)</a:t>
            </a:r>
            <a:r>
              <a:rPr lang="en-US" altLang="zh-CN" sz="1600" dirty="0" err="1">
                <a:solidFill>
                  <a:srgbClr val="000000"/>
                </a:solidFill>
                <a:latin typeface="Menlo-Regular"/>
              </a:rPr>
              <a:t>loadData</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err="1">
                <a:solidFill>
                  <a:srgbClr val="5C2699"/>
                </a:solidFill>
                <a:latin typeface="Menlo-Regular"/>
              </a:rPr>
              <a:t>NSArray</a:t>
            </a:r>
            <a:r>
              <a:rPr lang="en-US" altLang="zh-CN" sz="1600" dirty="0">
                <a:solidFill>
                  <a:srgbClr val="000000"/>
                </a:solidFill>
                <a:latin typeface="Menlo-Regular"/>
              </a:rPr>
              <a:t>*array=[[</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 </a:t>
            </a:r>
            <a:r>
              <a:rPr lang="en-US" altLang="zh-CN" sz="1600" dirty="0" err="1">
                <a:solidFill>
                  <a:srgbClr val="26474B"/>
                </a:solidFill>
                <a:latin typeface="Menlo-Regular"/>
              </a:rPr>
              <a:t>friendsList</a:t>
            </a:r>
            <a:r>
              <a:rPr lang="en-US" altLang="zh-CN" sz="1600" dirty="0">
                <a:solidFill>
                  <a:srgbClr val="000000"/>
                </a:solidFill>
                <a:latin typeface="Menlo-Regular"/>
              </a:rPr>
              <a:t>:^(</a:t>
            </a:r>
            <a:r>
              <a:rPr lang="en-US" altLang="zh-CN" sz="1600" dirty="0">
                <a:solidFill>
                  <a:srgbClr val="AA0D91"/>
                </a:solidFill>
                <a:latin typeface="Menlo-Regular"/>
              </a:rPr>
              <a:t>BOOL</a:t>
            </a:r>
            <a:r>
              <a:rPr lang="en-US" altLang="zh-CN" sz="1600" dirty="0">
                <a:solidFill>
                  <a:srgbClr val="000000"/>
                </a:solidFill>
                <a:latin typeface="Menlo-Regular"/>
              </a:rPr>
              <a:t> </a:t>
            </a:r>
            <a:r>
              <a:rPr lang="en-US" altLang="zh-CN" sz="1600" dirty="0" err="1">
                <a:solidFill>
                  <a:srgbClr val="000000"/>
                </a:solidFill>
                <a:latin typeface="Menlo-Regular"/>
              </a:rPr>
              <a:t>isRefresh</a:t>
            </a: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r>
              <a:rPr lang="en-US" altLang="zh-CN" sz="1600" dirty="0">
                <a:solidFill>
                  <a:srgbClr val="AA0D91"/>
                </a:solidFill>
                <a:latin typeface="Menlo-Regular"/>
              </a:rPr>
              <a:t>self</a:t>
            </a:r>
            <a:r>
              <a:rPr lang="en-US" altLang="zh-CN" sz="1600" dirty="0">
                <a:solidFill>
                  <a:srgbClr val="000000"/>
                </a:solidFill>
                <a:latin typeface="Menlo-Regular"/>
              </a:rPr>
              <a:t> </a:t>
            </a:r>
            <a:r>
              <a:rPr lang="en-US" altLang="zh-CN" sz="1600" dirty="0" err="1">
                <a:solidFill>
                  <a:srgbClr val="26474B"/>
                </a:solidFill>
                <a:latin typeface="Menlo-Regular"/>
              </a:rPr>
              <a:t>loadData</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r>
              <a:rPr lang="en-US" altLang="zh-CN" sz="1600" dirty="0" err="1">
                <a:solidFill>
                  <a:srgbClr val="AA0D91"/>
                </a:solidFill>
                <a:latin typeface="Menlo-Regular"/>
              </a:rPr>
              <a:t>self</a:t>
            </a:r>
            <a:r>
              <a:rPr lang="en-US" altLang="zh-CN" sz="1600" dirty="0" err="1">
                <a:solidFill>
                  <a:srgbClr val="000000"/>
                </a:solidFill>
                <a:latin typeface="Menlo-Regular"/>
              </a:rPr>
              <a:t>.</a:t>
            </a:r>
            <a:r>
              <a:rPr lang="en-US" altLang="zh-CN" sz="1600" dirty="0" err="1">
                <a:solidFill>
                  <a:srgbClr val="3F6E74"/>
                </a:solidFill>
                <a:latin typeface="Menlo-Regular"/>
              </a:rPr>
              <a:t>dataArray</a:t>
            </a:r>
            <a:r>
              <a:rPr lang="en-US" altLang="zh-CN" sz="1600" dirty="0">
                <a:solidFill>
                  <a:srgbClr val="000000"/>
                </a:solidFill>
                <a:latin typeface="Menlo-Regular"/>
              </a:rPr>
              <a:t>=[</a:t>
            </a:r>
            <a:r>
              <a:rPr lang="en-US" altLang="zh-CN" sz="1600" dirty="0" err="1">
                <a:solidFill>
                  <a:srgbClr val="5C2699"/>
                </a:solidFill>
                <a:latin typeface="Menlo-Regular"/>
              </a:rPr>
              <a:t>NSMutableArray</a:t>
            </a:r>
            <a:r>
              <a:rPr lang="en-US" altLang="zh-CN" sz="1600" dirty="0">
                <a:solidFill>
                  <a:srgbClr val="000000"/>
                </a:solidFill>
                <a:latin typeface="Menlo-Regular"/>
              </a:rPr>
              <a:t> </a:t>
            </a:r>
            <a:r>
              <a:rPr lang="en-US" altLang="zh-CN" sz="1600" dirty="0" err="1">
                <a:solidFill>
                  <a:srgbClr val="2E0D6E"/>
                </a:solidFill>
                <a:latin typeface="Menlo-Regular"/>
              </a:rPr>
              <a:t>arrayWithArray</a:t>
            </a:r>
            <a:r>
              <a:rPr lang="en-US" altLang="zh-CN" sz="1600" dirty="0" err="1">
                <a:solidFill>
                  <a:srgbClr val="000000"/>
                </a:solidFill>
                <a:latin typeface="Menlo-Regular"/>
              </a:rPr>
              <a:t>:array</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err="1">
                <a:solidFill>
                  <a:srgbClr val="3F6E74"/>
                </a:solidFill>
                <a:latin typeface="Menlo-Regular"/>
              </a:rPr>
              <a:t>verifyLabel</a:t>
            </a:r>
            <a:r>
              <a:rPr lang="en-US" altLang="zh-CN" sz="1600" dirty="0" err="1">
                <a:solidFill>
                  <a:srgbClr val="000000"/>
                </a:solidFill>
                <a:latin typeface="Menlo-Regular"/>
              </a:rPr>
              <a:t>.</a:t>
            </a:r>
            <a:r>
              <a:rPr lang="en-US" altLang="zh-CN" sz="1600" dirty="0" err="1">
                <a:solidFill>
                  <a:srgbClr val="5C2699"/>
                </a:solidFill>
                <a:latin typeface="Menlo-Regular"/>
              </a:rPr>
              <a:t>text</a:t>
            </a:r>
            <a:r>
              <a:rPr lang="en-US" altLang="zh-CN" sz="1600" dirty="0">
                <a:solidFill>
                  <a:srgbClr val="000000"/>
                </a:solidFill>
                <a:latin typeface="Menlo-Regular"/>
              </a:rPr>
              <a:t>=[</a:t>
            </a:r>
            <a:r>
              <a:rPr lang="en-US" altLang="zh-CN" sz="1600" dirty="0" err="1">
                <a:solidFill>
                  <a:srgbClr val="5C2699"/>
                </a:solidFill>
                <a:latin typeface="Menlo-Regular"/>
              </a:rPr>
              <a:t>NSString</a:t>
            </a:r>
            <a:r>
              <a:rPr lang="en-US" altLang="zh-CN" sz="1600" dirty="0">
                <a:solidFill>
                  <a:srgbClr val="000000"/>
                </a:solidFill>
                <a:latin typeface="Menlo-Regular"/>
              </a:rPr>
              <a:t> </a:t>
            </a:r>
            <a:r>
              <a:rPr lang="en-US" altLang="zh-CN" sz="1600" dirty="0" err="1">
                <a:solidFill>
                  <a:srgbClr val="2E0D6E"/>
                </a:solidFill>
                <a:latin typeface="Menlo-Regular"/>
              </a:rPr>
              <a:t>stringWithFormat</a:t>
            </a:r>
            <a:r>
              <a:rPr lang="en-US" altLang="zh-CN" sz="1600" dirty="0">
                <a:solidFill>
                  <a:srgbClr val="000000"/>
                </a:solidFill>
                <a:latin typeface="Menlo-Regular"/>
              </a:rPr>
              <a:t>:</a:t>
            </a:r>
            <a:r>
              <a:rPr lang="en-US" altLang="zh-CN" sz="1600" dirty="0" smtClean="0">
                <a:solidFill>
                  <a:srgbClr val="C41A16"/>
                </a:solidFill>
                <a:latin typeface="Menlo-Regular"/>
              </a:rPr>
              <a:t>@“%d”</a:t>
            </a:r>
            <a:r>
              <a:rPr lang="en-US" altLang="zh-CN" sz="1600" dirty="0" smtClean="0">
                <a:solidFill>
                  <a:srgbClr val="000000"/>
                </a:solidFill>
                <a:latin typeface="Menlo-Regular"/>
              </a:rPr>
              <a:t>,</a:t>
            </a:r>
            <a:r>
              <a:rPr lang="en-US" altLang="zh-CN" sz="1600" dirty="0">
                <a:solidFill>
                  <a:srgbClr val="000000"/>
                </a:solidFill>
                <a:latin typeface="Menlo-Regular"/>
              </a:rPr>
              <a:t>[</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a:t>
            </a:r>
            <a:r>
              <a:rPr lang="en-US" altLang="zh-CN" sz="1600" dirty="0" err="1">
                <a:solidFill>
                  <a:srgbClr val="3F6E74"/>
                </a:solidFill>
                <a:latin typeface="Menlo-Regular"/>
              </a:rPr>
              <a:t>subscribeArray</a:t>
            </a:r>
            <a:r>
              <a:rPr lang="en-US" altLang="zh-CN" sz="1600" dirty="0" err="1">
                <a:solidFill>
                  <a:srgbClr val="000000"/>
                </a:solidFill>
                <a:latin typeface="Menlo-Regular"/>
              </a:rPr>
              <a:t>.</a:t>
            </a:r>
            <a:r>
              <a:rPr lang="en-US" altLang="zh-CN" sz="1600" dirty="0" err="1">
                <a:solidFill>
                  <a:srgbClr val="2E0D6E"/>
                </a:solidFill>
                <a:latin typeface="Menlo-Regular"/>
              </a:rPr>
              <a:t>count</a:t>
            </a:r>
            <a:r>
              <a:rPr lang="en-US" altLang="zh-CN" sz="1600" dirty="0" smtClean="0">
                <a:solidFill>
                  <a:srgbClr val="000000"/>
                </a:solidFill>
                <a:latin typeface="Menlo-Regular"/>
              </a:rPr>
              <a:t>]</a:t>
            </a:r>
            <a:r>
              <a:rPr lang="zh-CN" altLang="en-US" sz="1600" dirty="0" smtClean="0">
                <a:solidFill>
                  <a:srgbClr val="000000"/>
                </a:solidFill>
                <a:latin typeface="Menlo-Regular"/>
              </a:rPr>
              <a:t>；</a:t>
            </a:r>
            <a:endParaRPr lang="en-US" altLang="zh-CN" sz="1600" dirty="0">
              <a:solidFill>
                <a:srgbClr val="000000"/>
              </a:solidFill>
              <a:latin typeface="Menlo-Regular"/>
            </a:endParaRPr>
          </a:p>
          <a:p>
            <a:pPr marL="36576" indent="0">
              <a:buNone/>
            </a:pPr>
            <a:r>
              <a:rPr lang="en-US" altLang="zh-CN" sz="1600" dirty="0">
                <a:solidFill>
                  <a:srgbClr val="000000"/>
                </a:solidFill>
                <a:latin typeface="Menlo-Regular"/>
              </a:rPr>
              <a:t>    [</a:t>
            </a:r>
            <a:r>
              <a:rPr lang="en-US" altLang="zh-CN" sz="1600" dirty="0">
                <a:solidFill>
                  <a:srgbClr val="3F6E74"/>
                </a:solidFill>
                <a:latin typeface="Menlo-Regular"/>
              </a:rPr>
              <a:t>_tableView</a:t>
            </a:r>
            <a:r>
              <a:rPr lang="en-US" altLang="zh-CN" sz="1600" dirty="0">
                <a:solidFill>
                  <a:srgbClr val="000000"/>
                </a:solidFill>
                <a:latin typeface="Menlo-Regular"/>
              </a:rPr>
              <a:t> </a:t>
            </a:r>
            <a:r>
              <a:rPr lang="en-US" altLang="zh-CN" sz="1600" dirty="0">
                <a:solidFill>
                  <a:srgbClr val="2E0D6E"/>
                </a:solidFill>
                <a:latin typeface="Menlo-Regular"/>
              </a:rPr>
              <a:t>reloadData</a:t>
            </a:r>
            <a:r>
              <a:rPr lang="en-US" altLang="zh-CN" sz="1600" dirty="0">
                <a:solidFill>
                  <a:srgbClr val="000000"/>
                </a:solidFill>
                <a:latin typeface="Menlo-Regular"/>
              </a:rPr>
              <a:t>]</a:t>
            </a:r>
            <a:r>
              <a:rPr lang="en-US" altLang="zh-CN" sz="1600" dirty="0" smtClean="0">
                <a:solidFill>
                  <a:srgbClr val="000000"/>
                </a:solidFill>
                <a:latin typeface="Menlo-Regular"/>
              </a:rPr>
              <a:t>; </a:t>
            </a:r>
            <a:endParaRPr lang="en-US" altLang="zh-CN" sz="1600" dirty="0">
              <a:solidFill>
                <a:srgbClr val="000000"/>
              </a:solidFill>
              <a:latin typeface="Menlo-Regular"/>
            </a:endParaRPr>
          </a:p>
          <a:p>
            <a:pPr marL="36576" indent="0">
              <a:buNone/>
            </a:pPr>
            <a:r>
              <a:rPr lang="en-US" altLang="zh-CN" sz="1600" dirty="0" smtClean="0">
                <a:solidFill>
                  <a:srgbClr val="000000"/>
                </a:solidFill>
                <a:latin typeface="Menlo-Regular"/>
              </a:rPr>
              <a:t>}</a:t>
            </a:r>
          </a:p>
          <a:p>
            <a:pPr marL="36576" indent="0">
              <a:buNone/>
            </a:pPr>
            <a:endParaRPr lang="en-US" altLang="zh-CN" sz="1600" dirty="0">
              <a:solidFill>
                <a:srgbClr val="000000"/>
              </a:solidFill>
              <a:latin typeface="Menlo-Regular"/>
            </a:endParaRPr>
          </a:p>
          <a:p>
            <a:pPr marL="36576" indent="0">
              <a:buNone/>
            </a:pPr>
            <a:r>
              <a:rPr lang="en-US" altLang="zh-CN" sz="1600" dirty="0" smtClean="0">
                <a:solidFill>
                  <a:srgbClr val="FF0000"/>
                </a:solidFill>
                <a:latin typeface="Menlo-Regular"/>
              </a:rPr>
              <a:t>cell</a:t>
            </a:r>
            <a:r>
              <a:rPr lang="zh-CN" altLang="en-US" sz="1600" dirty="0" smtClean="0">
                <a:solidFill>
                  <a:srgbClr val="FF0000"/>
                </a:solidFill>
                <a:latin typeface="Menlo-Regular"/>
              </a:rPr>
              <a:t>的设置</a:t>
            </a:r>
            <a:endParaRPr lang="en-US" altLang="zh-CN" sz="1600" dirty="0" smtClean="0">
              <a:solidFill>
                <a:srgbClr val="FF0000"/>
              </a:solidFill>
              <a:latin typeface="Menlo-Regular"/>
            </a:endParaRPr>
          </a:p>
          <a:p>
            <a:pPr marL="36576" indent="0">
              <a:buNone/>
            </a:pPr>
            <a:r>
              <a:rPr lang="en-US" altLang="zh-CN" sz="1600" dirty="0">
                <a:solidFill>
                  <a:srgbClr val="000000"/>
                </a:solidFill>
                <a:latin typeface="Menlo-Regular"/>
              </a:rPr>
              <a:t> </a:t>
            </a:r>
            <a:r>
              <a:rPr lang="en-US" altLang="zh-CN" sz="1600" dirty="0">
                <a:solidFill>
                  <a:srgbClr val="3F6E74"/>
                </a:solidFill>
                <a:latin typeface="Menlo-Regular"/>
              </a:rPr>
              <a:t>XMPPUserCoreDataStorageObject</a:t>
            </a:r>
            <a:r>
              <a:rPr lang="en-US" altLang="zh-CN" sz="1600" dirty="0">
                <a:solidFill>
                  <a:srgbClr val="000000"/>
                </a:solidFill>
                <a:latin typeface="Menlo-Regular"/>
              </a:rPr>
              <a:t> *object=[[</a:t>
            </a:r>
            <a:r>
              <a:rPr lang="en-US" altLang="zh-CN" sz="1600" dirty="0" err="1">
                <a:solidFill>
                  <a:srgbClr val="AA0D91"/>
                </a:solidFill>
                <a:latin typeface="Menlo-Regular"/>
              </a:rPr>
              <a:t>self</a:t>
            </a:r>
            <a:r>
              <a:rPr lang="en-US" altLang="zh-CN" sz="1600" dirty="0" err="1">
                <a:solidFill>
                  <a:srgbClr val="000000"/>
                </a:solidFill>
                <a:latin typeface="Menlo-Regular"/>
              </a:rPr>
              <a:t>.</a:t>
            </a:r>
            <a:r>
              <a:rPr lang="en-US" altLang="zh-CN" sz="1600" dirty="0" err="1">
                <a:solidFill>
                  <a:srgbClr val="3F6E74"/>
                </a:solidFill>
                <a:latin typeface="Menlo-Regular"/>
              </a:rPr>
              <a:t>dataArray</a:t>
            </a:r>
            <a:r>
              <a:rPr lang="en-US" altLang="zh-CN" sz="1600" dirty="0">
                <a:solidFill>
                  <a:srgbClr val="000000"/>
                </a:solidFill>
                <a:latin typeface="Menlo-Regular"/>
              </a:rPr>
              <a:t> </a:t>
            </a:r>
            <a:r>
              <a:rPr lang="en-US" altLang="zh-CN" sz="1600" dirty="0" err="1">
                <a:solidFill>
                  <a:srgbClr val="2E0D6E"/>
                </a:solidFill>
                <a:latin typeface="Menlo-Regular"/>
              </a:rPr>
              <a:t>objectAtIndex</a:t>
            </a:r>
            <a:r>
              <a:rPr lang="en-US" altLang="zh-CN" sz="1600" dirty="0" err="1">
                <a:solidFill>
                  <a:srgbClr val="000000"/>
                </a:solidFill>
                <a:latin typeface="Menlo-Regular"/>
              </a:rPr>
              <a:t>:indexPath.</a:t>
            </a:r>
            <a:r>
              <a:rPr lang="en-US" altLang="zh-CN" sz="1600" dirty="0" err="1">
                <a:solidFill>
                  <a:srgbClr val="5C2699"/>
                </a:solidFill>
                <a:latin typeface="Menlo-Regular"/>
              </a:rPr>
              <a:t>section</a:t>
            </a:r>
            <a:r>
              <a:rPr lang="en-US" altLang="zh-CN" sz="1600" dirty="0">
                <a:solidFill>
                  <a:srgbClr val="000000"/>
                </a:solidFill>
                <a:latin typeface="Menlo-Regular"/>
              </a:rPr>
              <a:t>]</a:t>
            </a:r>
            <a:r>
              <a:rPr lang="en-US" altLang="zh-CN" sz="1600" dirty="0" err="1">
                <a:solidFill>
                  <a:srgbClr val="2E0D6E"/>
                </a:solidFill>
                <a:latin typeface="Menlo-Regular"/>
              </a:rPr>
              <a:t>objectAtIndex</a:t>
            </a:r>
            <a:r>
              <a:rPr lang="en-US" altLang="zh-CN" sz="1600" dirty="0" err="1">
                <a:solidFill>
                  <a:srgbClr val="000000"/>
                </a:solidFill>
                <a:latin typeface="Menlo-Regular"/>
              </a:rPr>
              <a:t>:indexPath.</a:t>
            </a:r>
            <a:r>
              <a:rPr lang="en-US" altLang="zh-CN" sz="1600" dirty="0" err="1">
                <a:solidFill>
                  <a:srgbClr val="5C2699"/>
                </a:solidFill>
                <a:latin typeface="Menlo-Regular"/>
              </a:rPr>
              <a:t>row</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cell.</a:t>
            </a:r>
            <a:r>
              <a:rPr lang="en-US" altLang="zh-CN" sz="1600" dirty="0">
                <a:solidFill>
                  <a:srgbClr val="5C2699"/>
                </a:solidFill>
                <a:latin typeface="Menlo-Regular"/>
              </a:rPr>
              <a:t>textLabel</a:t>
            </a:r>
            <a:r>
              <a:rPr lang="en-US" altLang="zh-CN" sz="1600" dirty="0">
                <a:solidFill>
                  <a:srgbClr val="000000"/>
                </a:solidFill>
                <a:latin typeface="Menlo-Regular"/>
              </a:rPr>
              <a:t>.</a:t>
            </a:r>
            <a:r>
              <a:rPr lang="en-US" altLang="zh-CN" sz="1600" dirty="0">
                <a:solidFill>
                  <a:srgbClr val="5C2699"/>
                </a:solidFill>
                <a:latin typeface="Menlo-Regular"/>
              </a:rPr>
              <a:t>text</a:t>
            </a:r>
            <a:r>
              <a:rPr lang="en-US" altLang="zh-CN" sz="1600" dirty="0">
                <a:solidFill>
                  <a:srgbClr val="000000"/>
                </a:solidFill>
                <a:latin typeface="Menlo-Regular"/>
              </a:rPr>
              <a:t>=</a:t>
            </a:r>
            <a:r>
              <a:rPr lang="en-US" altLang="zh-CN" sz="1600" dirty="0" err="1">
                <a:solidFill>
                  <a:srgbClr val="000000"/>
                </a:solidFill>
                <a:latin typeface="Menlo-Regular"/>
              </a:rPr>
              <a:t>object.</a:t>
            </a:r>
            <a:r>
              <a:rPr lang="en-US" altLang="zh-CN" sz="1600" dirty="0" err="1">
                <a:solidFill>
                  <a:srgbClr val="3F6E74"/>
                </a:solidFill>
                <a:latin typeface="Menlo-Regular"/>
              </a:rPr>
              <a:t>jidStr</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err="1">
                <a:solidFill>
                  <a:srgbClr val="000000"/>
                </a:solidFill>
                <a:latin typeface="Menlo-Regular"/>
              </a:rPr>
              <a:t>cell.</a:t>
            </a:r>
            <a:r>
              <a:rPr lang="en-US" altLang="zh-CN" sz="1600" dirty="0" err="1">
                <a:solidFill>
                  <a:srgbClr val="5C2699"/>
                </a:solidFill>
                <a:latin typeface="Menlo-Regular"/>
              </a:rPr>
              <a:t>imageView</a:t>
            </a:r>
            <a:r>
              <a:rPr lang="en-US" altLang="zh-CN" sz="1600" dirty="0" err="1">
                <a:solidFill>
                  <a:srgbClr val="000000"/>
                </a:solidFill>
                <a:latin typeface="Menlo-Regular"/>
              </a:rPr>
              <a:t>.</a:t>
            </a:r>
            <a:r>
              <a:rPr lang="en-US" altLang="zh-CN" sz="1600" dirty="0" err="1">
                <a:solidFill>
                  <a:srgbClr val="5C2699"/>
                </a:solidFill>
                <a:latin typeface="Menlo-Regular"/>
              </a:rPr>
              <a:t>image</a:t>
            </a:r>
            <a:r>
              <a:rPr lang="en-US" altLang="zh-CN" sz="1600" dirty="0">
                <a:solidFill>
                  <a:srgbClr val="000000"/>
                </a:solidFill>
                <a:latin typeface="Menlo-Regular"/>
              </a:rPr>
              <a:t>=[[</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a:t>
            </a:r>
            <a:r>
              <a:rPr lang="en-US" altLang="zh-CN" sz="1600" dirty="0" err="1">
                <a:solidFill>
                  <a:srgbClr val="26474B"/>
                </a:solidFill>
                <a:latin typeface="Menlo-Regular"/>
              </a:rPr>
              <a:t>avatarForUser</a:t>
            </a:r>
            <a:r>
              <a:rPr lang="en-US" altLang="zh-CN" sz="1600" dirty="0" err="1">
                <a:solidFill>
                  <a:srgbClr val="000000"/>
                </a:solidFill>
                <a:latin typeface="Menlo-Regular"/>
              </a:rPr>
              <a:t>:object</a:t>
            </a:r>
            <a:r>
              <a:rPr lang="en-US" altLang="zh-CN" sz="1600" dirty="0">
                <a:solidFill>
                  <a:srgbClr val="000000"/>
                </a:solidFill>
                <a:latin typeface="Menlo-Regular"/>
              </a:rPr>
              <a:t>];</a:t>
            </a:r>
            <a:endParaRPr kumimoji="1" lang="zh-CN" altLang="en-US" sz="1600" dirty="0"/>
          </a:p>
        </p:txBody>
      </p:sp>
      <p:sp>
        <p:nvSpPr>
          <p:cNvPr id="2" name="标题 1"/>
          <p:cNvSpPr>
            <a:spLocks noGrp="1"/>
          </p:cNvSpPr>
          <p:nvPr>
            <p:ph type="title"/>
          </p:nvPr>
        </p:nvSpPr>
        <p:spPr/>
        <p:txBody>
          <a:bodyPr/>
          <a:lstStyle/>
          <a:p>
            <a:r>
              <a:rPr kumimoji="1" lang="en-US" altLang="zh-CN" dirty="0" smtClean="0"/>
              <a:t>UITableView</a:t>
            </a:r>
            <a:r>
              <a:rPr kumimoji="1" lang="zh-CN" altLang="en-US" dirty="0" smtClean="0"/>
              <a:t>的数据源方法</a:t>
            </a:r>
            <a:endParaRPr kumimoji="1" lang="zh-CN" altLang="en-US" dirty="0"/>
          </a:p>
        </p:txBody>
      </p:sp>
    </p:spTree>
    <p:extLst>
      <p:ext uri="{BB962C8B-B14F-4D97-AF65-F5344CB8AC3E}">
        <p14:creationId xmlns:p14="http://schemas.microsoft.com/office/powerpoint/2010/main" val="3333212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在</a:t>
            </a:r>
            <a:r>
              <a:rPr kumimoji="1" lang="en-US" altLang="zh-CN" sz="2000" dirty="0" smtClean="0"/>
              <a:t>XMPP</a:t>
            </a:r>
            <a:r>
              <a:rPr kumimoji="1" lang="zh-CN" altLang="en-US" sz="2000" dirty="0" smtClean="0"/>
              <a:t>框架中提供的添加好友的机制是一种订阅（</a:t>
            </a:r>
            <a:r>
              <a:rPr kumimoji="1" lang="en-US" altLang="zh-CN" sz="2000" dirty="0">
                <a:solidFill>
                  <a:srgbClr val="800000"/>
                </a:solidFill>
              </a:rPr>
              <a:t>Subscription</a:t>
            </a:r>
            <a:r>
              <a:rPr kumimoji="1" lang="zh-CN" altLang="en-US" sz="2000" dirty="0" smtClean="0"/>
              <a:t>）机制，类似于微博中的关注，即</a:t>
            </a:r>
            <a:r>
              <a:rPr kumimoji="1" lang="en-US" altLang="zh-CN" sz="2000" dirty="0" smtClean="0"/>
              <a:t>A</a:t>
            </a:r>
            <a:r>
              <a:rPr kumimoji="1" lang="zh-CN" altLang="en-US" sz="2000" dirty="0" smtClean="0"/>
              <a:t>可以添加</a:t>
            </a:r>
            <a:r>
              <a:rPr kumimoji="1" lang="en-US" altLang="zh-CN" sz="2000" dirty="0" smtClean="0"/>
              <a:t>B</a:t>
            </a:r>
            <a:r>
              <a:rPr kumimoji="1" lang="zh-CN" altLang="en-US" sz="2000" dirty="0" smtClean="0"/>
              <a:t>为好友，但是</a:t>
            </a:r>
            <a:r>
              <a:rPr kumimoji="1" lang="en-US" altLang="zh-CN" sz="2000" dirty="0" smtClean="0"/>
              <a:t>B</a:t>
            </a:r>
            <a:r>
              <a:rPr kumimoji="1" lang="zh-CN" altLang="en-US" sz="2000" dirty="0" smtClean="0"/>
              <a:t>不一定要添加</a:t>
            </a:r>
            <a:r>
              <a:rPr kumimoji="1" lang="en-US" altLang="zh-CN" sz="2000" dirty="0" smtClean="0"/>
              <a:t>A</a:t>
            </a:r>
            <a:r>
              <a:rPr kumimoji="1" lang="zh-CN" altLang="en-US" sz="2000" dirty="0" smtClean="0"/>
              <a:t>为好友</a:t>
            </a:r>
            <a:endParaRPr kumimoji="1" lang="en-US" altLang="zh-CN" sz="2000" dirty="0" smtClean="0"/>
          </a:p>
          <a:p>
            <a:endParaRPr kumimoji="1" lang="en-US" altLang="zh-CN" sz="2000" dirty="0" smtClean="0"/>
          </a:p>
          <a:p>
            <a:r>
              <a:rPr kumimoji="1" lang="zh-CN" altLang="en-US" sz="2000" dirty="0" smtClean="0">
                <a:solidFill>
                  <a:srgbClr val="800000"/>
                </a:solidFill>
              </a:rPr>
              <a:t>如果要实现双向添加和删除，可以将</a:t>
            </a:r>
            <a:r>
              <a:rPr kumimoji="1" lang="en-US" altLang="zh-CN" sz="2000" dirty="0" smtClean="0">
                <a:solidFill>
                  <a:srgbClr val="800000"/>
                </a:solidFill>
              </a:rPr>
              <a:t>xmppRoster</a:t>
            </a:r>
            <a:r>
              <a:rPr kumimoji="1" lang="zh-CN" altLang="en-US" sz="2000" dirty="0" smtClean="0">
                <a:solidFill>
                  <a:srgbClr val="800000"/>
                </a:solidFill>
              </a:rPr>
              <a:t>的</a:t>
            </a:r>
            <a:r>
              <a:rPr kumimoji="1" lang="en-US" altLang="zh-CN" sz="2000" dirty="0" smtClean="0">
                <a:solidFill>
                  <a:srgbClr val="800000"/>
                </a:solidFill>
              </a:rPr>
              <a:t>autoAcceptKnownPresenceSubscriptionRequests</a:t>
            </a:r>
            <a:r>
              <a:rPr kumimoji="1" lang="zh-CN" altLang="en-US" sz="2000" dirty="0" smtClean="0">
                <a:solidFill>
                  <a:srgbClr val="800000"/>
                </a:solidFill>
              </a:rPr>
              <a:t>属性设置为</a:t>
            </a:r>
            <a:r>
              <a:rPr kumimoji="1" lang="en-US" altLang="zh-CN" sz="2000" dirty="0" smtClean="0">
                <a:solidFill>
                  <a:srgbClr val="800000"/>
                </a:solidFill>
              </a:rPr>
              <a:t>YES</a:t>
            </a:r>
            <a:endParaRPr kumimoji="1" lang="zh-CN" altLang="en-US" sz="2000" dirty="0">
              <a:solidFill>
                <a:srgbClr val="800000"/>
              </a:solidFill>
            </a:endParaRPr>
          </a:p>
        </p:txBody>
      </p:sp>
      <p:sp>
        <p:nvSpPr>
          <p:cNvPr id="2" name="标题 1"/>
          <p:cNvSpPr>
            <a:spLocks noGrp="1"/>
          </p:cNvSpPr>
          <p:nvPr>
            <p:ph type="title"/>
          </p:nvPr>
        </p:nvSpPr>
        <p:spPr/>
        <p:txBody>
          <a:bodyPr/>
          <a:lstStyle/>
          <a:p>
            <a:r>
              <a:rPr kumimoji="1" lang="zh-CN" altLang="en-US" dirty="0" smtClean="0"/>
              <a:t>添加</a:t>
            </a:r>
            <a:r>
              <a:rPr kumimoji="1" lang="en-US" altLang="zh-CN" dirty="0" smtClean="0"/>
              <a:t>&amp;</a:t>
            </a:r>
            <a:r>
              <a:rPr kumimoji="1" lang="zh-CN" altLang="en-US" dirty="0" smtClean="0"/>
              <a:t>删除好友</a:t>
            </a:r>
            <a:endParaRPr kumimoji="1" lang="zh-CN" altLang="en-US" dirty="0"/>
          </a:p>
        </p:txBody>
      </p:sp>
    </p:spTree>
    <p:extLst>
      <p:ext uri="{BB962C8B-B14F-4D97-AF65-F5344CB8AC3E}">
        <p14:creationId xmlns:p14="http://schemas.microsoft.com/office/powerpoint/2010/main" val="3103585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smtClean="0">
                <a:solidFill>
                  <a:srgbClr val="000000"/>
                </a:solidFill>
                <a:latin typeface="Menlo-Regular"/>
              </a:rPr>
              <a:t>//</a:t>
            </a:r>
            <a:r>
              <a:rPr lang="zh-CN" altLang="en-US" sz="1800" dirty="0" smtClean="0">
                <a:solidFill>
                  <a:srgbClr val="000000"/>
                </a:solidFill>
                <a:latin typeface="Menlo-Regular"/>
              </a:rPr>
              <a:t> 判断是否已经是好友</a:t>
            </a:r>
            <a:endParaRPr lang="en-US" altLang="zh-CN" sz="1800" dirty="0" smtClean="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643820"/>
                </a:solidFill>
                <a:latin typeface="Menlo-Regular"/>
              </a:rPr>
              <a:t>xmppDelegate</a:t>
            </a:r>
            <a:r>
              <a:rPr lang="en-US" altLang="zh-CN" sz="1800" dirty="0">
                <a:solidFill>
                  <a:srgbClr val="000000"/>
                </a:solidFill>
                <a:latin typeface="Menlo-Regular"/>
              </a:rPr>
              <a:t> </a:t>
            </a:r>
            <a:r>
              <a:rPr lang="en-US" altLang="zh-CN" sz="1800" dirty="0">
                <a:solidFill>
                  <a:srgbClr val="26474B"/>
                </a:solidFill>
                <a:latin typeface="Menlo-Regular"/>
              </a:rPr>
              <a:t>xmppRosterStorage</a:t>
            </a:r>
            <a:r>
              <a:rPr lang="en-US" altLang="zh-CN" sz="1800" dirty="0">
                <a:solidFill>
                  <a:srgbClr val="000000"/>
                </a:solidFill>
                <a:latin typeface="Menlo-Regular"/>
              </a:rPr>
              <a:t>] </a:t>
            </a:r>
            <a:r>
              <a:rPr lang="en-US" altLang="zh-CN" sz="1800" dirty="0">
                <a:solidFill>
                  <a:srgbClr val="26474B"/>
                </a:solidFill>
                <a:latin typeface="Menlo-Regular"/>
              </a:rPr>
              <a:t>userExistsWithJID</a:t>
            </a:r>
            <a:r>
              <a:rPr lang="en-US" altLang="zh-CN" sz="1800" dirty="0">
                <a:solidFill>
                  <a:srgbClr val="000000"/>
                </a:solidFill>
                <a:latin typeface="Menlo-Regular"/>
              </a:rPr>
              <a:t>:jid </a:t>
            </a:r>
            <a:r>
              <a:rPr lang="en-US" altLang="zh-CN" sz="1800" dirty="0">
                <a:solidFill>
                  <a:srgbClr val="26474B"/>
                </a:solidFill>
                <a:latin typeface="Menlo-Regular"/>
              </a:rPr>
              <a:t>xmppStream</a:t>
            </a:r>
            <a:r>
              <a:rPr lang="en-US" altLang="zh-CN" sz="1800" dirty="0">
                <a:solidFill>
                  <a:srgbClr val="000000"/>
                </a:solidFill>
                <a:latin typeface="Menlo-Regular"/>
              </a:rPr>
              <a:t>:[</a:t>
            </a:r>
            <a:r>
              <a:rPr lang="en-US" altLang="zh-CN" sz="1800" dirty="0">
                <a:solidFill>
                  <a:srgbClr val="643820"/>
                </a:solidFill>
                <a:latin typeface="Menlo-Regular"/>
              </a:rPr>
              <a:t>xmppDelegate</a:t>
            </a:r>
            <a:r>
              <a:rPr lang="en-US" altLang="zh-CN" sz="1800" dirty="0">
                <a:solidFill>
                  <a:srgbClr val="000000"/>
                </a:solidFill>
                <a:latin typeface="Menlo-Regular"/>
              </a:rPr>
              <a:t> </a:t>
            </a:r>
            <a:r>
              <a:rPr lang="en-US" altLang="zh-CN" sz="1800" dirty="0">
                <a:solidFill>
                  <a:srgbClr val="26474B"/>
                </a:solidFill>
                <a:latin typeface="Menlo-Regular"/>
              </a:rPr>
              <a:t>xmppStream</a:t>
            </a:r>
            <a:r>
              <a:rPr lang="en-US" altLang="zh-CN" sz="1800" dirty="0">
                <a:solidFill>
                  <a:srgbClr val="000000"/>
                </a:solidFill>
                <a:latin typeface="Menlo-Regular"/>
              </a:rPr>
              <a:t>]</a:t>
            </a:r>
            <a:r>
              <a:rPr lang="en-US" altLang="zh-CN" sz="1800" dirty="0" smtClean="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smtClean="0">
                <a:solidFill>
                  <a:srgbClr val="000000"/>
                </a:solidFill>
                <a:latin typeface="Menlo-Regular"/>
              </a:rPr>
              <a:t>//</a:t>
            </a:r>
            <a:r>
              <a:rPr lang="zh-CN" altLang="en-US" sz="1800" dirty="0" smtClean="0">
                <a:solidFill>
                  <a:srgbClr val="000000"/>
                </a:solidFill>
                <a:latin typeface="Menlo-Regular"/>
              </a:rPr>
              <a:t> 发送好友订阅请求</a:t>
            </a:r>
            <a:endParaRPr lang="en-US" altLang="zh-CN" sz="1800" dirty="0">
              <a:solidFill>
                <a:srgbClr val="000000"/>
              </a:solidFill>
              <a:latin typeface="Menlo-Regular"/>
            </a:endParaRPr>
          </a:p>
          <a:p>
            <a:pPr marL="0" indent="0">
              <a:buNone/>
            </a:pPr>
            <a:r>
              <a:rPr lang="en-US" altLang="zh-CN" sz="1800" dirty="0" smtClean="0">
                <a:solidFill>
                  <a:srgbClr val="000000"/>
                </a:solidFill>
                <a:latin typeface="Menlo-Regular"/>
              </a:rPr>
              <a:t>[</a:t>
            </a:r>
            <a:r>
              <a:rPr lang="en-US" altLang="zh-CN" sz="1800" dirty="0">
                <a:solidFill>
                  <a:srgbClr val="000000"/>
                </a:solidFill>
                <a:latin typeface="Menlo-Regular"/>
              </a:rPr>
              <a:t>[</a:t>
            </a:r>
            <a:r>
              <a:rPr lang="en-US" altLang="zh-CN" sz="1800" dirty="0">
                <a:solidFill>
                  <a:srgbClr val="643820"/>
                </a:solidFill>
                <a:latin typeface="Menlo-Regular"/>
              </a:rPr>
              <a:t>xmppDelegate</a:t>
            </a:r>
            <a:r>
              <a:rPr lang="en-US" altLang="zh-CN" sz="1800" dirty="0">
                <a:solidFill>
                  <a:srgbClr val="000000"/>
                </a:solidFill>
                <a:latin typeface="Menlo-Regular"/>
              </a:rPr>
              <a:t> </a:t>
            </a:r>
            <a:r>
              <a:rPr lang="en-US" altLang="zh-CN" sz="1800" dirty="0">
                <a:solidFill>
                  <a:srgbClr val="26474B"/>
                </a:solidFill>
                <a:latin typeface="Menlo-Regular"/>
              </a:rPr>
              <a:t>xmppRoster</a:t>
            </a:r>
            <a:r>
              <a:rPr lang="en-US" altLang="zh-CN" sz="1800" dirty="0">
                <a:solidFill>
                  <a:srgbClr val="000000"/>
                </a:solidFill>
                <a:latin typeface="Menlo-Regular"/>
              </a:rPr>
              <a:t>] </a:t>
            </a:r>
            <a:r>
              <a:rPr lang="en-US" altLang="zh-CN" sz="1800" dirty="0">
                <a:solidFill>
                  <a:srgbClr val="26474B"/>
                </a:solidFill>
                <a:latin typeface="Menlo-Regular"/>
              </a:rPr>
              <a:t>subscribePresenceToUser</a:t>
            </a:r>
            <a:r>
              <a:rPr lang="en-US" altLang="zh-CN" sz="1800" dirty="0">
                <a:solidFill>
                  <a:srgbClr val="000000"/>
                </a:solidFill>
                <a:latin typeface="Menlo-Regular"/>
              </a:rPr>
              <a:t>:jid]</a:t>
            </a:r>
            <a:r>
              <a:rPr lang="en-US" altLang="zh-CN" sz="1800" dirty="0" smtClean="0">
                <a:solidFill>
                  <a:srgbClr val="000000"/>
                </a:solidFill>
                <a:latin typeface="Menlo-Regular"/>
              </a:rPr>
              <a:t>;</a:t>
            </a:r>
          </a:p>
        </p:txBody>
      </p:sp>
      <p:sp>
        <p:nvSpPr>
          <p:cNvPr id="2" name="标题 1"/>
          <p:cNvSpPr>
            <a:spLocks noGrp="1"/>
          </p:cNvSpPr>
          <p:nvPr>
            <p:ph type="title"/>
          </p:nvPr>
        </p:nvSpPr>
        <p:spPr/>
        <p:txBody>
          <a:bodyPr/>
          <a:lstStyle/>
          <a:p>
            <a:r>
              <a:rPr kumimoji="1" lang="zh-CN" altLang="en-US" dirty="0" smtClean="0"/>
              <a:t>从客户端</a:t>
            </a:r>
            <a:r>
              <a:rPr kumimoji="1" lang="zh-CN" altLang="en-US" dirty="0" smtClean="0">
                <a:solidFill>
                  <a:srgbClr val="FF0000"/>
                </a:solidFill>
              </a:rPr>
              <a:t>发送</a:t>
            </a:r>
            <a:r>
              <a:rPr kumimoji="1" lang="zh-CN" altLang="en-US" dirty="0" smtClean="0"/>
              <a:t>添加好友请求</a:t>
            </a:r>
            <a:endParaRPr kumimoji="1" lang="zh-CN" altLang="en-US" dirty="0"/>
          </a:p>
        </p:txBody>
      </p:sp>
    </p:spTree>
    <p:extLst>
      <p:ext uri="{BB962C8B-B14F-4D97-AF65-F5344CB8AC3E}">
        <p14:creationId xmlns:p14="http://schemas.microsoft.com/office/powerpoint/2010/main" val="146789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92500" lnSpcReduction="10000"/>
          </a:bodyPr>
          <a:lstStyle/>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void</a:t>
            </a:r>
            <a:r>
              <a:rPr lang="en-US" altLang="zh-CN" sz="1600" dirty="0">
                <a:solidFill>
                  <a:srgbClr val="000000"/>
                </a:solidFill>
                <a:latin typeface="Menlo-Regular"/>
              </a:rPr>
              <a:t>)xmppStream:(</a:t>
            </a:r>
            <a:r>
              <a:rPr lang="en-US" altLang="zh-CN" sz="1600" dirty="0">
                <a:solidFill>
                  <a:srgbClr val="3F6E74"/>
                </a:solidFill>
                <a:latin typeface="Menlo-Regular"/>
              </a:rPr>
              <a:t>XMPPStream</a:t>
            </a:r>
            <a:r>
              <a:rPr lang="en-US" altLang="zh-CN" sz="1600" dirty="0">
                <a:solidFill>
                  <a:srgbClr val="000000"/>
                </a:solidFill>
                <a:latin typeface="Menlo-Regular"/>
              </a:rPr>
              <a:t> *)sender didReceivePresence:(</a:t>
            </a:r>
            <a:r>
              <a:rPr lang="en-US" altLang="zh-CN" sz="1600" dirty="0">
                <a:solidFill>
                  <a:srgbClr val="3F6E74"/>
                </a:solidFill>
                <a:latin typeface="Menlo-Regular"/>
              </a:rPr>
              <a:t>XMPPPresence</a:t>
            </a:r>
            <a:r>
              <a:rPr lang="en-US" altLang="zh-CN" sz="1600" dirty="0">
                <a:solidFill>
                  <a:srgbClr val="000000"/>
                </a:solidFill>
                <a:latin typeface="Menlo-Regular"/>
              </a:rPr>
              <a:t> *)presence</a:t>
            </a:r>
          </a:p>
          <a:p>
            <a:pPr marL="0" indent="0">
              <a:buNone/>
            </a:pPr>
            <a:r>
              <a:rPr lang="en-US" altLang="zh-CN" sz="1600" dirty="0">
                <a:solidFill>
                  <a:srgbClr val="000000"/>
                </a:solidFill>
                <a:latin typeface="Menlo-Regular"/>
              </a:rPr>
              <a:t>{</a:t>
            </a:r>
          </a:p>
          <a:p>
            <a:pPr marL="0" indent="0">
              <a:buNone/>
            </a:pPr>
            <a:r>
              <a:rPr lang="zh-CN" altLang="en-US" sz="1600" dirty="0" smtClean="0">
                <a:solidFill>
                  <a:srgbClr val="007400"/>
                </a:solidFill>
                <a:latin typeface="Menlo-Regular"/>
              </a:rPr>
              <a:t>    </a:t>
            </a:r>
            <a:r>
              <a:rPr lang="en-US" altLang="zh-CN" sz="1600" dirty="0" smtClean="0">
                <a:solidFill>
                  <a:srgbClr val="007400"/>
                </a:solidFill>
                <a:latin typeface="Menlo-Regular"/>
              </a:rPr>
              <a:t>/</a:t>
            </a:r>
            <a:r>
              <a:rPr lang="en-US" altLang="zh-CN" sz="1600" dirty="0">
                <a:solidFill>
                  <a:srgbClr val="007400"/>
                </a:solidFill>
                <a:latin typeface="Menlo-Regular"/>
              </a:rPr>
              <a:t>/ 1. </a:t>
            </a:r>
            <a:r>
              <a:rPr lang="zh-CN" altLang="en-US" sz="1600" dirty="0">
                <a:solidFill>
                  <a:srgbClr val="007400"/>
                </a:solidFill>
                <a:latin typeface="STHeitiSC-Light"/>
              </a:rPr>
              <a:t>取得好友当前类型（状态）</a:t>
            </a:r>
            <a:endParaRPr lang="zh-CN"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zh-CN" altLang="en-US" sz="1600" dirty="0" smtClean="0">
                <a:solidFill>
                  <a:srgbClr val="000000"/>
                </a:solidFill>
                <a:latin typeface="Menlo-Regular"/>
              </a:rPr>
              <a:t>  </a:t>
            </a:r>
            <a:r>
              <a:rPr lang="en-US" altLang="zh-CN" sz="1600" dirty="0" smtClean="0">
                <a:solidFill>
                  <a:srgbClr val="5C2699"/>
                </a:solidFill>
                <a:latin typeface="Menlo-Regular"/>
              </a:rPr>
              <a:t>NSString</a:t>
            </a:r>
            <a:r>
              <a:rPr lang="en-US" altLang="zh-CN" sz="1600" dirty="0" smtClean="0">
                <a:solidFill>
                  <a:srgbClr val="000000"/>
                </a:solidFill>
                <a:latin typeface="Menlo-Regular"/>
              </a:rPr>
              <a:t> </a:t>
            </a:r>
            <a:r>
              <a:rPr lang="en-US" altLang="zh-CN" sz="1600" dirty="0">
                <a:solidFill>
                  <a:srgbClr val="000000"/>
                </a:solidFill>
                <a:latin typeface="Menlo-Regular"/>
              </a:rPr>
              <a:t>*presenceType = [presence </a:t>
            </a:r>
            <a:r>
              <a:rPr lang="en-US" altLang="zh-CN" sz="1600" dirty="0">
                <a:solidFill>
                  <a:srgbClr val="26474B"/>
                </a:solidFill>
                <a:latin typeface="Menlo-Regular"/>
              </a:rPr>
              <a:t>type</a:t>
            </a:r>
            <a:r>
              <a:rPr lang="en-US" altLang="zh-CN" sz="1600" dirty="0">
                <a:solidFill>
                  <a:srgbClr val="000000"/>
                </a:solidFill>
                <a:latin typeface="Menlo-Regular"/>
              </a:rPr>
              <a:t>];</a:t>
            </a:r>
          </a:p>
          <a:p>
            <a:pPr marL="0" indent="0">
              <a:buNone/>
            </a:pPr>
            <a:endParaRPr lang="en-US" altLang="zh-CN" sz="1600" dirty="0">
              <a:solidFill>
                <a:srgbClr val="000000"/>
              </a:solidFill>
              <a:latin typeface="Menlo-Regular"/>
            </a:endParaRPr>
          </a:p>
          <a:p>
            <a:pPr marL="0" indent="0">
              <a:buNone/>
            </a:pPr>
            <a:r>
              <a:rPr lang="zh-CN" altLang="en-US" sz="1600" dirty="0">
                <a:solidFill>
                  <a:srgbClr val="000000"/>
                </a:solidFill>
                <a:latin typeface="Menlo-Regular"/>
              </a:rPr>
              <a:t>    </a:t>
            </a:r>
            <a:r>
              <a:rPr lang="en-US" altLang="zh-CN" sz="1600" dirty="0">
                <a:solidFill>
                  <a:srgbClr val="007400"/>
                </a:solidFill>
                <a:latin typeface="Menlo-Regular"/>
              </a:rPr>
              <a:t>// 2. </a:t>
            </a:r>
            <a:r>
              <a:rPr lang="zh-CN" altLang="en-US" sz="1600" dirty="0">
                <a:solidFill>
                  <a:srgbClr val="007400"/>
                </a:solidFill>
                <a:latin typeface="STHeitiSC-Light"/>
              </a:rPr>
              <a:t>如果是用户订阅，则添加用户</a:t>
            </a:r>
            <a:endParaRPr lang="zh-CN"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if</a:t>
            </a:r>
            <a:r>
              <a:rPr lang="en-US" altLang="zh-CN" sz="1600" dirty="0">
                <a:solidFill>
                  <a:srgbClr val="000000"/>
                </a:solidFill>
                <a:latin typeface="Menlo-Regular"/>
              </a:rPr>
              <a:t> ([presenceType </a:t>
            </a:r>
            <a:r>
              <a:rPr lang="en-US" altLang="zh-CN" sz="1600" dirty="0">
                <a:solidFill>
                  <a:srgbClr val="2E0D6E"/>
                </a:solidFill>
                <a:latin typeface="Menlo-Regular"/>
              </a:rPr>
              <a:t>isEqualToString</a:t>
            </a:r>
            <a:r>
              <a:rPr lang="en-US" altLang="zh-CN" sz="1600" dirty="0">
                <a:solidFill>
                  <a:srgbClr val="000000"/>
                </a:solidFill>
                <a:latin typeface="Menlo-Regular"/>
              </a:rPr>
              <a:t>:</a:t>
            </a:r>
            <a:r>
              <a:rPr lang="en-US" altLang="zh-CN" sz="1600" dirty="0">
                <a:solidFill>
                  <a:srgbClr val="C41A16"/>
                </a:solidFill>
                <a:latin typeface="Menlo-Regular"/>
              </a:rPr>
              <a:t>@"subscribe"</a:t>
            </a:r>
            <a:r>
              <a:rPr lang="en-US" altLang="zh-CN" sz="1600" dirty="0">
                <a:solidFill>
                  <a:srgbClr val="000000"/>
                </a:solidFill>
                <a:latin typeface="Menlo-Regular"/>
              </a:rPr>
              <a:t>]) {</a:t>
            </a:r>
          </a:p>
          <a:p>
            <a:pPr marL="0" indent="0">
              <a:buNone/>
            </a:pPr>
            <a:r>
              <a:rPr lang="zh-TW" altLang="en-US" sz="1600" dirty="0">
                <a:solidFill>
                  <a:srgbClr val="000000"/>
                </a:solidFill>
                <a:latin typeface="Menlo-Regular"/>
              </a:rPr>
              <a:t>        </a:t>
            </a:r>
            <a:r>
              <a:rPr lang="en-US" altLang="zh-TW" sz="1600" dirty="0">
                <a:solidFill>
                  <a:srgbClr val="007400"/>
                </a:solidFill>
                <a:latin typeface="Menlo-Regular"/>
              </a:rPr>
              <a:t>// </a:t>
            </a:r>
            <a:r>
              <a:rPr lang="zh-TW" altLang="en-US" sz="1600" dirty="0">
                <a:solidFill>
                  <a:srgbClr val="007400"/>
                </a:solidFill>
                <a:latin typeface="STHeitiSC-Light"/>
              </a:rPr>
              <a:t>接收好友订阅请求</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smtClean="0">
                <a:solidFill>
                  <a:srgbClr val="000000"/>
                </a:solidFill>
                <a:latin typeface="Menlo-Regular"/>
              </a:rPr>
              <a:t>[</a:t>
            </a:r>
            <a:r>
              <a:rPr lang="en-US" altLang="zh-CN" sz="1600" dirty="0" smtClean="0">
                <a:solidFill>
                  <a:srgbClr val="3F6E74"/>
                </a:solidFill>
                <a:latin typeface="Menlo-Regular"/>
              </a:rPr>
              <a:t>xmppRoster</a:t>
            </a:r>
            <a:r>
              <a:rPr lang="en-US" altLang="zh-CN" sz="1600" dirty="0" smtClean="0">
                <a:solidFill>
                  <a:srgbClr val="000000"/>
                </a:solidFill>
                <a:latin typeface="Menlo-Regular"/>
              </a:rPr>
              <a:t> </a:t>
            </a:r>
            <a:r>
              <a:rPr lang="en-US" altLang="zh-CN" sz="1600" dirty="0">
                <a:solidFill>
                  <a:srgbClr val="26474B"/>
                </a:solidFill>
                <a:latin typeface="Menlo-Regular"/>
              </a:rPr>
              <a:t>acceptPresenceSubscriptionRequestFrom</a:t>
            </a:r>
            <a:r>
              <a:rPr lang="en-US" altLang="zh-CN" sz="1600" dirty="0">
                <a:solidFill>
                  <a:srgbClr val="000000"/>
                </a:solidFill>
                <a:latin typeface="Menlo-Regular"/>
              </a:rPr>
              <a:t>:[presence </a:t>
            </a:r>
            <a:r>
              <a:rPr lang="en-US" altLang="zh-CN" sz="1600" dirty="0">
                <a:solidFill>
                  <a:srgbClr val="26474B"/>
                </a:solidFill>
                <a:latin typeface="Menlo-Regular"/>
              </a:rPr>
              <a:t>from</a:t>
            </a:r>
            <a:r>
              <a:rPr lang="en-US" altLang="zh-CN" sz="1600" dirty="0">
                <a:solidFill>
                  <a:srgbClr val="000000"/>
                </a:solidFill>
                <a:latin typeface="Menlo-Regular"/>
              </a:rPr>
              <a:t>] </a:t>
            </a:r>
            <a:r>
              <a:rPr lang="en-US" altLang="zh-CN" sz="1600" dirty="0">
                <a:solidFill>
                  <a:srgbClr val="26474B"/>
                </a:solidFill>
                <a:latin typeface="Menlo-Regular"/>
              </a:rPr>
              <a:t>andAddToRoster</a:t>
            </a:r>
            <a:r>
              <a:rPr lang="en-US" altLang="zh-CN" sz="1600" dirty="0">
                <a:solidFill>
                  <a:srgbClr val="000000"/>
                </a:solidFill>
                <a:latin typeface="Menlo-Regular"/>
              </a:rPr>
              <a:t>:</a:t>
            </a:r>
            <a:r>
              <a:rPr lang="en-US" altLang="zh-CN" sz="1600" dirty="0">
                <a:solidFill>
                  <a:srgbClr val="AA0D91"/>
                </a:solidFill>
                <a:latin typeface="Menlo-Regular"/>
              </a:rPr>
              <a:t>YES</a:t>
            </a:r>
            <a:r>
              <a:rPr lang="en-US" altLang="zh-CN" sz="1600" dirty="0">
                <a:solidFill>
                  <a:srgbClr val="000000"/>
                </a:solidFill>
                <a:latin typeface="Menlo-Regular"/>
              </a:rPr>
              <a:t>];</a:t>
            </a:r>
          </a:p>
          <a:p>
            <a:pPr marL="0" indent="0">
              <a:buNone/>
            </a:pPr>
            <a:r>
              <a:rPr lang="en-US" altLang="zh-CN" sz="1600" dirty="0">
                <a:solidFill>
                  <a:srgbClr val="000000"/>
                </a:solidFill>
                <a:latin typeface="Menlo-Regular"/>
              </a:rPr>
              <a:t>    }</a:t>
            </a:r>
          </a:p>
          <a:p>
            <a:pPr marL="0" indent="0">
              <a:buNone/>
            </a:pPr>
            <a:r>
              <a:rPr lang="en-US" altLang="zh-CN" sz="1600" dirty="0">
                <a:solidFill>
                  <a:srgbClr val="000000"/>
                </a:solidFill>
                <a:latin typeface="Menlo-Regular"/>
              </a:rPr>
              <a:t>}</a:t>
            </a:r>
            <a:endParaRPr kumimoji="1" lang="zh-CN" altLang="en-US" sz="1600" dirty="0"/>
          </a:p>
        </p:txBody>
      </p:sp>
      <p:sp>
        <p:nvSpPr>
          <p:cNvPr id="2" name="标题 1"/>
          <p:cNvSpPr>
            <a:spLocks noGrp="1"/>
          </p:cNvSpPr>
          <p:nvPr>
            <p:ph type="title"/>
          </p:nvPr>
        </p:nvSpPr>
        <p:spPr/>
        <p:txBody>
          <a:bodyPr/>
          <a:lstStyle/>
          <a:p>
            <a:r>
              <a:rPr kumimoji="1" lang="zh-CN" altLang="en-US" dirty="0" smtClean="0"/>
              <a:t>从客户端</a:t>
            </a:r>
            <a:r>
              <a:rPr kumimoji="1" lang="zh-CN" altLang="en-US" dirty="0" smtClean="0">
                <a:solidFill>
                  <a:srgbClr val="FF0000"/>
                </a:solidFill>
              </a:rPr>
              <a:t>接收</a:t>
            </a:r>
            <a:r>
              <a:rPr kumimoji="1" lang="zh-CN" altLang="en-US" dirty="0" smtClean="0"/>
              <a:t>添加好友请求</a:t>
            </a:r>
            <a:endParaRPr kumimoji="1" lang="zh-CN" altLang="en-US" dirty="0"/>
          </a:p>
        </p:txBody>
      </p:sp>
    </p:spTree>
    <p:extLst>
      <p:ext uri="{BB962C8B-B14F-4D97-AF65-F5344CB8AC3E}">
        <p14:creationId xmlns:p14="http://schemas.microsoft.com/office/powerpoint/2010/main" val="228006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smtClean="0">
                <a:solidFill>
                  <a:srgbClr val="000000"/>
                </a:solidFill>
                <a:latin typeface="Menlo-Regular"/>
              </a:rPr>
              <a:t>[</a:t>
            </a:r>
            <a:r>
              <a:rPr lang="en-US" altLang="zh-CN" sz="1800" dirty="0" smtClean="0">
                <a:solidFill>
                  <a:srgbClr val="26474B"/>
                </a:solidFill>
                <a:latin typeface="Menlo-Regular"/>
              </a:rPr>
              <a:t>xmppRoster</a:t>
            </a:r>
            <a:r>
              <a:rPr lang="en-US" altLang="zh-CN" sz="1800" dirty="0" smtClean="0">
                <a:solidFill>
                  <a:srgbClr val="000000"/>
                </a:solidFill>
                <a:latin typeface="Menlo-Regular"/>
              </a:rPr>
              <a:t> </a:t>
            </a:r>
            <a:r>
              <a:rPr lang="en-US" altLang="zh-CN" sz="1800" dirty="0">
                <a:solidFill>
                  <a:srgbClr val="26474B"/>
                </a:solidFill>
                <a:latin typeface="Menlo-Regular"/>
              </a:rPr>
              <a:t>removeUser</a:t>
            </a:r>
            <a:r>
              <a:rPr lang="en-US" altLang="zh-CN" sz="1800" dirty="0">
                <a:solidFill>
                  <a:srgbClr val="000000"/>
                </a:solidFill>
                <a:latin typeface="Menlo-Regular"/>
              </a:rPr>
              <a:t>:user.</a:t>
            </a:r>
            <a:r>
              <a:rPr lang="en-US" altLang="zh-CN" sz="1800" dirty="0">
                <a:solidFill>
                  <a:srgbClr val="3F6E74"/>
                </a:solidFill>
                <a:latin typeface="Menlo-Regular"/>
              </a:rPr>
              <a:t>jid</a:t>
            </a:r>
            <a:r>
              <a:rPr lang="en-US" altLang="zh-CN" sz="1800" dirty="0">
                <a:solidFill>
                  <a:srgbClr val="000000"/>
                </a:solidFill>
                <a:latin typeface="Menlo-Regular"/>
              </a:rPr>
              <a:t>];</a:t>
            </a:r>
            <a:endParaRPr kumimoji="1" lang="zh-CN" altLang="en-US" sz="1800" dirty="0"/>
          </a:p>
        </p:txBody>
      </p:sp>
      <p:sp>
        <p:nvSpPr>
          <p:cNvPr id="2" name="标题 1"/>
          <p:cNvSpPr>
            <a:spLocks noGrp="1"/>
          </p:cNvSpPr>
          <p:nvPr>
            <p:ph type="title"/>
          </p:nvPr>
        </p:nvSpPr>
        <p:spPr/>
        <p:txBody>
          <a:bodyPr/>
          <a:lstStyle/>
          <a:p>
            <a:r>
              <a:rPr kumimoji="1" lang="zh-CN" altLang="en-US" dirty="0" smtClean="0"/>
              <a:t>删除好友</a:t>
            </a:r>
            <a:endParaRPr kumimoji="1" lang="zh-CN" altLang="en-US" dirty="0"/>
          </a:p>
        </p:txBody>
      </p:sp>
    </p:spTree>
    <p:extLst>
      <p:ext uri="{BB962C8B-B14F-4D97-AF65-F5344CB8AC3E}">
        <p14:creationId xmlns:p14="http://schemas.microsoft.com/office/powerpoint/2010/main" val="72411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normAutofit/>
          </a:bodyPr>
          <a:lstStyle/>
          <a:p>
            <a:r>
              <a:rPr kumimoji="1" lang="en-US" altLang="zh-CN" sz="2400" dirty="0">
                <a:solidFill>
                  <a:srgbClr val="800000"/>
                </a:solidFill>
              </a:rPr>
              <a:t>XMPPUserCoreDataStorageObject</a:t>
            </a:r>
            <a:r>
              <a:rPr kumimoji="1" lang="zh-CN" altLang="en-US" sz="2400" dirty="0"/>
              <a:t>中的</a:t>
            </a:r>
            <a:r>
              <a:rPr kumimoji="1" lang="en-US" altLang="zh-CN" sz="2400" dirty="0">
                <a:solidFill>
                  <a:srgbClr val="800000"/>
                </a:solidFill>
              </a:rPr>
              <a:t>sectionNum</a:t>
            </a:r>
          </a:p>
          <a:p>
            <a:pPr>
              <a:buFont typeface="Wingdings" charset="2"/>
              <a:buChar char="Ø"/>
            </a:pPr>
            <a:r>
              <a:rPr kumimoji="1" lang="zh-CN" altLang="zh-CN" sz="2400" dirty="0" smtClean="0"/>
              <a:t>“</a:t>
            </a:r>
            <a:r>
              <a:rPr kumimoji="1" lang="en-US" altLang="zh-CN" sz="2400" dirty="0" smtClean="0"/>
              <a:t>0</a:t>
            </a:r>
            <a:r>
              <a:rPr kumimoji="1" lang="zh-CN" altLang="en-US" sz="2400" dirty="0" smtClean="0"/>
              <a:t>”</a:t>
            </a:r>
            <a:r>
              <a:rPr kumimoji="1" lang="en-US" altLang="zh-CN" sz="2400" dirty="0" smtClean="0"/>
              <a:t>-</a:t>
            </a:r>
            <a:r>
              <a:rPr kumimoji="1" lang="zh-CN" altLang="en-US" sz="2400" dirty="0" smtClean="0"/>
              <a:t> 在线</a:t>
            </a:r>
            <a:endParaRPr kumimoji="1" lang="en-US" altLang="zh-CN" sz="2400" dirty="0" smtClean="0"/>
          </a:p>
          <a:p>
            <a:pPr>
              <a:buFont typeface="Wingdings" charset="2"/>
              <a:buChar char="Ø"/>
            </a:pPr>
            <a:r>
              <a:rPr kumimoji="1" lang="zh-CN" altLang="zh-CN" sz="2400" dirty="0" smtClean="0"/>
              <a:t>“</a:t>
            </a:r>
            <a:r>
              <a:rPr kumimoji="1" lang="en-US" altLang="zh-CN" sz="2400" dirty="0" smtClean="0"/>
              <a:t>1</a:t>
            </a:r>
            <a:r>
              <a:rPr kumimoji="1" lang="zh-CN" altLang="en-US" sz="2400" dirty="0" smtClean="0"/>
              <a:t>”</a:t>
            </a:r>
            <a:r>
              <a:rPr kumimoji="1" lang="en-US" altLang="zh-CN" sz="2400" dirty="0" smtClean="0"/>
              <a:t>-</a:t>
            </a:r>
            <a:r>
              <a:rPr kumimoji="1" lang="zh-CN" altLang="en-US" sz="2400" dirty="0" smtClean="0"/>
              <a:t> 离开</a:t>
            </a:r>
            <a:endParaRPr kumimoji="1" lang="en-US" altLang="zh-CN" sz="2400" dirty="0" smtClean="0"/>
          </a:p>
          <a:p>
            <a:pPr>
              <a:buFont typeface="Wingdings" charset="2"/>
              <a:buChar char="Ø"/>
            </a:pPr>
            <a:r>
              <a:rPr kumimoji="1" lang="zh-CN" altLang="zh-CN" sz="2400" dirty="0" smtClean="0"/>
              <a:t>“</a:t>
            </a:r>
            <a:r>
              <a:rPr kumimoji="1" lang="en-US" altLang="zh-CN" sz="2400" dirty="0" smtClean="0"/>
              <a:t>2</a:t>
            </a:r>
            <a:r>
              <a:rPr kumimoji="1" lang="zh-CN" altLang="en-US" sz="2400" dirty="0" smtClean="0"/>
              <a:t>”</a:t>
            </a:r>
            <a:r>
              <a:rPr kumimoji="1" lang="en-US" altLang="zh-CN" sz="2400" dirty="0" smtClean="0"/>
              <a:t>-</a:t>
            </a:r>
            <a:r>
              <a:rPr kumimoji="1" lang="zh-CN" altLang="en-US" sz="2400" dirty="0" smtClean="0"/>
              <a:t> 离线</a:t>
            </a:r>
            <a:endParaRPr kumimoji="1" lang="zh-CN" altLang="en-US" sz="2400" dirty="0"/>
          </a:p>
        </p:txBody>
      </p:sp>
      <p:sp>
        <p:nvSpPr>
          <p:cNvPr id="2" name="标题 1"/>
          <p:cNvSpPr>
            <a:spLocks noGrp="1"/>
          </p:cNvSpPr>
          <p:nvPr>
            <p:ph type="title"/>
          </p:nvPr>
        </p:nvSpPr>
        <p:spPr/>
        <p:txBody>
          <a:bodyPr/>
          <a:lstStyle/>
          <a:p>
            <a:r>
              <a:rPr kumimoji="1" lang="zh-CN" altLang="en-US" dirty="0" smtClean="0"/>
              <a:t>用户状态</a:t>
            </a:r>
            <a:endParaRPr kumimoji="1" lang="zh-CN" altLang="en-US" dirty="0"/>
          </a:p>
        </p:txBody>
      </p:sp>
    </p:spTree>
    <p:extLst>
      <p:ext uri="{BB962C8B-B14F-4D97-AF65-F5344CB8AC3E}">
        <p14:creationId xmlns:p14="http://schemas.microsoft.com/office/powerpoint/2010/main" val="1164754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55000" lnSpcReduction="20000"/>
          </a:bodyPr>
          <a:lstStyle/>
          <a:p>
            <a:pPr marL="0" indent="0">
              <a:buNone/>
            </a:pPr>
            <a:r>
              <a:rPr lang="en-US" altLang="zh-CN" dirty="0">
                <a:solidFill>
                  <a:srgbClr val="000000"/>
                </a:solidFill>
                <a:latin typeface="Menlo-Regular"/>
              </a:rPr>
              <a:t>- (</a:t>
            </a:r>
            <a:r>
              <a:rPr lang="en-US" altLang="zh-CN" dirty="0">
                <a:solidFill>
                  <a:srgbClr val="5C2699"/>
                </a:solidFill>
                <a:latin typeface="Menlo-Regular"/>
              </a:rPr>
              <a:t>UIImage</a:t>
            </a:r>
            <a:r>
              <a:rPr lang="en-US" altLang="zh-CN" dirty="0">
                <a:solidFill>
                  <a:srgbClr val="000000"/>
                </a:solidFill>
                <a:latin typeface="Menlo-Regular"/>
              </a:rPr>
              <a:t> *)loadPhotoForUser:(</a:t>
            </a:r>
            <a:r>
              <a:rPr lang="en-US" altLang="zh-CN" dirty="0">
                <a:solidFill>
                  <a:srgbClr val="3F6E74"/>
                </a:solidFill>
                <a:latin typeface="Menlo-Regular"/>
              </a:rPr>
              <a:t>XMPPUserCoreDataStorageObject</a:t>
            </a:r>
            <a:r>
              <a:rPr lang="en-US" altLang="zh-CN" dirty="0">
                <a:solidFill>
                  <a:srgbClr val="000000"/>
                </a:solidFill>
                <a:latin typeface="Menlo-Regular"/>
              </a:rPr>
              <a:t> *)user</a:t>
            </a:r>
          </a:p>
          <a:p>
            <a:pPr marL="0" indent="0">
              <a:buNone/>
            </a:pPr>
            <a:r>
              <a:rPr lang="en-US" altLang="zh-CN" dirty="0">
                <a:solidFill>
                  <a:srgbClr val="000000"/>
                </a:solidFill>
                <a:latin typeface="Menlo-Regular"/>
              </a:rPr>
              <a:t>{</a:t>
            </a:r>
          </a:p>
          <a:p>
            <a:pPr marL="0" indent="0">
              <a:buNone/>
            </a:pPr>
            <a:r>
              <a:rPr lang="zh-CN" altLang="en-US" dirty="0">
                <a:solidFill>
                  <a:srgbClr val="000000"/>
                </a:solidFill>
                <a:latin typeface="Menlo-Regular"/>
              </a:rPr>
              <a:t>    </a:t>
            </a:r>
            <a:r>
              <a:rPr lang="en-US" altLang="zh-CN" dirty="0">
                <a:solidFill>
                  <a:srgbClr val="007400"/>
                </a:solidFill>
                <a:latin typeface="Menlo-Regular"/>
              </a:rPr>
              <a:t>// </a:t>
            </a:r>
            <a:r>
              <a:rPr lang="zh-CN" altLang="en-US" dirty="0">
                <a:solidFill>
                  <a:srgbClr val="007400"/>
                </a:solidFill>
                <a:latin typeface="STHeitiSC-Light"/>
              </a:rPr>
              <a:t>判断好友数据表中是否存在用户头像</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AA0D91"/>
                </a:solidFill>
                <a:latin typeface="Menlo-Regular"/>
              </a:rPr>
              <a:t>if</a:t>
            </a:r>
            <a:r>
              <a:rPr lang="en-US" altLang="zh-CN" dirty="0" smtClean="0">
                <a:solidFill>
                  <a:srgbClr val="000000"/>
                </a:solidFill>
                <a:latin typeface="Menlo-Regular"/>
              </a:rPr>
              <a:t> </a:t>
            </a:r>
            <a:r>
              <a:rPr lang="en-US" altLang="zh-CN" dirty="0">
                <a:solidFill>
                  <a:srgbClr val="000000"/>
                </a:solidFill>
                <a:latin typeface="Menlo-Regular"/>
              </a:rPr>
              <a:t>(user.</a:t>
            </a:r>
            <a:r>
              <a:rPr lang="en-US" altLang="zh-CN" dirty="0">
                <a:solidFill>
                  <a:srgbClr val="3F6E74"/>
                </a:solidFill>
                <a:latin typeface="Menlo-Regular"/>
              </a:rPr>
              <a:t>photo</a:t>
            </a:r>
            <a:r>
              <a:rPr lang="en-US" altLang="zh-CN" dirty="0">
                <a:solidFill>
                  <a:srgbClr val="000000"/>
                </a:solidFill>
                <a:latin typeface="Menlo-Regular"/>
              </a:rPr>
              <a:t>) {</a:t>
            </a:r>
          </a:p>
          <a:p>
            <a:pPr marL="0" indent="0">
              <a:buNone/>
            </a:pPr>
            <a:r>
              <a:rPr lang="zh-TW" altLang="en-US" dirty="0">
                <a:solidFill>
                  <a:srgbClr val="000000"/>
                </a:solidFill>
                <a:latin typeface="Menlo-Regular"/>
              </a:rPr>
              <a:t>        </a:t>
            </a:r>
            <a:r>
              <a:rPr lang="en-US" altLang="zh-TW" dirty="0">
                <a:solidFill>
                  <a:srgbClr val="007400"/>
                </a:solidFill>
                <a:latin typeface="Menlo-Regular"/>
              </a:rPr>
              <a:t>// </a:t>
            </a:r>
            <a:r>
              <a:rPr lang="zh-TW" altLang="en-US" dirty="0">
                <a:solidFill>
                  <a:srgbClr val="007400"/>
                </a:solidFill>
                <a:latin typeface="STHeitiSC-Light"/>
              </a:rPr>
              <a:t>如果存在直接返回</a:t>
            </a:r>
            <a:endParaRPr lang="zh-TW"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AA0D91"/>
                </a:solidFill>
                <a:latin typeface="Menlo-Regular"/>
              </a:rPr>
              <a:t>return</a:t>
            </a:r>
            <a:r>
              <a:rPr lang="en-US" altLang="zh-CN" dirty="0" smtClean="0">
                <a:solidFill>
                  <a:srgbClr val="000000"/>
                </a:solidFill>
                <a:latin typeface="Menlo-Regular"/>
              </a:rPr>
              <a:t> </a:t>
            </a:r>
            <a:r>
              <a:rPr lang="en-US" altLang="zh-CN" dirty="0">
                <a:solidFill>
                  <a:srgbClr val="000000"/>
                </a:solidFill>
                <a:latin typeface="Menlo-Regular"/>
              </a:rPr>
              <a:t>user.</a:t>
            </a:r>
            <a:r>
              <a:rPr lang="en-US" altLang="zh-CN" dirty="0">
                <a:solidFill>
                  <a:srgbClr val="3F6E74"/>
                </a:solidFill>
                <a:latin typeface="Menlo-Regular"/>
              </a:rPr>
              <a:t>photo</a:t>
            </a:r>
            <a:r>
              <a:rPr lang="en-US" altLang="zh-CN" dirty="0">
                <a:solidFill>
                  <a:srgbClr val="000000"/>
                </a:solidFill>
                <a:latin typeface="Menlo-Regular"/>
              </a:rPr>
              <a:t>;</a:t>
            </a:r>
          </a:p>
          <a:p>
            <a:pPr marL="0" indent="0">
              <a:buNone/>
            </a:pPr>
            <a:r>
              <a:rPr lang="en-US" altLang="zh-CN" dirty="0">
                <a:solidFill>
                  <a:srgbClr val="000000"/>
                </a:solidFill>
                <a:latin typeface="Menlo-Regular"/>
              </a:rPr>
              <a:t>    }</a:t>
            </a:r>
          </a:p>
          <a:p>
            <a:pPr marL="0" indent="0">
              <a:buNone/>
            </a:pPr>
            <a:endParaRPr lang="en-US" altLang="zh-CN" dirty="0">
              <a:solidFill>
                <a:srgbClr val="000000"/>
              </a:solidFill>
              <a:latin typeface="Menlo-Regular"/>
            </a:endParaRPr>
          </a:p>
          <a:p>
            <a:pPr marL="0" indent="0">
              <a:buNone/>
            </a:pPr>
            <a:r>
              <a:rPr lang="zh-CN" altLang="en-US" dirty="0">
                <a:solidFill>
                  <a:srgbClr val="000000"/>
                </a:solidFill>
                <a:latin typeface="Menlo-Regular"/>
              </a:rPr>
              <a:t>    </a:t>
            </a:r>
            <a:r>
              <a:rPr lang="en-US" altLang="zh-CN" dirty="0">
                <a:solidFill>
                  <a:srgbClr val="007400"/>
                </a:solidFill>
                <a:latin typeface="Menlo-Regular"/>
              </a:rPr>
              <a:t>// </a:t>
            </a:r>
            <a:r>
              <a:rPr lang="zh-CN" altLang="en-US" dirty="0">
                <a:solidFill>
                  <a:srgbClr val="007400"/>
                </a:solidFill>
                <a:latin typeface="STHeitiSC-Light"/>
              </a:rPr>
              <a:t>如果不存在，从用户名片中获取</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5C2699"/>
                </a:solidFill>
                <a:latin typeface="Menlo-Regular"/>
              </a:rPr>
              <a:t>NSData</a:t>
            </a:r>
            <a:r>
              <a:rPr lang="en-US" altLang="zh-CN" dirty="0" smtClean="0">
                <a:solidFill>
                  <a:srgbClr val="000000"/>
                </a:solidFill>
                <a:latin typeface="Menlo-Regular"/>
              </a:rPr>
              <a:t> </a:t>
            </a:r>
            <a:r>
              <a:rPr lang="en-US" altLang="zh-CN" dirty="0">
                <a:solidFill>
                  <a:srgbClr val="000000"/>
                </a:solidFill>
                <a:latin typeface="Menlo-Regular"/>
              </a:rPr>
              <a:t>*photoData = </a:t>
            </a:r>
            <a:r>
              <a:rPr lang="en-US" altLang="zh-CN" dirty="0" smtClean="0">
                <a:solidFill>
                  <a:srgbClr val="000000"/>
                </a:solidFill>
                <a:latin typeface="Menlo-Regular"/>
              </a:rPr>
              <a:t>[</a:t>
            </a:r>
            <a:r>
              <a:rPr lang="en-US" altLang="zh-CN" dirty="0" smtClean="0">
                <a:solidFill>
                  <a:srgbClr val="26474B"/>
                </a:solidFill>
                <a:latin typeface="Menlo-Regular"/>
              </a:rPr>
              <a:t>xmppvCardAvatarModule</a:t>
            </a:r>
            <a:r>
              <a:rPr lang="en-US" altLang="zh-CN" dirty="0" smtClean="0">
                <a:solidFill>
                  <a:srgbClr val="000000"/>
                </a:solidFill>
                <a:latin typeface="Menlo-Regular"/>
              </a:rPr>
              <a:t> </a:t>
            </a:r>
            <a:r>
              <a:rPr lang="en-US" altLang="zh-CN" dirty="0">
                <a:solidFill>
                  <a:srgbClr val="26474B"/>
                </a:solidFill>
                <a:latin typeface="Menlo-Regular"/>
              </a:rPr>
              <a:t>photoDataForJID</a:t>
            </a:r>
            <a:r>
              <a:rPr lang="en-US" altLang="zh-CN" dirty="0">
                <a:solidFill>
                  <a:srgbClr val="000000"/>
                </a:solidFill>
                <a:latin typeface="Menlo-Regular"/>
              </a:rPr>
              <a:t>:user.</a:t>
            </a:r>
            <a:r>
              <a:rPr lang="en-US" altLang="zh-CN" dirty="0">
                <a:solidFill>
                  <a:srgbClr val="3F6E74"/>
                </a:solidFill>
                <a:latin typeface="Menlo-Regular"/>
              </a:rPr>
              <a:t>jid</a:t>
            </a:r>
            <a:r>
              <a:rPr lang="en-US" altLang="zh-CN" dirty="0">
                <a:solidFill>
                  <a:srgbClr val="000000"/>
                </a:solidFill>
                <a:latin typeface="Menlo-Regular"/>
              </a:rPr>
              <a:t>];</a:t>
            </a:r>
          </a:p>
          <a:p>
            <a:pPr marL="0" indent="0">
              <a:buNone/>
            </a:pPr>
            <a:r>
              <a:rPr lang="en-US" altLang="zh-CN" dirty="0">
                <a:solidFill>
                  <a:srgbClr val="000000"/>
                </a:solidFill>
                <a:latin typeface="Menlo-Regular"/>
              </a:rPr>
              <a:t>    </a:t>
            </a:r>
            <a:r>
              <a:rPr lang="en-US" altLang="zh-CN" dirty="0">
                <a:solidFill>
                  <a:srgbClr val="AA0D91"/>
                </a:solidFill>
                <a:latin typeface="Menlo-Regular"/>
              </a:rPr>
              <a:t>if</a:t>
            </a:r>
            <a:r>
              <a:rPr lang="en-US" altLang="zh-CN" dirty="0">
                <a:solidFill>
                  <a:srgbClr val="000000"/>
                </a:solidFill>
                <a:latin typeface="Menlo-Regular"/>
              </a:rPr>
              <a:t> (photoData) {</a:t>
            </a:r>
          </a:p>
          <a:p>
            <a:pPr marL="0" indent="0">
              <a:buNone/>
            </a:pPr>
            <a:r>
              <a:rPr lang="en-US" altLang="zh-CN" dirty="0">
                <a:solidFill>
                  <a:srgbClr val="000000"/>
                </a:solidFill>
                <a:latin typeface="Menlo-Regular"/>
              </a:rPr>
              <a:t>        </a:t>
            </a:r>
            <a:r>
              <a:rPr lang="en-US" altLang="zh-CN" dirty="0">
                <a:solidFill>
                  <a:srgbClr val="AA0D91"/>
                </a:solidFill>
                <a:latin typeface="Menlo-Regular"/>
              </a:rPr>
              <a:t>return</a:t>
            </a:r>
            <a:r>
              <a:rPr lang="en-US" altLang="zh-CN" dirty="0">
                <a:solidFill>
                  <a:srgbClr val="000000"/>
                </a:solidFill>
                <a:latin typeface="Menlo-Regular"/>
              </a:rPr>
              <a:t> [</a:t>
            </a:r>
            <a:r>
              <a:rPr lang="en-US" altLang="zh-CN" dirty="0">
                <a:solidFill>
                  <a:srgbClr val="5C2699"/>
                </a:solidFill>
                <a:latin typeface="Menlo-Regular"/>
              </a:rPr>
              <a:t>UIImage</a:t>
            </a:r>
            <a:r>
              <a:rPr lang="en-US" altLang="zh-CN" dirty="0">
                <a:solidFill>
                  <a:srgbClr val="000000"/>
                </a:solidFill>
                <a:latin typeface="Menlo-Regular"/>
              </a:rPr>
              <a:t> </a:t>
            </a:r>
            <a:r>
              <a:rPr lang="en-US" altLang="zh-CN" dirty="0">
                <a:solidFill>
                  <a:srgbClr val="2E0D6E"/>
                </a:solidFill>
                <a:latin typeface="Menlo-Regular"/>
              </a:rPr>
              <a:t>imageWithData</a:t>
            </a:r>
            <a:r>
              <a:rPr lang="en-US" altLang="zh-CN" dirty="0">
                <a:solidFill>
                  <a:srgbClr val="000000"/>
                </a:solidFill>
                <a:latin typeface="Menlo-Regular"/>
              </a:rPr>
              <a:t>:photoData];</a:t>
            </a:r>
          </a:p>
          <a:p>
            <a:pPr marL="0" indent="0">
              <a:buNone/>
            </a:pPr>
            <a:r>
              <a:rPr lang="en-US" altLang="zh-CN" dirty="0">
                <a:solidFill>
                  <a:srgbClr val="000000"/>
                </a:solidFill>
                <a:latin typeface="Menlo-Regular"/>
              </a:rPr>
              <a:t>    }</a:t>
            </a:r>
          </a:p>
          <a:p>
            <a:pPr marL="0" indent="0">
              <a:buNone/>
            </a:pPr>
            <a:endParaRPr lang="en-US" altLang="zh-CN" dirty="0">
              <a:solidFill>
                <a:srgbClr val="000000"/>
              </a:solidFill>
              <a:latin typeface="Menlo-Regular"/>
            </a:endParaRPr>
          </a:p>
          <a:p>
            <a:pPr marL="0" indent="0">
              <a:buNone/>
            </a:pPr>
            <a:r>
              <a:rPr lang="en-US" altLang="zh-CN" dirty="0">
                <a:solidFill>
                  <a:srgbClr val="000000"/>
                </a:solidFill>
                <a:latin typeface="Menlo-Regular"/>
              </a:rPr>
              <a:t>    </a:t>
            </a:r>
            <a:r>
              <a:rPr lang="en-US" altLang="zh-CN" dirty="0">
                <a:solidFill>
                  <a:srgbClr val="AA0D91"/>
                </a:solidFill>
                <a:latin typeface="Menlo-Regular"/>
              </a:rPr>
              <a:t>return</a:t>
            </a:r>
            <a:r>
              <a:rPr lang="en-US" altLang="zh-CN" dirty="0">
                <a:solidFill>
                  <a:srgbClr val="000000"/>
                </a:solidFill>
                <a:latin typeface="Menlo-Regular"/>
              </a:rPr>
              <a:t> [</a:t>
            </a:r>
            <a:r>
              <a:rPr lang="en-US" altLang="zh-CN" dirty="0">
                <a:solidFill>
                  <a:srgbClr val="5C2699"/>
                </a:solidFill>
                <a:latin typeface="Menlo-Regular"/>
              </a:rPr>
              <a:t>UIImage</a:t>
            </a:r>
            <a:r>
              <a:rPr lang="en-US" altLang="zh-CN" dirty="0">
                <a:solidFill>
                  <a:srgbClr val="000000"/>
                </a:solidFill>
                <a:latin typeface="Menlo-Regular"/>
              </a:rPr>
              <a:t> </a:t>
            </a:r>
            <a:r>
              <a:rPr lang="en-US" altLang="zh-CN" dirty="0">
                <a:solidFill>
                  <a:srgbClr val="2E0D6E"/>
                </a:solidFill>
                <a:latin typeface="Menlo-Regular"/>
              </a:rPr>
              <a:t>imageNamed</a:t>
            </a:r>
            <a:r>
              <a:rPr lang="en-US" altLang="zh-CN" dirty="0">
                <a:solidFill>
                  <a:srgbClr val="000000"/>
                </a:solidFill>
                <a:latin typeface="Menlo-Regular"/>
              </a:rPr>
              <a:t>:</a:t>
            </a:r>
            <a:r>
              <a:rPr lang="en-US" altLang="zh-CN" dirty="0" smtClean="0">
                <a:solidFill>
                  <a:srgbClr val="C41A16"/>
                </a:solidFill>
                <a:latin typeface="Menlo-Regular"/>
              </a:rPr>
              <a:t>@”1.jpg"</a:t>
            </a:r>
            <a:r>
              <a:rPr lang="en-US" altLang="zh-CN" dirty="0">
                <a:solidFill>
                  <a:srgbClr val="000000"/>
                </a:solidFill>
                <a:latin typeface="Menlo-Regular"/>
              </a:rPr>
              <a:t>];</a:t>
            </a:r>
          </a:p>
          <a:p>
            <a:pPr marL="0" indent="0">
              <a:buNone/>
            </a:pPr>
            <a:r>
              <a:rPr lang="en-US" altLang="zh-CN" dirty="0">
                <a:solidFill>
                  <a:srgbClr val="000000"/>
                </a:solidFill>
                <a:latin typeface="Menlo-Regular"/>
              </a:rPr>
              <a:t>}</a:t>
            </a:r>
            <a:endParaRPr kumimoji="1" lang="zh-CN" altLang="en-US" dirty="0"/>
          </a:p>
        </p:txBody>
      </p:sp>
      <p:sp>
        <p:nvSpPr>
          <p:cNvPr id="2" name="标题 1"/>
          <p:cNvSpPr>
            <a:spLocks noGrp="1"/>
          </p:cNvSpPr>
          <p:nvPr>
            <p:ph type="title"/>
          </p:nvPr>
        </p:nvSpPr>
        <p:spPr/>
        <p:txBody>
          <a:bodyPr/>
          <a:lstStyle/>
          <a:p>
            <a:r>
              <a:rPr kumimoji="1" lang="zh-CN" altLang="en-US" dirty="0" smtClean="0"/>
              <a:t>用户头像</a:t>
            </a:r>
            <a:endParaRPr kumimoji="1" lang="zh-CN" altLang="en-US" dirty="0"/>
          </a:p>
        </p:txBody>
      </p:sp>
    </p:spTree>
    <p:extLst>
      <p:ext uri="{BB962C8B-B14F-4D97-AF65-F5344CB8AC3E}">
        <p14:creationId xmlns:p14="http://schemas.microsoft.com/office/powerpoint/2010/main" val="657366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normAutofit/>
          </a:bodyPr>
          <a:lstStyle/>
          <a:p>
            <a:r>
              <a:rPr lang="en-US" altLang="zh-CN" sz="2000" dirty="0" smtClean="0">
                <a:solidFill>
                  <a:srgbClr val="000000"/>
                </a:solidFill>
                <a:latin typeface="Menlo-Regular"/>
              </a:rPr>
              <a:t>- </a:t>
            </a:r>
            <a:r>
              <a:rPr lang="en-US" altLang="zh-CN" sz="2000" dirty="0">
                <a:solidFill>
                  <a:srgbClr val="000000"/>
                </a:solidFill>
                <a:latin typeface="Menlo-Regular"/>
              </a:rPr>
              <a:t>(</a:t>
            </a:r>
            <a:r>
              <a:rPr lang="en-US" altLang="zh-CN" sz="2000" dirty="0">
                <a:solidFill>
                  <a:srgbClr val="AA0D91"/>
                </a:solidFill>
                <a:latin typeface="Menlo-Regular"/>
              </a:rPr>
              <a:t>void</a:t>
            </a:r>
            <a:r>
              <a:rPr lang="en-US" altLang="zh-CN" sz="2000" dirty="0">
                <a:solidFill>
                  <a:srgbClr val="000000"/>
                </a:solidFill>
                <a:latin typeface="Menlo-Regular"/>
              </a:rPr>
              <a:t>)xmppStream:(</a:t>
            </a:r>
            <a:r>
              <a:rPr lang="en-US" altLang="zh-CN" sz="2000" dirty="0">
                <a:solidFill>
                  <a:srgbClr val="3F6E74"/>
                </a:solidFill>
                <a:latin typeface="Menlo-Regular"/>
              </a:rPr>
              <a:t>XMPPStream</a:t>
            </a:r>
            <a:r>
              <a:rPr lang="en-US" altLang="zh-CN" sz="2000" dirty="0">
                <a:solidFill>
                  <a:srgbClr val="000000"/>
                </a:solidFill>
                <a:latin typeface="Menlo-Regular"/>
              </a:rPr>
              <a:t> *)sender didReceiveMessage:(</a:t>
            </a:r>
            <a:r>
              <a:rPr lang="en-US" altLang="zh-CN" sz="2000" dirty="0">
                <a:solidFill>
                  <a:srgbClr val="3F6E74"/>
                </a:solidFill>
                <a:latin typeface="Menlo-Regular"/>
              </a:rPr>
              <a:t>XMPPMessage</a:t>
            </a:r>
            <a:r>
              <a:rPr lang="en-US" altLang="zh-CN" sz="2000" dirty="0">
                <a:solidFill>
                  <a:srgbClr val="000000"/>
                </a:solidFill>
                <a:latin typeface="Menlo-Regular"/>
              </a:rPr>
              <a:t> *)</a:t>
            </a:r>
            <a:r>
              <a:rPr lang="en-US" altLang="zh-CN" sz="2000" dirty="0" smtClean="0">
                <a:solidFill>
                  <a:srgbClr val="000000"/>
                </a:solidFill>
                <a:latin typeface="Menlo-Regular"/>
              </a:rPr>
              <a:t>message</a:t>
            </a:r>
          </a:p>
          <a:p>
            <a:endParaRPr kumimoji="1" lang="en-US" altLang="zh-CN" sz="2000" dirty="0" smtClean="0">
              <a:solidFill>
                <a:srgbClr val="000000"/>
              </a:solidFill>
              <a:latin typeface="Menlo-Regular"/>
            </a:endParaRPr>
          </a:p>
          <a:p>
            <a:r>
              <a:rPr kumimoji="1" lang="zh-CN" altLang="en-US" sz="2000" dirty="0" smtClean="0">
                <a:solidFill>
                  <a:srgbClr val="000000"/>
                </a:solidFill>
                <a:latin typeface="Menlo-Regular"/>
              </a:rPr>
              <a:t>代理方法中如果</a:t>
            </a:r>
            <a:r>
              <a:rPr kumimoji="1" lang="en-US" altLang="zh-CN" sz="2000" dirty="0" smtClean="0">
                <a:solidFill>
                  <a:srgbClr val="000000"/>
                </a:solidFill>
                <a:latin typeface="Menlo-Regular"/>
              </a:rPr>
              <a:t>message</a:t>
            </a:r>
            <a:r>
              <a:rPr kumimoji="1" lang="zh-CN" altLang="en-US" sz="2000" dirty="0" smtClean="0">
                <a:solidFill>
                  <a:srgbClr val="000000"/>
                </a:solidFill>
                <a:latin typeface="Menlo-Regular"/>
              </a:rPr>
              <a:t>的</a:t>
            </a:r>
            <a:r>
              <a:rPr lang="en-US" altLang="zh-CN" sz="2000" dirty="0" smtClean="0">
                <a:solidFill>
                  <a:srgbClr val="800000"/>
                </a:solidFill>
                <a:latin typeface="Menlo-Regular"/>
              </a:rPr>
              <a:t>isChatMessage</a:t>
            </a:r>
            <a:r>
              <a:rPr lang="zh-CN" altLang="en-US" sz="2000" dirty="0" smtClean="0">
                <a:solidFill>
                  <a:srgbClr val="000000"/>
                </a:solidFill>
                <a:latin typeface="Menlo-Regular"/>
              </a:rPr>
              <a:t>属性为</a:t>
            </a:r>
            <a:r>
              <a:rPr lang="en-US" altLang="zh-CN" sz="2000" dirty="0" smtClean="0">
                <a:solidFill>
                  <a:srgbClr val="000000"/>
                </a:solidFill>
                <a:latin typeface="Menlo-Regular"/>
              </a:rPr>
              <a:t>YES</a:t>
            </a:r>
            <a:r>
              <a:rPr lang="zh-CN" altLang="en-US" sz="2000" dirty="0" smtClean="0">
                <a:solidFill>
                  <a:srgbClr val="000000"/>
                </a:solidFill>
                <a:latin typeface="Menlo-Regular"/>
              </a:rPr>
              <a:t>，表示接收到的消息是聊天消息</a:t>
            </a:r>
            <a:endParaRPr kumimoji="1" lang="zh-CN" altLang="en-US" sz="2000" dirty="0"/>
          </a:p>
        </p:txBody>
      </p:sp>
      <p:sp>
        <p:nvSpPr>
          <p:cNvPr id="2" name="标题 1"/>
          <p:cNvSpPr>
            <a:spLocks noGrp="1"/>
          </p:cNvSpPr>
          <p:nvPr>
            <p:ph type="title"/>
          </p:nvPr>
        </p:nvSpPr>
        <p:spPr/>
        <p:txBody>
          <a:bodyPr/>
          <a:lstStyle/>
          <a:p>
            <a:r>
              <a:rPr kumimoji="1" lang="zh-CN" altLang="en-US" dirty="0" smtClean="0"/>
              <a:t>文本消息聊天</a:t>
            </a:r>
            <a:endParaRPr kumimoji="1" lang="zh-CN" altLang="en-US" dirty="0"/>
          </a:p>
        </p:txBody>
      </p:sp>
    </p:spTree>
    <p:extLst>
      <p:ext uri="{BB962C8B-B14F-4D97-AF65-F5344CB8AC3E}">
        <p14:creationId xmlns:p14="http://schemas.microsoft.com/office/powerpoint/2010/main" val="322930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62500" lnSpcReduction="20000"/>
          </a:bodyPr>
          <a:lstStyle/>
          <a:p>
            <a:pPr marL="0" indent="0">
              <a:buNone/>
            </a:pPr>
            <a:r>
              <a:rPr kumimoji="1" lang="en-US" altLang="zh-CN" dirty="0"/>
              <a:t>&lt;message xmlns="jabber:client" </a:t>
            </a:r>
            <a:r>
              <a:rPr kumimoji="1" lang="en-US" altLang="zh-CN" dirty="0">
                <a:solidFill>
                  <a:srgbClr val="800000"/>
                </a:solidFill>
              </a:rPr>
              <a:t>to="lisi@liufan9-mac.local"</a:t>
            </a:r>
            <a:r>
              <a:rPr kumimoji="1" lang="en-US" altLang="zh-CN" dirty="0"/>
              <a:t> </a:t>
            </a:r>
            <a:r>
              <a:rPr kumimoji="1" lang="en-US" altLang="zh-CN" dirty="0">
                <a:solidFill>
                  <a:srgbClr val="800000"/>
                </a:solidFill>
              </a:rPr>
              <a:t>type="chat"</a:t>
            </a:r>
            <a:r>
              <a:rPr kumimoji="1" lang="en-US" altLang="zh-CN" dirty="0"/>
              <a:t> id="E326027C-C1C8-48F5-8E2E-FCA24A67F0E0" </a:t>
            </a:r>
            <a:r>
              <a:rPr kumimoji="1" lang="en-US" altLang="zh-CN" dirty="0">
                <a:solidFill>
                  <a:srgbClr val="800000"/>
                </a:solidFill>
              </a:rPr>
              <a:t>from="liufan4@liufan9-mac.local/liufan9-mac"</a:t>
            </a:r>
            <a:r>
              <a:rPr kumimoji="1" lang="en-US" altLang="zh-CN" dirty="0"/>
              <a:t>&gt;</a:t>
            </a:r>
          </a:p>
          <a:p>
            <a:pPr marL="0" indent="0">
              <a:buNone/>
            </a:pPr>
            <a:r>
              <a:rPr kumimoji="1" lang="en-US" altLang="zh-CN" dirty="0"/>
              <a:t>	</a:t>
            </a:r>
            <a:r>
              <a:rPr kumimoji="1" lang="en-US" altLang="zh-CN" dirty="0">
                <a:solidFill>
                  <a:srgbClr val="800000"/>
                </a:solidFill>
              </a:rPr>
              <a:t>&lt;body&gt;hi&lt;/body&gt;</a:t>
            </a:r>
          </a:p>
          <a:p>
            <a:pPr marL="0" indent="0">
              <a:buNone/>
            </a:pPr>
            <a:r>
              <a:rPr kumimoji="1" lang="en-US" altLang="zh-CN" dirty="0"/>
              <a:t>	&lt;html xmlns="http://jabber.org/protocol/xhtml-im"&gt;</a:t>
            </a:r>
          </a:p>
          <a:p>
            <a:pPr marL="0" indent="0">
              <a:buNone/>
            </a:pPr>
            <a:r>
              <a:rPr kumimoji="1" lang="en-US" altLang="zh-CN" dirty="0"/>
              <a:t>		&lt;body xmlns="http://www.w3.org/1999/xhtml" style="background-color:#e9e9e9;color:#000000;"&gt;</a:t>
            </a:r>
          </a:p>
          <a:p>
            <a:pPr marL="0" indent="0">
              <a:buNone/>
            </a:pPr>
            <a:r>
              <a:rPr kumimoji="1" lang="en-US" altLang="zh-CN" dirty="0"/>
              <a:t>			&lt;span style="font-family: 'Helvetica';font-size: 12px;"&gt;hi&lt;/span&gt;</a:t>
            </a:r>
          </a:p>
          <a:p>
            <a:pPr marL="0" indent="0">
              <a:buNone/>
            </a:pPr>
            <a:r>
              <a:rPr kumimoji="1" lang="en-US" altLang="zh-CN" dirty="0"/>
              <a:t>		&lt;/body&gt;</a:t>
            </a:r>
          </a:p>
          <a:p>
            <a:pPr marL="0" indent="0">
              <a:buNone/>
            </a:pPr>
            <a:r>
              <a:rPr kumimoji="1" lang="en-US" altLang="zh-CN" dirty="0"/>
              <a:t>	&lt;/html&gt;</a:t>
            </a:r>
          </a:p>
          <a:p>
            <a:pPr marL="0" indent="0">
              <a:buNone/>
            </a:pPr>
            <a:r>
              <a:rPr kumimoji="1" lang="en-US" altLang="zh-CN" dirty="0"/>
              <a:t>	&lt;x xmlns="jabber:x:event"&gt;&lt;composing/&gt;&lt;/x&gt;</a:t>
            </a:r>
          </a:p>
          <a:p>
            <a:pPr marL="0" indent="0">
              <a:buNone/>
            </a:pPr>
            <a:r>
              <a:rPr kumimoji="1" lang="en-US" altLang="zh-CN" dirty="0"/>
              <a:t>	&lt;active xmlns="http://jabber.org/protocol/chatstates"/&gt;</a:t>
            </a:r>
          </a:p>
          <a:p>
            <a:pPr marL="0" indent="0">
              <a:buNone/>
            </a:pPr>
            <a:r>
              <a:rPr kumimoji="1" lang="en-US" altLang="zh-CN" dirty="0"/>
              <a:t>&lt;/message&gt;</a:t>
            </a:r>
            <a:endParaRPr kumimoji="1" lang="zh-CN" altLang="en-US" dirty="0"/>
          </a:p>
        </p:txBody>
      </p:sp>
      <p:sp>
        <p:nvSpPr>
          <p:cNvPr id="2" name="标题 1"/>
          <p:cNvSpPr>
            <a:spLocks noGrp="1"/>
          </p:cNvSpPr>
          <p:nvPr>
            <p:ph type="title"/>
          </p:nvPr>
        </p:nvSpPr>
        <p:spPr/>
        <p:txBody>
          <a:bodyPr/>
          <a:lstStyle/>
          <a:p>
            <a:r>
              <a:rPr kumimoji="1" lang="en-US" altLang="zh-CN" dirty="0" smtClean="0"/>
              <a:t>message</a:t>
            </a:r>
            <a:r>
              <a:rPr kumimoji="1" lang="zh-CN" altLang="en-US" dirty="0" smtClean="0"/>
              <a:t>消息格式示例</a:t>
            </a:r>
            <a:endParaRPr kumimoji="1" lang="zh-CN" altLang="en-US" dirty="0"/>
          </a:p>
        </p:txBody>
      </p:sp>
    </p:spTree>
    <p:extLst>
      <p:ext uri="{BB962C8B-B14F-4D97-AF65-F5344CB8AC3E}">
        <p14:creationId xmlns:p14="http://schemas.microsoft.com/office/powerpoint/2010/main" val="3713912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772506"/>
            <a:ext cx="9143999" cy="5085494"/>
          </a:xfrm>
        </p:spPr>
        <p:txBody>
          <a:bodyPr>
            <a:normAutofit/>
          </a:bodyPr>
          <a:lstStyle/>
          <a:p>
            <a:r>
              <a:rPr lang="zh-CN" altLang="en-US" dirty="0"/>
              <a:t>虽然现在即时通信软件有很多，但是它们之间不能互联互通也阻碍了及时通信用户的继续扩展。因此，在现阶段的各种即使通信服务，没有统一的标准，无法实现互联互通的局面下，而</a:t>
            </a:r>
            <a:r>
              <a:rPr lang="en-US" altLang="zh-CN" dirty="0"/>
              <a:t>XMPP(Extensible Message and presence Protocol)</a:t>
            </a:r>
            <a:r>
              <a:rPr lang="zh-CN" altLang="en-US" dirty="0"/>
              <a:t>协议的出现，实现了整个及时通信服务协议的互通。有了这个协议之后，使用任何一个组织或者个人提供的即使通信服务，都能够无障碍的与其他的及时通信服务的用户进行交流。例如</a:t>
            </a:r>
            <a:r>
              <a:rPr lang="en-US" altLang="zh-CN" dirty="0" err="1"/>
              <a:t>google</a:t>
            </a:r>
            <a:r>
              <a:rPr lang="en-US" altLang="zh-CN" dirty="0"/>
              <a:t> </a:t>
            </a:r>
            <a:r>
              <a:rPr lang="zh-CN" altLang="en-US" dirty="0"/>
              <a:t>公司</a:t>
            </a:r>
            <a:r>
              <a:rPr lang="en-US" altLang="zh-CN" dirty="0"/>
              <a:t>2005</a:t>
            </a:r>
            <a:r>
              <a:rPr lang="zh-CN" altLang="en-US" dirty="0"/>
              <a:t>年推出的</a:t>
            </a:r>
            <a:r>
              <a:rPr lang="en-US" altLang="zh-CN" dirty="0"/>
              <a:t>Google talk</a:t>
            </a:r>
            <a:r>
              <a:rPr lang="zh-CN" altLang="en-US" dirty="0"/>
              <a:t>就是一款基于</a:t>
            </a:r>
            <a:r>
              <a:rPr lang="en-US" altLang="zh-CN" dirty="0"/>
              <a:t>XMPP</a:t>
            </a:r>
            <a:r>
              <a:rPr lang="zh-CN" altLang="en-US" dirty="0"/>
              <a:t>协议的即使通信软件</a:t>
            </a:r>
            <a:r>
              <a:rPr lang="zh-CN" altLang="en-US" dirty="0" smtClean="0"/>
              <a:t>。</a:t>
            </a:r>
            <a:endParaRPr lang="en-US" altLang="zh-CN" dirty="0" smtClean="0"/>
          </a:p>
          <a:p>
            <a:r>
              <a:rPr lang="en-US" altLang="zh-CN" dirty="0"/>
              <a:t>1.</a:t>
            </a:r>
            <a:r>
              <a:rPr lang="zh-CN" altLang="en-US" dirty="0"/>
              <a:t>即时信息和空间协议</a:t>
            </a:r>
            <a:r>
              <a:rPr lang="en-US" altLang="zh-CN" dirty="0"/>
              <a:t>(IMPP)</a:t>
            </a:r>
          </a:p>
          <a:p>
            <a:r>
              <a:rPr lang="en-US" altLang="zh-CN" dirty="0"/>
              <a:t>2.</a:t>
            </a:r>
            <a:r>
              <a:rPr lang="zh-CN" altLang="en-US" dirty="0"/>
              <a:t>空间和即时信息协议</a:t>
            </a:r>
            <a:r>
              <a:rPr lang="en-US" altLang="zh-CN" dirty="0"/>
              <a:t>(PRIM)</a:t>
            </a:r>
          </a:p>
          <a:p>
            <a:r>
              <a:rPr lang="en-US" altLang="zh-CN" dirty="0"/>
              <a:t>3.</a:t>
            </a:r>
            <a:r>
              <a:rPr lang="zh-CN" altLang="en-US" dirty="0"/>
              <a:t>针对即时通讯和空间平衡扩充的进程开始协议</a:t>
            </a:r>
            <a:r>
              <a:rPr lang="en-US" altLang="zh-CN" dirty="0"/>
              <a:t>SIP</a:t>
            </a:r>
          </a:p>
          <a:p>
            <a:r>
              <a:rPr lang="en-US" altLang="zh-CN" dirty="0"/>
              <a:t>4.XMPP</a:t>
            </a:r>
            <a:r>
              <a:rPr lang="zh-CN" altLang="en-US" dirty="0"/>
              <a:t>协议：</a:t>
            </a:r>
          </a:p>
          <a:p>
            <a:endParaRPr kumimoji="1" lang="zh-CN" altLang="en-US" dirty="0"/>
          </a:p>
        </p:txBody>
      </p:sp>
      <p:sp>
        <p:nvSpPr>
          <p:cNvPr id="3" name="标题 2"/>
          <p:cNvSpPr>
            <a:spLocks noGrp="1"/>
          </p:cNvSpPr>
          <p:nvPr>
            <p:ph type="title"/>
          </p:nvPr>
        </p:nvSpPr>
        <p:spPr/>
        <p:txBody>
          <a:bodyPr>
            <a:normAutofit/>
          </a:bodyPr>
          <a:lstStyle/>
          <a:p>
            <a:r>
              <a:rPr kumimoji="1" lang="zh-CN" altLang="en-US" dirty="0"/>
              <a:t>为什么选择</a:t>
            </a:r>
            <a:r>
              <a:rPr kumimoji="1" lang="en-US" altLang="zh-CN" dirty="0"/>
              <a:t>XMPP</a:t>
            </a:r>
            <a:r>
              <a:rPr kumimoji="1" lang="zh-CN" altLang="en-US" dirty="0"/>
              <a:t>协议</a:t>
            </a:r>
          </a:p>
        </p:txBody>
      </p:sp>
    </p:spTree>
    <p:extLst>
      <p:ext uri="{BB962C8B-B14F-4D97-AF65-F5344CB8AC3E}">
        <p14:creationId xmlns:p14="http://schemas.microsoft.com/office/powerpoint/2010/main" val="729792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p:cNvSpPr>
            <a:spLocks noGrp="1"/>
          </p:cNvSpPr>
          <p:nvPr>
            <p:ph idx="1"/>
          </p:nvPr>
        </p:nvSpPr>
        <p:spPr/>
        <p:txBody>
          <a:bodyPr>
            <a:normAutofit/>
          </a:bodyPr>
          <a:lstStyle/>
          <a:p>
            <a:r>
              <a:rPr kumimoji="1" lang="zh-CN" altLang="en-US" sz="2000" dirty="0" smtClean="0"/>
              <a:t>激活</a:t>
            </a:r>
            <a:r>
              <a:rPr kumimoji="1" lang="en-US" altLang="zh-CN" sz="2000" dirty="0" smtClean="0">
                <a:solidFill>
                  <a:srgbClr val="800000"/>
                </a:solidFill>
              </a:rPr>
              <a:t>XMPPMessageArchiving</a:t>
            </a:r>
            <a:r>
              <a:rPr kumimoji="1" lang="zh-CN" altLang="en-US" sz="2000" dirty="0" smtClean="0"/>
              <a:t>和</a:t>
            </a:r>
            <a:r>
              <a:rPr kumimoji="1" lang="en-US" altLang="zh-CN" sz="2000" dirty="0" smtClean="0">
                <a:solidFill>
                  <a:srgbClr val="800000"/>
                </a:solidFill>
              </a:rPr>
              <a:t>XMPPMessageArchivingCoreDataStorage</a:t>
            </a:r>
            <a:r>
              <a:rPr kumimoji="1" lang="zh-CN" altLang="en-US" sz="2000" dirty="0" smtClean="0"/>
              <a:t>消息归档模块</a:t>
            </a:r>
            <a:endParaRPr kumimoji="1" lang="zh-CN" altLang="en-US" sz="2000" dirty="0"/>
          </a:p>
        </p:txBody>
      </p:sp>
      <p:sp>
        <p:nvSpPr>
          <p:cNvPr id="2" name="标题 1"/>
          <p:cNvSpPr>
            <a:spLocks noGrp="1"/>
          </p:cNvSpPr>
          <p:nvPr>
            <p:ph type="title"/>
          </p:nvPr>
        </p:nvSpPr>
        <p:spPr/>
        <p:txBody>
          <a:bodyPr/>
          <a:lstStyle/>
          <a:p>
            <a:r>
              <a:rPr kumimoji="1" lang="zh-CN" altLang="en-US" dirty="0" smtClean="0"/>
              <a:t>消息数据处理</a:t>
            </a:r>
            <a:r>
              <a:rPr kumimoji="1" lang="en-US" altLang="zh-CN" dirty="0" smtClean="0"/>
              <a:t>——XEP-0136</a:t>
            </a:r>
            <a:endParaRPr kumimoji="1" lang="zh-CN" altLang="en-US" dirty="0"/>
          </a:p>
        </p:txBody>
      </p:sp>
    </p:spTree>
    <p:extLst>
      <p:ext uri="{BB962C8B-B14F-4D97-AF65-F5344CB8AC3E}">
        <p14:creationId xmlns:p14="http://schemas.microsoft.com/office/powerpoint/2010/main" val="497715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获取聊天记录</a:t>
            </a:r>
            <a:endParaRPr kumimoji="1" lang="zh-CN" altLang="en-US" dirty="0"/>
          </a:p>
        </p:txBody>
      </p:sp>
      <p:sp>
        <p:nvSpPr>
          <p:cNvPr id="5" name="文本框 4"/>
          <p:cNvSpPr txBox="1"/>
          <p:nvPr/>
        </p:nvSpPr>
        <p:spPr>
          <a:xfrm>
            <a:off x="457200" y="589611"/>
            <a:ext cx="8043999" cy="8125301"/>
          </a:xfrm>
          <a:prstGeom prst="rect">
            <a:avLst/>
          </a:prstGeom>
          <a:noFill/>
        </p:spPr>
        <p:txBody>
          <a:bodyPr wrap="square" rtlCol="0">
            <a:spAutoFit/>
          </a:bodyPr>
          <a:lstStyle/>
          <a:p>
            <a:endParaRPr lang="en-US" altLang="zh-CN" dirty="0">
              <a:solidFill>
                <a:srgbClr val="000000"/>
              </a:solidFill>
              <a:latin typeface="Menlo-Regular"/>
            </a:endParaRPr>
          </a:p>
          <a:p>
            <a:endParaRPr lang="en-US" altLang="zh-CN" dirty="0" smtClean="0">
              <a:solidFill>
                <a:srgbClr val="000000"/>
              </a:solidFill>
              <a:latin typeface="Menlo-Regular"/>
            </a:endParaRPr>
          </a:p>
          <a:p>
            <a:r>
              <a:rPr lang="en-US" altLang="zh-CN" dirty="0" smtClean="0">
                <a:solidFill>
                  <a:srgbClr val="3F6E74"/>
                </a:solidFill>
                <a:latin typeface="Menlo-Regular"/>
              </a:rPr>
              <a:t>manager</a:t>
            </a:r>
            <a:r>
              <a:rPr lang="en-US" altLang="zh-CN" dirty="0">
                <a:solidFill>
                  <a:srgbClr val="000000"/>
                </a:solidFill>
                <a:latin typeface="Menlo-Regular"/>
              </a:rPr>
              <a:t>=[</a:t>
            </a:r>
            <a:r>
              <a:rPr lang="en-US" altLang="zh-CN" dirty="0">
                <a:solidFill>
                  <a:srgbClr val="3F6E74"/>
                </a:solidFill>
                <a:latin typeface="Menlo-Regular"/>
              </a:rPr>
              <a:t>ZCXMPPManager</a:t>
            </a:r>
            <a:r>
              <a:rPr lang="en-US" altLang="zh-CN" dirty="0">
                <a:solidFill>
                  <a:srgbClr val="000000"/>
                </a:solidFill>
                <a:latin typeface="Menlo-Regular"/>
              </a:rPr>
              <a:t> </a:t>
            </a:r>
            <a:r>
              <a:rPr lang="en-US" altLang="zh-CN" dirty="0">
                <a:solidFill>
                  <a:srgbClr val="26474B"/>
                </a:solidFill>
                <a:latin typeface="Menlo-Regular"/>
              </a:rPr>
              <a:t>sharedInstance</a:t>
            </a:r>
            <a:r>
              <a:rPr lang="en-US" altLang="zh-CN" dirty="0">
                <a:solidFill>
                  <a:srgbClr val="000000"/>
                </a:solidFill>
                <a:latin typeface="Menlo-Regular"/>
              </a:rPr>
              <a:t>];</a:t>
            </a:r>
          </a:p>
          <a:p>
            <a:r>
              <a:rPr lang="en-US" altLang="zh-CN" dirty="0">
                <a:solidFill>
                  <a:srgbClr val="000000"/>
                </a:solidFill>
                <a:latin typeface="Menlo-Regular"/>
              </a:rPr>
              <a:t>    </a:t>
            </a:r>
          </a:p>
          <a:p>
            <a:r>
              <a:rPr lang="en-US" altLang="zh-CN" dirty="0">
                <a:solidFill>
                  <a:srgbClr val="000000"/>
                </a:solidFill>
                <a:latin typeface="Menlo-Regular"/>
              </a:rPr>
              <a:t>    [</a:t>
            </a:r>
            <a:r>
              <a:rPr lang="en-US" altLang="zh-CN" dirty="0">
                <a:solidFill>
                  <a:srgbClr val="3F6E74"/>
                </a:solidFill>
                <a:latin typeface="Menlo-Regular"/>
              </a:rPr>
              <a:t>manager</a:t>
            </a:r>
            <a:r>
              <a:rPr lang="en-US" altLang="zh-CN" dirty="0">
                <a:solidFill>
                  <a:srgbClr val="000000"/>
                </a:solidFill>
                <a:latin typeface="Menlo-Regular"/>
              </a:rPr>
              <a:t> </a:t>
            </a:r>
            <a:r>
              <a:rPr lang="en-US" altLang="zh-CN" dirty="0" err="1">
                <a:solidFill>
                  <a:srgbClr val="26474B"/>
                </a:solidFill>
                <a:latin typeface="Menlo-Regular"/>
              </a:rPr>
              <a:t>valuationChatPersonName</a:t>
            </a:r>
            <a:r>
              <a:rPr lang="en-US" altLang="zh-CN" dirty="0">
                <a:solidFill>
                  <a:srgbClr val="000000"/>
                </a:solidFill>
                <a:latin typeface="Menlo-Regular"/>
              </a:rPr>
              <a:t>:[</a:t>
            </a:r>
            <a:r>
              <a:rPr lang="en-US" altLang="zh-CN" dirty="0" err="1">
                <a:solidFill>
                  <a:srgbClr val="5C2699"/>
                </a:solidFill>
                <a:latin typeface="Menlo-Regular"/>
              </a:rPr>
              <a:t>NSString</a:t>
            </a:r>
            <a:r>
              <a:rPr lang="en-US" altLang="zh-CN" dirty="0">
                <a:solidFill>
                  <a:srgbClr val="000000"/>
                </a:solidFill>
                <a:latin typeface="Menlo-Regular"/>
              </a:rPr>
              <a:t> </a:t>
            </a:r>
            <a:r>
              <a:rPr lang="en-US" altLang="zh-CN" dirty="0" err="1">
                <a:solidFill>
                  <a:srgbClr val="2E0D6E"/>
                </a:solidFill>
                <a:latin typeface="Menlo-Regular"/>
              </a:rPr>
              <a:t>stringWithFormat</a:t>
            </a:r>
            <a:r>
              <a:rPr lang="en-US" altLang="zh-CN" dirty="0">
                <a:solidFill>
                  <a:srgbClr val="000000"/>
                </a:solidFill>
                <a:latin typeface="Menlo-Regular"/>
              </a:rPr>
              <a:t>:</a:t>
            </a:r>
            <a:r>
              <a:rPr lang="en-US" altLang="zh-CN" dirty="0">
                <a:solidFill>
                  <a:srgbClr val="C41A16"/>
                </a:solidFill>
                <a:latin typeface="Menlo-Regular"/>
              </a:rPr>
              <a:t>@"%@@1000phone.net"</a:t>
            </a:r>
            <a:r>
              <a:rPr lang="en-US" altLang="zh-CN" dirty="0">
                <a:solidFill>
                  <a:srgbClr val="000000"/>
                </a:solidFill>
                <a:latin typeface="Menlo-Regular"/>
              </a:rPr>
              <a:t>,</a:t>
            </a:r>
            <a:r>
              <a:rPr lang="en-US" altLang="zh-CN" dirty="0">
                <a:solidFill>
                  <a:srgbClr val="AA0D91"/>
                </a:solidFill>
                <a:latin typeface="Menlo-Regular"/>
              </a:rPr>
              <a:t>self</a:t>
            </a:r>
            <a:r>
              <a:rPr lang="en-US" altLang="zh-CN" dirty="0">
                <a:solidFill>
                  <a:srgbClr val="000000"/>
                </a:solidFill>
                <a:latin typeface="Menlo-Regular"/>
              </a:rPr>
              <a:t>.</a:t>
            </a:r>
            <a:r>
              <a:rPr lang="en-US" altLang="zh-CN" dirty="0">
                <a:solidFill>
                  <a:srgbClr val="3F6E74"/>
                </a:solidFill>
                <a:latin typeface="Menlo-Regular"/>
              </a:rPr>
              <a:t>myjid</a:t>
            </a:r>
            <a:r>
              <a:rPr lang="en-US" altLang="zh-CN" dirty="0">
                <a:solidFill>
                  <a:srgbClr val="000000"/>
                </a:solidFill>
                <a:latin typeface="Menlo-Regular"/>
              </a:rPr>
              <a:t>] </a:t>
            </a:r>
            <a:r>
              <a:rPr lang="en-US" altLang="zh-CN" dirty="0" err="1">
                <a:solidFill>
                  <a:srgbClr val="26474B"/>
                </a:solidFill>
                <a:latin typeface="Menlo-Regular"/>
              </a:rPr>
              <a:t>IsPush</a:t>
            </a:r>
            <a:r>
              <a:rPr lang="en-US" altLang="zh-CN" dirty="0" err="1">
                <a:solidFill>
                  <a:srgbClr val="000000"/>
                </a:solidFill>
                <a:latin typeface="Menlo-Regular"/>
              </a:rPr>
              <a:t>:</a:t>
            </a:r>
            <a:r>
              <a:rPr lang="en-US" altLang="zh-CN" dirty="0" err="1">
                <a:solidFill>
                  <a:srgbClr val="AA0D91"/>
                </a:solidFill>
                <a:latin typeface="Menlo-Regular"/>
              </a:rPr>
              <a:t>YES</a:t>
            </a:r>
            <a:r>
              <a:rPr lang="en-US" altLang="zh-CN" dirty="0">
                <a:solidFill>
                  <a:srgbClr val="000000"/>
                </a:solidFill>
                <a:latin typeface="Menlo-Regular"/>
              </a:rPr>
              <a:t> </a:t>
            </a:r>
            <a:r>
              <a:rPr lang="en-US" altLang="zh-CN" dirty="0" err="1">
                <a:solidFill>
                  <a:srgbClr val="26474B"/>
                </a:solidFill>
                <a:latin typeface="Menlo-Regular"/>
              </a:rPr>
              <a:t>MessageBlock</a:t>
            </a:r>
            <a:r>
              <a:rPr lang="en-US" altLang="zh-CN" dirty="0">
                <a:solidFill>
                  <a:srgbClr val="000000"/>
                </a:solidFill>
                <a:latin typeface="Menlo-Regular"/>
              </a:rPr>
              <a:t>:^(</a:t>
            </a:r>
            <a:r>
              <a:rPr lang="en-US" altLang="zh-CN" dirty="0" err="1">
                <a:solidFill>
                  <a:srgbClr val="3F6E74"/>
                </a:solidFill>
                <a:latin typeface="Menlo-Regular"/>
              </a:rPr>
              <a:t>ZCMessageObject</a:t>
            </a:r>
            <a:r>
              <a:rPr lang="en-US" altLang="zh-CN" dirty="0">
                <a:solidFill>
                  <a:srgbClr val="000000"/>
                </a:solidFill>
                <a:latin typeface="Menlo-Regular"/>
              </a:rPr>
              <a:t> *a) {</a:t>
            </a:r>
          </a:p>
          <a:p>
            <a:r>
              <a:rPr lang="zh-CN" altLang="en-US" dirty="0">
                <a:solidFill>
                  <a:srgbClr val="000000"/>
                </a:solidFill>
                <a:latin typeface="Menlo-Regular"/>
              </a:rPr>
              <a:t>        </a:t>
            </a:r>
            <a:r>
              <a:rPr lang="en-US" altLang="zh-CN" dirty="0">
                <a:solidFill>
                  <a:srgbClr val="007400"/>
                </a:solidFill>
                <a:latin typeface="Menlo-Regular"/>
              </a:rPr>
              <a:t>//</a:t>
            </a:r>
            <a:r>
              <a:rPr lang="zh-CN" altLang="en-US" dirty="0">
                <a:solidFill>
                  <a:srgbClr val="007400"/>
                </a:solidFill>
                <a:latin typeface="STHeitiSC-Light"/>
              </a:rPr>
              <a:t>最新聊天内容（和当前人的）</a:t>
            </a:r>
            <a:endParaRPr lang="zh-CN" altLang="en-US" dirty="0">
              <a:solidFill>
                <a:srgbClr val="000000"/>
              </a:solidFill>
              <a:latin typeface="Menlo-Regular"/>
            </a:endParaRPr>
          </a:p>
          <a:p>
            <a:r>
              <a:rPr lang="fi-FI" altLang="zh-CN" dirty="0">
                <a:solidFill>
                  <a:srgbClr val="000000"/>
                </a:solidFill>
                <a:latin typeface="Menlo-Regular"/>
              </a:rPr>
              <a:t>        </a:t>
            </a:r>
            <a:r>
              <a:rPr lang="fi-FI" altLang="zh-CN" dirty="0" err="1">
                <a:solidFill>
                  <a:srgbClr val="2E0D6E"/>
                </a:solidFill>
                <a:latin typeface="Menlo-Regular"/>
              </a:rPr>
              <a:t>NSLog</a:t>
            </a:r>
            <a:r>
              <a:rPr lang="fi-FI" altLang="zh-CN" dirty="0" err="1">
                <a:solidFill>
                  <a:srgbClr val="000000"/>
                </a:solidFill>
                <a:latin typeface="Menlo-Regular"/>
              </a:rPr>
              <a:t>(</a:t>
            </a:r>
            <a:r>
              <a:rPr lang="fi-FI" altLang="zh-CN" dirty="0" err="1">
                <a:solidFill>
                  <a:srgbClr val="C41A16"/>
                </a:solidFill>
                <a:latin typeface="Menlo-Regular"/>
              </a:rPr>
              <a:t>@"~~~%@"</a:t>
            </a:r>
            <a:r>
              <a:rPr lang="fi-FI" altLang="zh-CN" dirty="0" err="1">
                <a:solidFill>
                  <a:srgbClr val="000000"/>
                </a:solidFill>
                <a:latin typeface="Menlo-Regular"/>
              </a:rPr>
              <a:t>,a.</a:t>
            </a:r>
            <a:r>
              <a:rPr lang="fi-FI" altLang="zh-CN" dirty="0" err="1">
                <a:solidFill>
                  <a:srgbClr val="3F6E74"/>
                </a:solidFill>
                <a:latin typeface="Menlo-Regular"/>
              </a:rPr>
              <a:t>messageContent</a:t>
            </a:r>
            <a:r>
              <a:rPr lang="fi-FI" altLang="zh-CN" dirty="0">
                <a:solidFill>
                  <a:srgbClr val="000000"/>
                </a:solidFill>
                <a:latin typeface="Menlo-Regular"/>
              </a:rPr>
              <a:t>);</a:t>
            </a:r>
          </a:p>
          <a:p>
            <a:r>
              <a:rPr lang="en-US" altLang="zh-CN" dirty="0">
                <a:solidFill>
                  <a:srgbClr val="000000"/>
                </a:solidFill>
                <a:latin typeface="Menlo-Regular"/>
              </a:rPr>
              <a:t>        [</a:t>
            </a:r>
            <a:r>
              <a:rPr lang="en-US" altLang="zh-CN" dirty="0">
                <a:solidFill>
                  <a:srgbClr val="AA0D91"/>
                </a:solidFill>
                <a:latin typeface="Menlo-Regular"/>
              </a:rPr>
              <a:t>self</a:t>
            </a:r>
            <a:r>
              <a:rPr lang="en-US" altLang="zh-CN" dirty="0">
                <a:solidFill>
                  <a:srgbClr val="000000"/>
                </a:solidFill>
                <a:latin typeface="Menlo-Regular"/>
              </a:rPr>
              <a:t> </a:t>
            </a:r>
            <a:r>
              <a:rPr lang="en-US" altLang="zh-CN" dirty="0" err="1">
                <a:solidFill>
                  <a:srgbClr val="26474B"/>
                </a:solidFill>
                <a:latin typeface="Menlo-Regular"/>
              </a:rPr>
              <a:t>loadData</a:t>
            </a:r>
            <a:r>
              <a:rPr lang="en-US" altLang="zh-CN" dirty="0">
                <a:solidFill>
                  <a:srgbClr val="000000"/>
                </a:solidFill>
                <a:latin typeface="Menlo-Regular"/>
              </a:rPr>
              <a:t>];</a:t>
            </a:r>
          </a:p>
          <a:p>
            <a:r>
              <a:rPr lang="en-US" altLang="zh-CN" dirty="0">
                <a:solidFill>
                  <a:srgbClr val="000000"/>
                </a:solidFill>
                <a:latin typeface="Menlo-Regular"/>
              </a:rPr>
              <a:t>        </a:t>
            </a:r>
          </a:p>
          <a:p>
            <a:r>
              <a:rPr lang="en-US" altLang="zh-CN" dirty="0">
                <a:solidFill>
                  <a:srgbClr val="000000"/>
                </a:solidFill>
                <a:latin typeface="Menlo-Regular"/>
              </a:rPr>
              <a:t>    }]</a:t>
            </a:r>
            <a:r>
              <a:rPr lang="en-US" altLang="zh-CN" dirty="0" smtClean="0">
                <a:solidFill>
                  <a:srgbClr val="000000"/>
                </a:solidFill>
                <a:latin typeface="Menlo-Regular"/>
              </a:rPr>
              <a:t>;</a:t>
            </a:r>
            <a:endParaRPr lang="en-US" altLang="zh-CN" dirty="0">
              <a:solidFill>
                <a:srgbClr val="000000"/>
              </a:solidFill>
              <a:latin typeface="Menlo-Regular"/>
            </a:endParaRPr>
          </a:p>
          <a:p>
            <a:r>
              <a:rPr lang="en-US" altLang="zh-CN" dirty="0">
                <a:solidFill>
                  <a:srgbClr val="000000"/>
                </a:solidFill>
                <a:latin typeface="Menlo-Regular"/>
              </a:rPr>
              <a:t>-(</a:t>
            </a:r>
            <a:r>
              <a:rPr lang="en-US" altLang="zh-CN" dirty="0">
                <a:solidFill>
                  <a:srgbClr val="AA0D91"/>
                </a:solidFill>
                <a:latin typeface="Menlo-Regular"/>
              </a:rPr>
              <a:t>void</a:t>
            </a:r>
            <a:r>
              <a:rPr lang="en-US" altLang="zh-CN" dirty="0">
                <a:solidFill>
                  <a:srgbClr val="000000"/>
                </a:solidFill>
                <a:latin typeface="Menlo-Regular"/>
              </a:rPr>
              <a:t>)</a:t>
            </a:r>
            <a:r>
              <a:rPr lang="en-US" altLang="zh-CN" dirty="0" err="1">
                <a:solidFill>
                  <a:srgbClr val="000000"/>
                </a:solidFill>
                <a:latin typeface="Menlo-Regular"/>
              </a:rPr>
              <a:t>loadData</a:t>
            </a:r>
            <a:r>
              <a:rPr lang="en-US" altLang="zh-CN" dirty="0">
                <a:solidFill>
                  <a:srgbClr val="000000"/>
                </a:solidFill>
                <a:latin typeface="Menlo-Regular"/>
              </a:rPr>
              <a:t>{</a:t>
            </a:r>
          </a:p>
          <a:p>
            <a:r>
              <a:rPr lang="en-US" altLang="zh-CN" dirty="0">
                <a:solidFill>
                  <a:srgbClr val="000000"/>
                </a:solidFill>
                <a:latin typeface="Menlo-Regular"/>
              </a:rPr>
              <a:t>   </a:t>
            </a:r>
            <a:r>
              <a:rPr lang="en-US" altLang="zh-CN" dirty="0" err="1">
                <a:solidFill>
                  <a:srgbClr val="5C2699"/>
                </a:solidFill>
                <a:latin typeface="Menlo-Regular"/>
              </a:rPr>
              <a:t>NSArray</a:t>
            </a:r>
            <a:r>
              <a:rPr lang="en-US" altLang="zh-CN" dirty="0">
                <a:solidFill>
                  <a:srgbClr val="000000"/>
                </a:solidFill>
                <a:latin typeface="Menlo-Regular"/>
              </a:rPr>
              <a:t>*array= [</a:t>
            </a:r>
            <a:r>
              <a:rPr lang="en-US" altLang="zh-CN" dirty="0">
                <a:solidFill>
                  <a:srgbClr val="3F6E74"/>
                </a:solidFill>
                <a:latin typeface="Menlo-Regular"/>
              </a:rPr>
              <a:t>manager</a:t>
            </a:r>
            <a:r>
              <a:rPr lang="en-US" altLang="zh-CN" dirty="0">
                <a:solidFill>
                  <a:srgbClr val="000000"/>
                </a:solidFill>
                <a:latin typeface="Menlo-Regular"/>
              </a:rPr>
              <a:t> </a:t>
            </a:r>
            <a:r>
              <a:rPr lang="en-US" altLang="zh-CN" dirty="0" err="1">
                <a:solidFill>
                  <a:srgbClr val="26474B"/>
                </a:solidFill>
                <a:latin typeface="Menlo-Regular"/>
              </a:rPr>
              <a:t>messageRecord</a:t>
            </a:r>
            <a:r>
              <a:rPr lang="en-US" altLang="zh-CN" dirty="0">
                <a:solidFill>
                  <a:srgbClr val="000000"/>
                </a:solidFill>
                <a:latin typeface="Menlo-Regular"/>
              </a:rPr>
              <a:t>];</a:t>
            </a:r>
          </a:p>
          <a:p>
            <a:r>
              <a:rPr lang="en-US" altLang="zh-CN" dirty="0">
                <a:solidFill>
                  <a:srgbClr val="000000"/>
                </a:solidFill>
                <a:latin typeface="Menlo-Regular"/>
              </a:rPr>
              <a:t>    </a:t>
            </a:r>
            <a:r>
              <a:rPr lang="en-US" altLang="zh-CN" dirty="0" err="1">
                <a:solidFill>
                  <a:srgbClr val="AA0D91"/>
                </a:solidFill>
                <a:latin typeface="Menlo-Regular"/>
              </a:rPr>
              <a:t>self</a:t>
            </a:r>
            <a:r>
              <a:rPr lang="en-US" altLang="zh-CN" dirty="0" err="1">
                <a:solidFill>
                  <a:srgbClr val="000000"/>
                </a:solidFill>
                <a:latin typeface="Menlo-Regular"/>
              </a:rPr>
              <a:t>.</a:t>
            </a:r>
            <a:r>
              <a:rPr lang="en-US" altLang="zh-CN" dirty="0" err="1">
                <a:solidFill>
                  <a:srgbClr val="3F6E74"/>
                </a:solidFill>
                <a:latin typeface="Menlo-Regular"/>
              </a:rPr>
              <a:t>dataArray</a:t>
            </a:r>
            <a:r>
              <a:rPr lang="en-US" altLang="zh-CN" dirty="0">
                <a:solidFill>
                  <a:srgbClr val="000000"/>
                </a:solidFill>
                <a:latin typeface="Menlo-Regular"/>
              </a:rPr>
              <a:t>=[</a:t>
            </a:r>
            <a:r>
              <a:rPr lang="en-US" altLang="zh-CN" dirty="0" err="1">
                <a:solidFill>
                  <a:srgbClr val="5C2699"/>
                </a:solidFill>
                <a:latin typeface="Menlo-Regular"/>
              </a:rPr>
              <a:t>NSMutableArray</a:t>
            </a:r>
            <a:r>
              <a:rPr lang="en-US" altLang="zh-CN" dirty="0">
                <a:solidFill>
                  <a:srgbClr val="000000"/>
                </a:solidFill>
                <a:latin typeface="Menlo-Regular"/>
              </a:rPr>
              <a:t> </a:t>
            </a:r>
            <a:r>
              <a:rPr lang="en-US" altLang="zh-CN" dirty="0" err="1">
                <a:solidFill>
                  <a:srgbClr val="2E0D6E"/>
                </a:solidFill>
                <a:latin typeface="Menlo-Regular"/>
              </a:rPr>
              <a:t>arrayWithArray</a:t>
            </a:r>
            <a:r>
              <a:rPr lang="en-US" altLang="zh-CN" dirty="0" err="1">
                <a:solidFill>
                  <a:srgbClr val="000000"/>
                </a:solidFill>
                <a:latin typeface="Menlo-Regular"/>
              </a:rPr>
              <a:t>:array</a:t>
            </a:r>
            <a:r>
              <a:rPr lang="en-US" altLang="zh-CN" dirty="0">
                <a:solidFill>
                  <a:srgbClr val="000000"/>
                </a:solidFill>
                <a:latin typeface="Menlo-Regular"/>
              </a:rPr>
              <a:t>];</a:t>
            </a:r>
          </a:p>
          <a:p>
            <a:r>
              <a:rPr lang="en-US" altLang="zh-CN" dirty="0">
                <a:solidFill>
                  <a:srgbClr val="000000"/>
                </a:solidFill>
                <a:latin typeface="Menlo-Regular"/>
              </a:rPr>
              <a:t>  </a:t>
            </a:r>
          </a:p>
          <a:p>
            <a:r>
              <a:rPr lang="en-US" altLang="zh-CN" dirty="0">
                <a:solidFill>
                  <a:srgbClr val="000000"/>
                </a:solidFill>
                <a:latin typeface="Menlo-Regular"/>
              </a:rPr>
              <a:t>    </a:t>
            </a:r>
            <a:r>
              <a:rPr lang="en-US" altLang="zh-CN" dirty="0">
                <a:solidFill>
                  <a:srgbClr val="AA0D91"/>
                </a:solidFill>
                <a:latin typeface="Menlo-Regular"/>
              </a:rPr>
              <a:t>if</a:t>
            </a:r>
            <a:r>
              <a:rPr lang="en-US" altLang="zh-CN" dirty="0">
                <a:solidFill>
                  <a:srgbClr val="000000"/>
                </a:solidFill>
                <a:latin typeface="Menlo-Regular"/>
              </a:rPr>
              <a:t> (</a:t>
            </a:r>
            <a:r>
              <a:rPr lang="en-US" altLang="zh-CN" dirty="0" err="1">
                <a:solidFill>
                  <a:srgbClr val="AA0D91"/>
                </a:solidFill>
                <a:latin typeface="Menlo-Regular"/>
              </a:rPr>
              <a:t>self</a:t>
            </a:r>
            <a:r>
              <a:rPr lang="en-US" altLang="zh-CN" dirty="0" err="1">
                <a:solidFill>
                  <a:srgbClr val="000000"/>
                </a:solidFill>
                <a:latin typeface="Menlo-Regular"/>
              </a:rPr>
              <a:t>.</a:t>
            </a:r>
            <a:r>
              <a:rPr lang="en-US" altLang="zh-CN" dirty="0" err="1">
                <a:solidFill>
                  <a:srgbClr val="3F6E74"/>
                </a:solidFill>
                <a:latin typeface="Menlo-Regular"/>
              </a:rPr>
              <a:t>dataArray</a:t>
            </a:r>
            <a:r>
              <a:rPr lang="en-US" altLang="zh-CN" dirty="0" err="1">
                <a:solidFill>
                  <a:srgbClr val="000000"/>
                </a:solidFill>
                <a:latin typeface="Menlo-Regular"/>
              </a:rPr>
              <a:t>.</a:t>
            </a:r>
            <a:r>
              <a:rPr lang="en-US" altLang="zh-CN" dirty="0" err="1">
                <a:solidFill>
                  <a:srgbClr val="2E0D6E"/>
                </a:solidFill>
                <a:latin typeface="Menlo-Regular"/>
              </a:rPr>
              <a:t>count</a:t>
            </a:r>
            <a:r>
              <a:rPr lang="en-US" altLang="zh-CN" dirty="0">
                <a:solidFill>
                  <a:srgbClr val="000000"/>
                </a:solidFill>
                <a:latin typeface="Menlo-Regular"/>
              </a:rPr>
              <a:t>==</a:t>
            </a:r>
            <a:r>
              <a:rPr lang="en-US" altLang="zh-CN" dirty="0">
                <a:solidFill>
                  <a:srgbClr val="1C00CF"/>
                </a:solidFill>
                <a:latin typeface="Menlo-Regular"/>
              </a:rPr>
              <a:t>0</a:t>
            </a:r>
            <a:r>
              <a:rPr lang="en-US" altLang="zh-CN" dirty="0">
                <a:solidFill>
                  <a:srgbClr val="000000"/>
                </a:solidFill>
                <a:latin typeface="Menlo-Regular"/>
              </a:rPr>
              <a:t>) {</a:t>
            </a:r>
          </a:p>
          <a:p>
            <a:r>
              <a:rPr lang="is-IS" altLang="zh-CN" dirty="0">
                <a:solidFill>
                  <a:srgbClr val="000000"/>
                </a:solidFill>
                <a:latin typeface="Menlo-Regular"/>
              </a:rPr>
              <a:t>        </a:t>
            </a:r>
            <a:r>
              <a:rPr lang="is-IS" altLang="zh-CN" dirty="0">
                <a:solidFill>
                  <a:srgbClr val="AA0D91"/>
                </a:solidFill>
                <a:latin typeface="Menlo-Regular"/>
              </a:rPr>
              <a:t>return</a:t>
            </a:r>
            <a:r>
              <a:rPr lang="is-IS" altLang="zh-CN" dirty="0">
                <a:solidFill>
                  <a:srgbClr val="000000"/>
                </a:solidFill>
                <a:latin typeface="Menlo-Regular"/>
              </a:rPr>
              <a:t>;</a:t>
            </a:r>
          </a:p>
          <a:p>
            <a:r>
              <a:rPr lang="is-IS" altLang="zh-CN" dirty="0">
                <a:solidFill>
                  <a:srgbClr val="000000"/>
                </a:solidFill>
                <a:latin typeface="Menlo-Regular"/>
              </a:rPr>
              <a:t>    }</a:t>
            </a:r>
          </a:p>
          <a:p>
            <a:r>
              <a:rPr lang="en-US" altLang="zh-CN" dirty="0">
                <a:solidFill>
                  <a:srgbClr val="000000"/>
                </a:solidFill>
                <a:latin typeface="Menlo-Regular"/>
              </a:rPr>
              <a:t>    [</a:t>
            </a:r>
            <a:r>
              <a:rPr lang="en-US" altLang="zh-CN" dirty="0">
                <a:solidFill>
                  <a:srgbClr val="3F6E74"/>
                </a:solidFill>
                <a:latin typeface="Menlo-Regular"/>
              </a:rPr>
              <a:t>_tableView</a:t>
            </a:r>
            <a:r>
              <a:rPr lang="en-US" altLang="zh-CN" dirty="0">
                <a:solidFill>
                  <a:srgbClr val="000000"/>
                </a:solidFill>
                <a:latin typeface="Menlo-Regular"/>
              </a:rPr>
              <a:t> </a:t>
            </a:r>
            <a:r>
              <a:rPr lang="en-US" altLang="zh-CN" dirty="0">
                <a:solidFill>
                  <a:srgbClr val="2E0D6E"/>
                </a:solidFill>
                <a:latin typeface="Menlo-Regular"/>
              </a:rPr>
              <a:t>reloadData</a:t>
            </a:r>
            <a:r>
              <a:rPr lang="en-US" altLang="zh-CN" dirty="0">
                <a:solidFill>
                  <a:srgbClr val="000000"/>
                </a:solidFill>
                <a:latin typeface="Menlo-Regular"/>
              </a:rPr>
              <a:t>];</a:t>
            </a:r>
          </a:p>
          <a:p>
            <a:r>
              <a:rPr lang="en-US" altLang="zh-CN" dirty="0">
                <a:solidFill>
                  <a:srgbClr val="000000"/>
                </a:solidFill>
                <a:latin typeface="Menlo-Regular"/>
              </a:rPr>
              <a:t>    [</a:t>
            </a:r>
            <a:r>
              <a:rPr lang="en-US" altLang="zh-CN" dirty="0">
                <a:solidFill>
                  <a:srgbClr val="3F6E74"/>
                </a:solidFill>
                <a:latin typeface="Menlo-Regular"/>
              </a:rPr>
              <a:t>_tableView</a:t>
            </a:r>
            <a:r>
              <a:rPr lang="en-US" altLang="zh-CN" dirty="0">
                <a:solidFill>
                  <a:srgbClr val="000000"/>
                </a:solidFill>
                <a:latin typeface="Menlo-Regular"/>
              </a:rPr>
              <a:t> </a:t>
            </a:r>
            <a:r>
              <a:rPr lang="en-US" altLang="zh-CN" dirty="0" err="1">
                <a:solidFill>
                  <a:srgbClr val="2E0D6E"/>
                </a:solidFill>
                <a:latin typeface="Menlo-Regular"/>
              </a:rPr>
              <a:t>scrollToRowAtIndexPath</a:t>
            </a:r>
            <a:r>
              <a:rPr lang="en-US" altLang="zh-CN" dirty="0">
                <a:solidFill>
                  <a:srgbClr val="000000"/>
                </a:solidFill>
                <a:latin typeface="Menlo-Regular"/>
              </a:rPr>
              <a:t>:[</a:t>
            </a:r>
            <a:r>
              <a:rPr lang="en-US" altLang="zh-CN" dirty="0">
                <a:solidFill>
                  <a:srgbClr val="5C2699"/>
                </a:solidFill>
                <a:latin typeface="Menlo-Regular"/>
              </a:rPr>
              <a:t>NSIndexPath</a:t>
            </a:r>
            <a:r>
              <a:rPr lang="en-US" altLang="zh-CN" dirty="0">
                <a:solidFill>
                  <a:srgbClr val="000000"/>
                </a:solidFill>
                <a:latin typeface="Menlo-Regular"/>
              </a:rPr>
              <a:t> </a:t>
            </a:r>
            <a:r>
              <a:rPr lang="en-US" altLang="zh-CN" dirty="0">
                <a:solidFill>
                  <a:srgbClr val="2E0D6E"/>
                </a:solidFill>
                <a:latin typeface="Menlo-Regular"/>
              </a:rPr>
              <a:t>indexPathForRow</a:t>
            </a:r>
            <a:r>
              <a:rPr lang="en-US" altLang="zh-CN" dirty="0">
                <a:solidFill>
                  <a:srgbClr val="000000"/>
                </a:solidFill>
                <a:latin typeface="Menlo-Regular"/>
              </a:rPr>
              <a:t>:</a:t>
            </a:r>
            <a:r>
              <a:rPr lang="en-US" altLang="zh-CN" dirty="0">
                <a:solidFill>
                  <a:srgbClr val="AA0D91"/>
                </a:solidFill>
                <a:latin typeface="Menlo-Regular"/>
              </a:rPr>
              <a:t>self</a:t>
            </a:r>
            <a:r>
              <a:rPr lang="en-US" altLang="zh-CN" dirty="0">
                <a:solidFill>
                  <a:srgbClr val="000000"/>
                </a:solidFill>
                <a:latin typeface="Menlo-Regular"/>
              </a:rPr>
              <a:t>.</a:t>
            </a:r>
            <a:r>
              <a:rPr lang="en-US" altLang="zh-CN" dirty="0">
                <a:solidFill>
                  <a:srgbClr val="3F6E74"/>
                </a:solidFill>
                <a:latin typeface="Menlo-Regular"/>
              </a:rPr>
              <a:t>dataArray</a:t>
            </a:r>
            <a:r>
              <a:rPr lang="en-US" altLang="zh-CN" dirty="0">
                <a:solidFill>
                  <a:srgbClr val="000000"/>
                </a:solidFill>
                <a:latin typeface="Menlo-Regular"/>
              </a:rPr>
              <a:t>.</a:t>
            </a:r>
            <a:r>
              <a:rPr lang="en-US" altLang="zh-CN" dirty="0">
                <a:solidFill>
                  <a:srgbClr val="2E0D6E"/>
                </a:solidFill>
                <a:latin typeface="Menlo-Regular"/>
              </a:rPr>
              <a:t>count</a:t>
            </a:r>
            <a:r>
              <a:rPr lang="en-US" altLang="zh-CN" dirty="0">
                <a:solidFill>
                  <a:srgbClr val="000000"/>
                </a:solidFill>
                <a:latin typeface="Menlo-Regular"/>
              </a:rPr>
              <a:t>-</a:t>
            </a:r>
            <a:r>
              <a:rPr lang="en-US" altLang="zh-CN" dirty="0">
                <a:solidFill>
                  <a:srgbClr val="1C00CF"/>
                </a:solidFill>
                <a:latin typeface="Menlo-Regular"/>
              </a:rPr>
              <a:t>1</a:t>
            </a:r>
            <a:r>
              <a:rPr lang="en-US" altLang="zh-CN" dirty="0">
                <a:solidFill>
                  <a:srgbClr val="000000"/>
                </a:solidFill>
                <a:latin typeface="Menlo-Regular"/>
              </a:rPr>
              <a:t> </a:t>
            </a:r>
            <a:r>
              <a:rPr lang="en-US" altLang="zh-CN" dirty="0">
                <a:solidFill>
                  <a:srgbClr val="2E0D6E"/>
                </a:solidFill>
                <a:latin typeface="Menlo-Regular"/>
              </a:rPr>
              <a:t>inSection</a:t>
            </a:r>
            <a:r>
              <a:rPr lang="en-US" altLang="zh-CN" dirty="0">
                <a:solidFill>
                  <a:srgbClr val="000000"/>
                </a:solidFill>
                <a:latin typeface="Menlo-Regular"/>
              </a:rPr>
              <a:t>:</a:t>
            </a:r>
            <a:r>
              <a:rPr lang="en-US" altLang="zh-CN" dirty="0">
                <a:solidFill>
                  <a:srgbClr val="1C00CF"/>
                </a:solidFill>
                <a:latin typeface="Menlo-Regular"/>
              </a:rPr>
              <a:t>0</a:t>
            </a:r>
            <a:r>
              <a:rPr lang="en-US" altLang="zh-CN" dirty="0">
                <a:solidFill>
                  <a:srgbClr val="000000"/>
                </a:solidFill>
                <a:latin typeface="Menlo-Regular"/>
              </a:rPr>
              <a:t>] </a:t>
            </a:r>
            <a:r>
              <a:rPr lang="en-US" altLang="zh-CN" dirty="0" err="1">
                <a:solidFill>
                  <a:srgbClr val="2E0D6E"/>
                </a:solidFill>
                <a:latin typeface="Menlo-Regular"/>
              </a:rPr>
              <a:t>atScrollPosition</a:t>
            </a:r>
            <a:r>
              <a:rPr lang="en-US" altLang="zh-CN" dirty="0" err="1">
                <a:solidFill>
                  <a:srgbClr val="000000"/>
                </a:solidFill>
                <a:latin typeface="Menlo-Regular"/>
              </a:rPr>
              <a:t>:</a:t>
            </a:r>
            <a:r>
              <a:rPr lang="en-US" altLang="zh-CN" dirty="0" err="1">
                <a:solidFill>
                  <a:srgbClr val="2E0D6E"/>
                </a:solidFill>
                <a:latin typeface="Menlo-Regular"/>
              </a:rPr>
              <a:t>UITableViewScrollPositionBottom</a:t>
            </a:r>
            <a:r>
              <a:rPr lang="en-US" altLang="zh-CN" dirty="0">
                <a:solidFill>
                  <a:srgbClr val="000000"/>
                </a:solidFill>
                <a:latin typeface="Menlo-Regular"/>
              </a:rPr>
              <a:t> </a:t>
            </a:r>
            <a:r>
              <a:rPr lang="en-US" altLang="zh-CN" dirty="0" err="1">
                <a:solidFill>
                  <a:srgbClr val="2E0D6E"/>
                </a:solidFill>
                <a:latin typeface="Menlo-Regular"/>
              </a:rPr>
              <a:t>animated</a:t>
            </a:r>
            <a:r>
              <a:rPr lang="en-US" altLang="zh-CN" dirty="0" err="1">
                <a:solidFill>
                  <a:srgbClr val="000000"/>
                </a:solidFill>
                <a:latin typeface="Menlo-Regular"/>
              </a:rPr>
              <a:t>:</a:t>
            </a:r>
            <a:r>
              <a:rPr lang="en-US" altLang="zh-CN" dirty="0" err="1">
                <a:solidFill>
                  <a:srgbClr val="AA0D91"/>
                </a:solidFill>
                <a:latin typeface="Menlo-Regular"/>
              </a:rPr>
              <a:t>YES</a:t>
            </a:r>
            <a:r>
              <a:rPr lang="en-US" altLang="zh-CN" dirty="0">
                <a:solidFill>
                  <a:srgbClr val="000000"/>
                </a:solidFill>
                <a:latin typeface="Menlo-Regular"/>
              </a:rPr>
              <a:t>];</a:t>
            </a:r>
          </a:p>
          <a:p>
            <a:endParaRPr lang="en-US" altLang="zh-CN" dirty="0">
              <a:solidFill>
                <a:srgbClr val="000000"/>
              </a:solidFill>
              <a:latin typeface="Menlo-Regular"/>
            </a:endParaRPr>
          </a:p>
          <a:p>
            <a:r>
              <a:rPr lang="en-US" altLang="zh-CN" dirty="0">
                <a:solidFill>
                  <a:srgbClr val="000000"/>
                </a:solidFill>
                <a:latin typeface="Menlo-Regular"/>
              </a:rPr>
              <a:t>}</a:t>
            </a:r>
          </a:p>
          <a:p>
            <a:endParaRPr lang="en-US" altLang="zh-CN" dirty="0" smtClean="0">
              <a:solidFill>
                <a:srgbClr val="000000"/>
              </a:solidFill>
              <a:latin typeface="Menlo-Regular"/>
            </a:endParaRPr>
          </a:p>
          <a:p>
            <a:endParaRPr kumimoji="1" lang="zh-CN" altLang="en-US" dirty="0"/>
          </a:p>
        </p:txBody>
      </p:sp>
    </p:spTree>
    <p:extLst>
      <p:ext uri="{BB962C8B-B14F-4D97-AF65-F5344CB8AC3E}">
        <p14:creationId xmlns:p14="http://schemas.microsoft.com/office/powerpoint/2010/main" val="34674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r>
              <a:rPr lang="en-US" altLang="zh-CN" sz="1800" dirty="0">
                <a:solidFill>
                  <a:srgbClr val="3F6E74"/>
                </a:solidFill>
                <a:latin typeface="Menlo-Regular"/>
              </a:rPr>
              <a:t>XMPPMessageArchiving_Message_CoreDataObject</a:t>
            </a:r>
            <a:r>
              <a:rPr lang="en-US" altLang="zh-CN" sz="1800" dirty="0">
                <a:solidFill>
                  <a:srgbClr val="000000"/>
                </a:solidFill>
                <a:latin typeface="Menlo-Regular"/>
              </a:rPr>
              <a:t>*message=[</a:t>
            </a:r>
            <a:r>
              <a:rPr lang="en-US" altLang="zh-CN" sz="1800" dirty="0" err="1">
                <a:solidFill>
                  <a:srgbClr val="AA0D91"/>
                </a:solidFill>
                <a:latin typeface="Menlo-Regular"/>
              </a:rPr>
              <a:t>self</a:t>
            </a:r>
            <a:r>
              <a:rPr lang="en-US" altLang="zh-CN" sz="1800" dirty="0" err="1">
                <a:solidFill>
                  <a:srgbClr val="000000"/>
                </a:solidFill>
                <a:latin typeface="Menlo-Regular"/>
              </a:rPr>
              <a:t>.</a:t>
            </a:r>
            <a:r>
              <a:rPr lang="en-US" altLang="zh-CN" sz="1800" dirty="0" err="1">
                <a:solidFill>
                  <a:srgbClr val="3F6E74"/>
                </a:solidFill>
                <a:latin typeface="Menlo-Regular"/>
              </a:rPr>
              <a:t>dataArray</a:t>
            </a:r>
            <a:r>
              <a:rPr lang="en-US" altLang="zh-CN" sz="1800" dirty="0">
                <a:solidFill>
                  <a:srgbClr val="000000"/>
                </a:solidFill>
                <a:latin typeface="Menlo-Regular"/>
              </a:rPr>
              <a:t> </a:t>
            </a:r>
            <a:r>
              <a:rPr lang="en-US" altLang="zh-CN" sz="1800" dirty="0" err="1">
                <a:solidFill>
                  <a:srgbClr val="2E0D6E"/>
                </a:solidFill>
                <a:latin typeface="Menlo-Regular"/>
              </a:rPr>
              <a:t>objectAtIndex</a:t>
            </a:r>
            <a:r>
              <a:rPr lang="en-US" altLang="zh-CN" sz="1800" dirty="0" err="1">
                <a:solidFill>
                  <a:srgbClr val="000000"/>
                </a:solidFill>
                <a:latin typeface="Menlo-Regular"/>
              </a:rPr>
              <a:t>:indexPath.</a:t>
            </a:r>
            <a:r>
              <a:rPr lang="en-US" altLang="zh-CN" sz="1800" dirty="0" err="1">
                <a:solidFill>
                  <a:srgbClr val="5C2699"/>
                </a:solidFill>
                <a:latin typeface="Menlo-Regular"/>
              </a:rPr>
              <a:t>row</a:t>
            </a:r>
            <a:r>
              <a:rPr lang="en-US" altLang="zh-CN" sz="1800" dirty="0">
                <a:solidFill>
                  <a:srgbClr val="000000"/>
                </a:solidFill>
                <a:latin typeface="Menlo-Regular"/>
              </a:rPr>
              <a:t>]</a:t>
            </a:r>
            <a:r>
              <a:rPr lang="en-US" altLang="zh-CN" sz="1800" dirty="0" smtClean="0">
                <a:solidFill>
                  <a:srgbClr val="000000"/>
                </a:solidFill>
                <a:latin typeface="Menlo-Regular"/>
              </a:rPr>
              <a:t>;</a:t>
            </a:r>
          </a:p>
          <a:p>
            <a:r>
              <a:rPr lang="zh-TW" altLang="en-US" sz="1800" dirty="0">
                <a:solidFill>
                  <a:srgbClr val="000000"/>
                </a:solidFill>
                <a:latin typeface="Menlo-Regular"/>
              </a:rPr>
              <a:t> </a:t>
            </a:r>
            <a:r>
              <a:rPr lang="en-US" altLang="zh-TW" sz="1800" dirty="0">
                <a:solidFill>
                  <a:srgbClr val="007400"/>
                </a:solidFill>
                <a:latin typeface="Menlo-Regular"/>
              </a:rPr>
              <a:t>//</a:t>
            </a:r>
            <a:r>
              <a:rPr lang="en-US" altLang="zh-TW" sz="1800" dirty="0" err="1">
                <a:solidFill>
                  <a:srgbClr val="007400"/>
                </a:solidFill>
                <a:latin typeface="Menlo-Regular"/>
              </a:rPr>
              <a:t>message.isOutgoing</a:t>
            </a:r>
            <a:r>
              <a:rPr lang="en-US" altLang="zh-TW" sz="1800" dirty="0">
                <a:solidFill>
                  <a:srgbClr val="007400"/>
                </a:solidFill>
                <a:latin typeface="Menlo-Regular"/>
              </a:rPr>
              <a:t> </a:t>
            </a:r>
            <a:r>
              <a:rPr lang="zh-TW" altLang="en-US" sz="1800" dirty="0">
                <a:solidFill>
                  <a:srgbClr val="007400"/>
                </a:solidFill>
                <a:latin typeface="STHeitiSC-Light"/>
              </a:rPr>
              <a:t>判断这个消息是不是自己</a:t>
            </a:r>
            <a:endParaRPr lang="zh-TW" altLang="en-US" sz="1800" dirty="0">
              <a:solidFill>
                <a:srgbClr val="000000"/>
              </a:solidFill>
              <a:latin typeface="Menlo-Regular"/>
            </a:endParaRPr>
          </a:p>
          <a:p>
            <a:r>
              <a:rPr lang="zh-TW" altLang="en-US" sz="1800" dirty="0">
                <a:solidFill>
                  <a:srgbClr val="000000"/>
                </a:solidFill>
                <a:latin typeface="Menlo-Regular"/>
              </a:rPr>
              <a:t>    </a:t>
            </a:r>
            <a:r>
              <a:rPr lang="en-US" altLang="zh-TW" sz="1800" dirty="0">
                <a:solidFill>
                  <a:srgbClr val="007400"/>
                </a:solidFill>
                <a:latin typeface="Menlo-Regular"/>
              </a:rPr>
              <a:t>//YES </a:t>
            </a:r>
            <a:r>
              <a:rPr lang="zh-TW" altLang="en-US" sz="1800" dirty="0">
                <a:solidFill>
                  <a:srgbClr val="007400"/>
                </a:solidFill>
                <a:latin typeface="STHeitiSC-Light"/>
              </a:rPr>
              <a:t>是</a:t>
            </a:r>
            <a:r>
              <a:rPr lang="zh-TW" altLang="en-US" sz="1800" dirty="0" smtClean="0">
                <a:solidFill>
                  <a:srgbClr val="007400"/>
                </a:solidFill>
                <a:latin typeface="STHeitiSC-Light"/>
              </a:rPr>
              <a:t>自己</a:t>
            </a:r>
            <a:endParaRPr lang="en-US" altLang="zh-TW" sz="1800" dirty="0" smtClean="0">
              <a:solidFill>
                <a:srgbClr val="007400"/>
              </a:solidFill>
              <a:latin typeface="STHeitiSC-Light"/>
            </a:endParaRPr>
          </a:p>
          <a:p>
            <a:pPr marL="36576" indent="0">
              <a:buNone/>
            </a:pPr>
            <a:r>
              <a:rPr lang="zh-CN" altLang="en-US" sz="1800" dirty="0" smtClean="0">
                <a:solidFill>
                  <a:srgbClr val="007400"/>
                </a:solidFill>
                <a:latin typeface="STHeitiSC-Light"/>
              </a:rPr>
              <a:t>消息使用添加前缀的办法来判定多种类型的消息</a:t>
            </a:r>
            <a:endParaRPr lang="en-US" altLang="zh-CN" sz="1800" dirty="0" smtClean="0">
              <a:solidFill>
                <a:srgbClr val="007400"/>
              </a:solidFill>
              <a:latin typeface="STHeitiSC-Light"/>
            </a:endParaRPr>
          </a:p>
          <a:p>
            <a:pPr marL="36576" indent="0">
              <a:buNone/>
            </a:pPr>
            <a:r>
              <a:rPr lang="en-US" altLang="zh-CN" sz="1800" dirty="0">
                <a:solidFill>
                  <a:srgbClr val="000000"/>
                </a:solidFill>
                <a:latin typeface="Menlo-Regular"/>
              </a:rPr>
              <a:t>[message.</a:t>
            </a:r>
            <a:r>
              <a:rPr lang="en-US" altLang="zh-CN" sz="1800" dirty="0">
                <a:solidFill>
                  <a:srgbClr val="3F6E74"/>
                </a:solidFill>
                <a:latin typeface="Menlo-Regular"/>
              </a:rPr>
              <a:t>body</a:t>
            </a:r>
            <a:r>
              <a:rPr lang="en-US" altLang="zh-CN" sz="1800" dirty="0">
                <a:solidFill>
                  <a:srgbClr val="000000"/>
                </a:solidFill>
                <a:latin typeface="Menlo-Regular"/>
              </a:rPr>
              <a:t> </a:t>
            </a:r>
            <a:r>
              <a:rPr lang="en-US" altLang="zh-CN" sz="1800" dirty="0" err="1">
                <a:solidFill>
                  <a:srgbClr val="2E0D6E"/>
                </a:solidFill>
                <a:latin typeface="Menlo-Regular"/>
              </a:rPr>
              <a:t>hasPrefix</a:t>
            </a:r>
            <a:r>
              <a:rPr lang="en-US" altLang="zh-CN" sz="1800" dirty="0">
                <a:solidFill>
                  <a:srgbClr val="000000"/>
                </a:solidFill>
                <a:latin typeface="Menlo-Regular"/>
              </a:rPr>
              <a:t>:</a:t>
            </a:r>
            <a:r>
              <a:rPr lang="en-US" altLang="zh-CN" sz="1800" dirty="0" smtClean="0">
                <a:solidFill>
                  <a:srgbClr val="C41A16"/>
                </a:solidFill>
                <a:latin typeface="Menlo-Regular"/>
              </a:rPr>
              <a:t>@“[</a:t>
            </a:r>
            <a:r>
              <a:rPr lang="en-US" altLang="zh-CN" sz="1800" dirty="0">
                <a:solidFill>
                  <a:srgbClr val="C41A16"/>
                </a:solidFill>
                <a:latin typeface="Menlo-Regular"/>
              </a:rPr>
              <a:t>1</a:t>
            </a:r>
            <a:r>
              <a:rPr lang="en-US" altLang="zh-CN" sz="1800" dirty="0" smtClean="0">
                <a:solidFill>
                  <a:srgbClr val="C41A16"/>
                </a:solidFill>
                <a:latin typeface="Menlo-Regular"/>
              </a:rPr>
              <a:t>]”</a:t>
            </a:r>
            <a:r>
              <a:rPr lang="en-US" altLang="zh-CN" sz="1800" dirty="0" smtClean="0">
                <a:solidFill>
                  <a:srgbClr val="000000"/>
                </a:solidFill>
                <a:latin typeface="Menlo-Regular"/>
              </a:rPr>
              <a:t>]</a:t>
            </a:r>
            <a:endParaRPr lang="en-US" altLang="zh-CN" sz="1800" dirty="0">
              <a:solidFill>
                <a:srgbClr val="000000"/>
              </a:solidFill>
              <a:latin typeface="Menlo-Regular"/>
            </a:endParaRPr>
          </a:p>
          <a:p>
            <a:pPr marL="36576" indent="0">
              <a:buNone/>
            </a:pPr>
            <a:r>
              <a:rPr lang="zh-CN" altLang="en-US" sz="1800" dirty="0" smtClean="0">
                <a:solidFill>
                  <a:srgbClr val="000000"/>
                </a:solidFill>
                <a:latin typeface="Menlo-Regular"/>
              </a:rPr>
              <a:t>本实例主要规定</a:t>
            </a:r>
            <a:r>
              <a:rPr lang="en-US" altLang="zh-CN" sz="1800" dirty="0" smtClean="0">
                <a:solidFill>
                  <a:srgbClr val="000000"/>
                </a:solidFill>
                <a:latin typeface="Menlo-Regular"/>
              </a:rPr>
              <a:t>[1]</a:t>
            </a:r>
            <a:r>
              <a:rPr lang="zh-CN" altLang="en-US" sz="1800" dirty="0" smtClean="0">
                <a:solidFill>
                  <a:srgbClr val="000000"/>
                </a:solidFill>
                <a:latin typeface="Menlo-Regular"/>
              </a:rPr>
              <a:t>文本消息</a:t>
            </a:r>
            <a:r>
              <a:rPr lang="en-US" altLang="zh-CN" sz="1800" dirty="0" smtClean="0">
                <a:solidFill>
                  <a:srgbClr val="000000"/>
                </a:solidFill>
                <a:latin typeface="Menlo-Regular"/>
              </a:rPr>
              <a:t> [2]</a:t>
            </a:r>
            <a:r>
              <a:rPr lang="zh-CN" altLang="en-US" sz="1800" dirty="0" smtClean="0">
                <a:solidFill>
                  <a:srgbClr val="000000"/>
                </a:solidFill>
                <a:latin typeface="Menlo-Regular"/>
              </a:rPr>
              <a:t>图片消息</a:t>
            </a:r>
            <a:r>
              <a:rPr lang="en-US" altLang="zh-CN" sz="1800" dirty="0" smtClean="0">
                <a:solidFill>
                  <a:srgbClr val="000000"/>
                </a:solidFill>
                <a:latin typeface="Menlo-Regular"/>
              </a:rPr>
              <a:t> [3]</a:t>
            </a:r>
            <a:r>
              <a:rPr lang="en-US" altLang="en-US" sz="1800" dirty="0" smtClean="0">
                <a:solidFill>
                  <a:srgbClr val="000000"/>
                </a:solidFill>
                <a:latin typeface="Menlo-Regular"/>
              </a:rPr>
              <a:t>语音消息</a:t>
            </a:r>
            <a:endParaRPr lang="zh-TW" altLang="en-US" sz="1800" dirty="0">
              <a:solidFill>
                <a:srgbClr val="000000"/>
              </a:solidFill>
              <a:latin typeface="Menlo-Regular"/>
            </a:endParaRPr>
          </a:p>
          <a:p>
            <a:endParaRPr lang="en-US" altLang="zh-CN" sz="1400" dirty="0">
              <a:solidFill>
                <a:srgbClr val="000000"/>
              </a:solidFill>
              <a:latin typeface="Menlo-Regular"/>
            </a:endParaRPr>
          </a:p>
          <a:p>
            <a:pPr marL="0" indent="0">
              <a:buNone/>
            </a:pPr>
            <a:endParaRPr kumimoji="1" lang="zh-CN" altLang="en-US" sz="1300" dirty="0"/>
          </a:p>
        </p:txBody>
      </p:sp>
      <p:sp>
        <p:nvSpPr>
          <p:cNvPr id="2" name="标题 1"/>
          <p:cNvSpPr>
            <a:spLocks noGrp="1"/>
          </p:cNvSpPr>
          <p:nvPr>
            <p:ph type="title"/>
          </p:nvPr>
        </p:nvSpPr>
        <p:spPr/>
        <p:txBody>
          <a:bodyPr/>
          <a:lstStyle/>
          <a:p>
            <a:r>
              <a:rPr kumimoji="1" lang="zh-CN" altLang="en-US" dirty="0" smtClean="0"/>
              <a:t>数据源方法</a:t>
            </a:r>
            <a:endParaRPr kumimoji="1" lang="zh-CN" altLang="en-US" dirty="0"/>
          </a:p>
        </p:txBody>
      </p:sp>
    </p:spTree>
    <p:extLst>
      <p:ext uri="{BB962C8B-B14F-4D97-AF65-F5344CB8AC3E}">
        <p14:creationId xmlns:p14="http://schemas.microsoft.com/office/powerpoint/2010/main" val="45037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zh-TW" altLang="en-US" sz="1600" dirty="0">
                <a:solidFill>
                  <a:srgbClr val="000000"/>
                </a:solidFill>
                <a:latin typeface="Menlo-Regular"/>
              </a:rPr>
              <a:t> </a:t>
            </a:r>
            <a:r>
              <a:rPr lang="en-US" altLang="zh-TW" sz="2000" dirty="0">
                <a:solidFill>
                  <a:srgbClr val="000000"/>
                </a:solidFill>
                <a:latin typeface="Menlo-Regular"/>
              </a:rPr>
              <a:t>[[</a:t>
            </a:r>
            <a:r>
              <a:rPr lang="en-US" altLang="zh-TW" sz="2000" dirty="0">
                <a:solidFill>
                  <a:srgbClr val="3F6E74"/>
                </a:solidFill>
                <a:latin typeface="Menlo-Regular"/>
              </a:rPr>
              <a:t>ZCXMPPManager</a:t>
            </a:r>
            <a:r>
              <a:rPr lang="zh-TW" altLang="en-US" sz="2000" dirty="0">
                <a:solidFill>
                  <a:srgbClr val="000000"/>
                </a:solidFill>
                <a:latin typeface="Menlo-Regular"/>
              </a:rPr>
              <a:t> </a:t>
            </a:r>
            <a:r>
              <a:rPr lang="en-US" altLang="zh-TW" sz="2000" dirty="0">
                <a:solidFill>
                  <a:srgbClr val="26474B"/>
                </a:solidFill>
                <a:latin typeface="Menlo-Regular"/>
              </a:rPr>
              <a:t>sharedInstance</a:t>
            </a:r>
            <a:r>
              <a:rPr lang="en-US" altLang="zh-TW" sz="2000" dirty="0">
                <a:solidFill>
                  <a:srgbClr val="000000"/>
                </a:solidFill>
                <a:latin typeface="Menlo-Regular"/>
              </a:rPr>
              <a:t>]</a:t>
            </a:r>
            <a:r>
              <a:rPr lang="en-US" altLang="zh-TW" sz="2000" dirty="0" err="1">
                <a:solidFill>
                  <a:srgbClr val="26474B"/>
                </a:solidFill>
                <a:latin typeface="Menlo-Regular"/>
              </a:rPr>
              <a:t>sendMessageWithJID</a:t>
            </a:r>
            <a:r>
              <a:rPr lang="en-US" altLang="zh-TW" sz="2000" dirty="0">
                <a:solidFill>
                  <a:srgbClr val="000000"/>
                </a:solidFill>
                <a:latin typeface="Menlo-Regular"/>
              </a:rPr>
              <a:t>:[</a:t>
            </a:r>
            <a:r>
              <a:rPr lang="en-US" altLang="zh-TW" sz="2000" dirty="0" err="1">
                <a:solidFill>
                  <a:srgbClr val="5C2699"/>
                </a:solidFill>
                <a:latin typeface="Menlo-Regular"/>
              </a:rPr>
              <a:t>NSString</a:t>
            </a:r>
            <a:r>
              <a:rPr lang="zh-TW" altLang="en-US" sz="2000" dirty="0">
                <a:solidFill>
                  <a:srgbClr val="000000"/>
                </a:solidFill>
                <a:latin typeface="Menlo-Regular"/>
              </a:rPr>
              <a:t> </a:t>
            </a:r>
            <a:r>
              <a:rPr lang="en-US" altLang="zh-TW" sz="2000" dirty="0" err="1">
                <a:solidFill>
                  <a:srgbClr val="2E0D6E"/>
                </a:solidFill>
                <a:latin typeface="Menlo-Regular"/>
              </a:rPr>
              <a:t>stringWithFormat</a:t>
            </a:r>
            <a:r>
              <a:rPr lang="en-US" altLang="zh-TW" sz="2000" dirty="0">
                <a:solidFill>
                  <a:srgbClr val="000000"/>
                </a:solidFill>
                <a:latin typeface="Menlo-Regular"/>
              </a:rPr>
              <a:t>:</a:t>
            </a:r>
            <a:r>
              <a:rPr lang="en-US" altLang="zh-TW" sz="2000" dirty="0">
                <a:solidFill>
                  <a:srgbClr val="C41A16"/>
                </a:solidFill>
                <a:latin typeface="Menlo-Regular"/>
              </a:rPr>
              <a:t>@"%@@1000phone.net"</a:t>
            </a:r>
            <a:r>
              <a:rPr lang="en-US" altLang="zh-TW" sz="2000" dirty="0">
                <a:solidFill>
                  <a:srgbClr val="000000"/>
                </a:solidFill>
                <a:latin typeface="Menlo-Regular"/>
              </a:rPr>
              <a:t>,</a:t>
            </a:r>
            <a:r>
              <a:rPr lang="en-US" altLang="zh-TW" sz="2000" dirty="0">
                <a:solidFill>
                  <a:srgbClr val="AA0D91"/>
                </a:solidFill>
                <a:latin typeface="Menlo-Regular"/>
              </a:rPr>
              <a:t>self</a:t>
            </a:r>
            <a:r>
              <a:rPr lang="en-US" altLang="zh-TW" sz="2000" dirty="0">
                <a:solidFill>
                  <a:srgbClr val="000000"/>
                </a:solidFill>
                <a:latin typeface="Menlo-Regular"/>
              </a:rPr>
              <a:t>.</a:t>
            </a:r>
            <a:r>
              <a:rPr lang="en-US" altLang="zh-TW" sz="2000" dirty="0">
                <a:solidFill>
                  <a:srgbClr val="3F6E74"/>
                </a:solidFill>
                <a:latin typeface="Menlo-Regular"/>
              </a:rPr>
              <a:t>myjid</a:t>
            </a:r>
            <a:r>
              <a:rPr lang="en-US" altLang="zh-TW" sz="2000" dirty="0">
                <a:solidFill>
                  <a:srgbClr val="000000"/>
                </a:solidFill>
                <a:latin typeface="Menlo-Regular"/>
              </a:rPr>
              <a:t>] </a:t>
            </a:r>
            <a:r>
              <a:rPr lang="en-US" altLang="zh-TW" sz="2000" dirty="0">
                <a:solidFill>
                  <a:srgbClr val="26474B"/>
                </a:solidFill>
                <a:latin typeface="Menlo-Regular"/>
              </a:rPr>
              <a:t>Message</a:t>
            </a:r>
            <a:r>
              <a:rPr lang="en-US" altLang="zh-TW" sz="2000" dirty="0">
                <a:solidFill>
                  <a:srgbClr val="000000"/>
                </a:solidFill>
                <a:latin typeface="Menlo-Regular"/>
              </a:rPr>
              <a:t>:</a:t>
            </a:r>
            <a:r>
              <a:rPr lang="en-US" altLang="zh-TW" sz="2000" dirty="0">
                <a:solidFill>
                  <a:srgbClr val="C41A16"/>
                </a:solidFill>
                <a:latin typeface="Menlo-Regular"/>
              </a:rPr>
              <a:t>@"</a:t>
            </a:r>
            <a:r>
              <a:rPr lang="zh-TW" altLang="en-US" sz="2000" dirty="0">
                <a:solidFill>
                  <a:srgbClr val="C41A16"/>
                </a:solidFill>
                <a:latin typeface="STHeitiSC-Light"/>
              </a:rPr>
              <a:t>测试数据，你看不错吧</a:t>
            </a:r>
            <a:r>
              <a:rPr lang="en-US" altLang="zh-TW" sz="2000" dirty="0">
                <a:solidFill>
                  <a:srgbClr val="C41A16"/>
                </a:solidFill>
                <a:latin typeface="Menlo-Regular"/>
              </a:rPr>
              <a:t>"</a:t>
            </a:r>
            <a:r>
              <a:rPr lang="zh-TW" altLang="en-US" sz="2000" dirty="0">
                <a:solidFill>
                  <a:srgbClr val="000000"/>
                </a:solidFill>
                <a:latin typeface="Menlo-Regular"/>
              </a:rPr>
              <a:t> </a:t>
            </a:r>
            <a:r>
              <a:rPr lang="en-US" altLang="zh-TW" sz="2000" dirty="0">
                <a:solidFill>
                  <a:srgbClr val="000000"/>
                </a:solidFill>
                <a:latin typeface="Menlo-Regular"/>
              </a:rPr>
              <a:t>Type:</a:t>
            </a:r>
            <a:r>
              <a:rPr lang="en-US" altLang="zh-TW" sz="2000" dirty="0">
                <a:solidFill>
                  <a:srgbClr val="C41A16"/>
                </a:solidFill>
                <a:latin typeface="Menlo-Regular"/>
              </a:rPr>
              <a:t>@"[1]"</a:t>
            </a:r>
            <a:r>
              <a:rPr lang="en-US" altLang="zh-TW" sz="2000" dirty="0">
                <a:solidFill>
                  <a:srgbClr val="000000"/>
                </a:solidFill>
                <a:latin typeface="Menlo-Regular"/>
              </a:rPr>
              <a:t>];</a:t>
            </a:r>
            <a:endParaRPr kumimoji="1" lang="zh-CN" altLang="en-US" sz="2000" dirty="0"/>
          </a:p>
        </p:txBody>
      </p:sp>
      <p:sp>
        <p:nvSpPr>
          <p:cNvPr id="2" name="标题 1"/>
          <p:cNvSpPr>
            <a:spLocks noGrp="1"/>
          </p:cNvSpPr>
          <p:nvPr>
            <p:ph type="title"/>
          </p:nvPr>
        </p:nvSpPr>
        <p:spPr/>
        <p:txBody>
          <a:bodyPr/>
          <a:lstStyle/>
          <a:p>
            <a:r>
              <a:rPr kumimoji="1" lang="zh-CN" altLang="en-US" dirty="0" smtClean="0"/>
              <a:t>发送消息</a:t>
            </a:r>
            <a:endParaRPr kumimoji="1" lang="zh-CN" altLang="en-US" dirty="0"/>
          </a:p>
        </p:txBody>
      </p:sp>
    </p:spTree>
    <p:extLst>
      <p:ext uri="{BB962C8B-B14F-4D97-AF65-F5344CB8AC3E}">
        <p14:creationId xmlns:p14="http://schemas.microsoft.com/office/powerpoint/2010/main" val="304582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77500" lnSpcReduction="20000"/>
          </a:bodyPr>
          <a:lstStyle/>
          <a:p>
            <a:r>
              <a:rPr kumimoji="1" lang="zh-CN" altLang="en-US" sz="2000" dirty="0" smtClean="0"/>
              <a:t>在</a:t>
            </a:r>
            <a:r>
              <a:rPr kumimoji="1" lang="en-US" altLang="zh-CN" sz="2000" dirty="0" smtClean="0"/>
              <a:t>iOS</a:t>
            </a:r>
            <a:r>
              <a:rPr kumimoji="1" lang="zh-CN" altLang="en-US" sz="2000" dirty="0" smtClean="0"/>
              <a:t>中，表情文字是通过</a:t>
            </a:r>
            <a:r>
              <a:rPr kumimoji="1" lang="en-US" altLang="zh-CN" sz="2000" dirty="0"/>
              <a:t>Unicode</a:t>
            </a:r>
            <a:r>
              <a:rPr kumimoji="1" lang="zh-CN" altLang="en-US" sz="2000" dirty="0" smtClean="0"/>
              <a:t>字符实现的</a:t>
            </a:r>
            <a:endParaRPr kumimoji="1" lang="en-US" altLang="zh-CN" sz="2000" dirty="0" smtClean="0"/>
          </a:p>
          <a:p>
            <a:endParaRPr kumimoji="1" lang="en-US" altLang="zh-CN" sz="2000" dirty="0" smtClean="0"/>
          </a:p>
          <a:p>
            <a:r>
              <a:rPr kumimoji="1" lang="en-US" altLang="zh-CN" sz="2000" dirty="0" smtClean="0"/>
              <a:t>Unicode</a:t>
            </a:r>
            <a:r>
              <a:rPr kumimoji="1" lang="zh-CN" altLang="en-US" sz="2000" dirty="0"/>
              <a:t>（中文：万国码、国际码、统一码、单一码）是计算机科学领域里的一项业界标准。它对世界上大部分的文字系统进行了整理、编码，使得电脑可以用更为简单的方式来呈现和处理</a:t>
            </a:r>
            <a:r>
              <a:rPr kumimoji="1" lang="zh-CN" altLang="en-US" sz="2000" dirty="0" smtClean="0"/>
              <a:t>文字</a:t>
            </a:r>
            <a:endParaRPr kumimoji="1" lang="zh-CN" altLang="en-US" sz="2000" dirty="0"/>
          </a:p>
          <a:p>
            <a:r>
              <a:rPr kumimoji="1" lang="en-US" altLang="zh-CN" sz="2000" dirty="0"/>
              <a:t>Unicode</a:t>
            </a:r>
            <a:r>
              <a:rPr kumimoji="1" lang="zh-CN" altLang="en-US" sz="2000" dirty="0"/>
              <a:t>伴随着通用字符集的标准而发展，同时也以书</a:t>
            </a:r>
            <a:r>
              <a:rPr kumimoji="1" lang="zh-CN" altLang="en-US" sz="2000" dirty="0" smtClean="0"/>
              <a:t>本的形式对外发表</a:t>
            </a:r>
            <a:r>
              <a:rPr kumimoji="1" lang="zh-CN" altLang="en-US" sz="2000" dirty="0"/>
              <a:t>。</a:t>
            </a:r>
            <a:r>
              <a:rPr kumimoji="1" lang="en-US" altLang="zh-CN" sz="2000" dirty="0"/>
              <a:t>Unicode</a:t>
            </a:r>
            <a:r>
              <a:rPr kumimoji="1" lang="zh-CN" altLang="en-US" sz="2000" dirty="0"/>
              <a:t>至今仍在不断增修，每个新版本都加入更多新的字</a:t>
            </a:r>
            <a:r>
              <a:rPr kumimoji="1" lang="zh-CN" altLang="en-US" sz="2000" dirty="0" smtClean="0"/>
              <a:t>符</a:t>
            </a:r>
            <a:r>
              <a:rPr kumimoji="1" lang="zh-CN" altLang="zh-CN" sz="2000" dirty="0"/>
              <a:t>，</a:t>
            </a:r>
            <a:r>
              <a:rPr kumimoji="1" lang="zh-CN" altLang="en-US" sz="2000" dirty="0" smtClean="0"/>
              <a:t>目前</a:t>
            </a:r>
            <a:r>
              <a:rPr kumimoji="1" lang="zh-CN" altLang="en-US" sz="2000" dirty="0"/>
              <a:t>最新的版本为第六版，已收入了超过十万个字</a:t>
            </a:r>
            <a:r>
              <a:rPr kumimoji="1" lang="zh-CN" altLang="en-US" sz="2000" dirty="0" smtClean="0"/>
              <a:t>符。</a:t>
            </a:r>
            <a:endParaRPr kumimoji="1" lang="en-US" altLang="zh-CN" sz="2000" dirty="0" smtClean="0"/>
          </a:p>
          <a:p>
            <a:r>
              <a:rPr kumimoji="1" lang="en-US" altLang="zh-CN" sz="2000" dirty="0" smtClean="0"/>
              <a:t>Unicode</a:t>
            </a:r>
            <a:r>
              <a:rPr kumimoji="1" lang="zh-CN" altLang="en-US" sz="2000" dirty="0"/>
              <a:t>涵盖的数据除了视觉上的字形、编码方法、标准的字符编码外，还包含了字符特性，如大小写</a:t>
            </a:r>
            <a:r>
              <a:rPr kumimoji="1" lang="zh-CN" altLang="en-US" sz="2000" dirty="0" smtClean="0"/>
              <a:t>字母</a:t>
            </a:r>
            <a:endParaRPr kumimoji="1" lang="zh-CN" altLang="en-US" sz="2000" dirty="0"/>
          </a:p>
          <a:p>
            <a:r>
              <a:rPr kumimoji="1" lang="en-US" altLang="zh-CN" sz="2000" dirty="0" smtClean="0"/>
              <a:t>Unicode</a:t>
            </a:r>
            <a:r>
              <a:rPr kumimoji="1" lang="zh-CN" altLang="en-US" sz="2000" dirty="0"/>
              <a:t>备受认可，并广泛地应用于电脑软件的国际化与本地化过程。有很多新科技，如可扩展置标语言、</a:t>
            </a:r>
            <a:r>
              <a:rPr kumimoji="1" lang="en-US" altLang="zh-CN" sz="2000" dirty="0"/>
              <a:t>Java</a:t>
            </a:r>
            <a:r>
              <a:rPr kumimoji="1" lang="zh-CN" altLang="en-US" sz="2000" dirty="0"/>
              <a:t>编程语言以及现代的操作系统，都采用</a:t>
            </a:r>
            <a:r>
              <a:rPr kumimoji="1" lang="en-US" altLang="zh-CN" sz="2000" dirty="0"/>
              <a:t>Unicode</a:t>
            </a:r>
            <a:r>
              <a:rPr kumimoji="1" lang="zh-CN" altLang="en-US" sz="2000" dirty="0" smtClean="0"/>
              <a:t>编码</a:t>
            </a:r>
            <a:endParaRPr kumimoji="1" lang="en-US" altLang="zh-CN" sz="2000" dirty="0" smtClean="0"/>
          </a:p>
          <a:p>
            <a:r>
              <a:rPr kumimoji="1" lang="zh-CN" altLang="en-US" sz="2000" dirty="0" smtClean="0">
                <a:solidFill>
                  <a:srgbClr val="FF0000"/>
                </a:solidFill>
              </a:rPr>
              <a:t>注意：</a:t>
            </a:r>
            <a:r>
              <a:rPr kumimoji="1" lang="en-US" altLang="zh-CN" sz="2000" dirty="0" err="1" smtClean="0">
                <a:solidFill>
                  <a:srgbClr val="FF0000"/>
                </a:solidFill>
              </a:rPr>
              <a:t>openfire</a:t>
            </a:r>
            <a:r>
              <a:rPr kumimoji="1" lang="zh-CN" altLang="en-US" sz="2000" dirty="0" smtClean="0">
                <a:solidFill>
                  <a:srgbClr val="FF0000"/>
                </a:solidFill>
              </a:rPr>
              <a:t>本身不支持，需要添加插件才可以，否则会导致客户端掉线</a:t>
            </a:r>
            <a:endParaRPr kumimoji="1" lang="zh-CN" altLang="en-US" sz="2000" dirty="0">
              <a:solidFill>
                <a:srgbClr val="FF0000"/>
              </a:solidFill>
            </a:endParaRPr>
          </a:p>
        </p:txBody>
      </p:sp>
      <p:sp>
        <p:nvSpPr>
          <p:cNvPr id="2" name="标题 1"/>
          <p:cNvSpPr>
            <a:spLocks noGrp="1"/>
          </p:cNvSpPr>
          <p:nvPr>
            <p:ph type="title"/>
          </p:nvPr>
        </p:nvSpPr>
        <p:spPr/>
        <p:txBody>
          <a:bodyPr>
            <a:normAutofit/>
          </a:bodyPr>
          <a:lstStyle/>
          <a:p>
            <a:r>
              <a:rPr kumimoji="1" lang="en-US" altLang="en-US" dirty="0" smtClean="0"/>
              <a:t>表情文字的输入</a:t>
            </a:r>
            <a:endParaRPr kumimoji="1" lang="zh-CN" altLang="en-US" dirty="0"/>
          </a:p>
        </p:txBody>
      </p:sp>
    </p:spTree>
    <p:extLst>
      <p:ext uri="{BB962C8B-B14F-4D97-AF65-F5344CB8AC3E}">
        <p14:creationId xmlns:p14="http://schemas.microsoft.com/office/powerpoint/2010/main" val="242753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p:cNvSpPr>
            <a:spLocks noGrp="1"/>
          </p:cNvSpPr>
          <p:nvPr>
            <p:ph idx="1"/>
          </p:nvPr>
        </p:nvSpPr>
        <p:spPr/>
        <p:txBody>
          <a:bodyPr>
            <a:normAutofit fontScale="55000" lnSpcReduction="20000"/>
          </a:bodyPr>
          <a:lstStyle/>
          <a:p>
            <a:r>
              <a:rPr kumimoji="1" lang="en-US" altLang="zh-CN" dirty="0">
                <a:solidFill>
                  <a:srgbClr val="800000"/>
                </a:solidFill>
              </a:rPr>
              <a:t>XEP-0096: File Transfer</a:t>
            </a:r>
            <a:r>
              <a:rPr kumimoji="1" lang="en-US" altLang="zh-CN" dirty="0"/>
              <a:t> </a:t>
            </a:r>
            <a:r>
              <a:rPr kumimoji="1" lang="zh-CN" altLang="en-US" dirty="0"/>
              <a:t>这是传输文件的统一接口，客户端之间用它来协商到底采用那种具体的传输方式，</a:t>
            </a:r>
            <a:r>
              <a:rPr kumimoji="1" lang="zh-CN" altLang="en-US" dirty="0" smtClean="0"/>
              <a:t>包括以下三种：</a:t>
            </a:r>
            <a:endParaRPr kumimoji="1" lang="zh-CN" altLang="en-US" dirty="0"/>
          </a:p>
          <a:p>
            <a:r>
              <a:rPr kumimoji="1" lang="en-US" altLang="zh-CN" dirty="0" smtClean="0">
                <a:solidFill>
                  <a:srgbClr val="800000"/>
                </a:solidFill>
              </a:rPr>
              <a:t>XEP</a:t>
            </a:r>
            <a:r>
              <a:rPr kumimoji="1" lang="en-US" altLang="zh-CN" dirty="0">
                <a:solidFill>
                  <a:srgbClr val="800000"/>
                </a:solidFill>
              </a:rPr>
              <a:t>-0047: In-Band </a:t>
            </a:r>
            <a:r>
              <a:rPr kumimoji="1" lang="en-US" altLang="zh-CN" dirty="0" smtClean="0">
                <a:solidFill>
                  <a:srgbClr val="800000"/>
                </a:solidFill>
              </a:rPr>
              <a:t>Byte Streams</a:t>
            </a:r>
            <a:r>
              <a:rPr kumimoji="1" lang="en-US" altLang="zh-CN" dirty="0" smtClean="0"/>
              <a:t> </a:t>
            </a:r>
            <a:r>
              <a:rPr kumimoji="1" lang="zh-CN" altLang="en-US" dirty="0"/>
              <a:t>带内字节流，这个协议实际上</a:t>
            </a:r>
            <a:r>
              <a:rPr kumimoji="1" lang="zh-CN" altLang="en-US" dirty="0">
                <a:solidFill>
                  <a:srgbClr val="800000"/>
                </a:solidFill>
              </a:rPr>
              <a:t>用于小数据量传输，只是它用的字节流传输</a:t>
            </a:r>
            <a:r>
              <a:rPr kumimoji="1" lang="zh-CN" altLang="en-US" dirty="0"/>
              <a:t>，所以也顺便说一下。带内，也就是夹带在</a:t>
            </a:r>
            <a:r>
              <a:rPr kumimoji="1" lang="en-US" altLang="zh-CN" dirty="0"/>
              <a:t>XML</a:t>
            </a:r>
            <a:r>
              <a:rPr kumimoji="1" lang="zh-CN" altLang="en-US" dirty="0"/>
              <a:t>流中，通过</a:t>
            </a:r>
            <a:r>
              <a:rPr kumimoji="1" lang="en-US" altLang="zh-CN" dirty="0"/>
              <a:t>XMPP</a:t>
            </a:r>
            <a:r>
              <a:rPr kumimoji="1" lang="zh-CN" altLang="en-US" dirty="0"/>
              <a:t>服务器中转传输。具体用法是把数据用</a:t>
            </a:r>
            <a:r>
              <a:rPr kumimoji="1" lang="en-US" altLang="zh-CN" dirty="0"/>
              <a:t>base64</a:t>
            </a:r>
            <a:r>
              <a:rPr kumimoji="1" lang="zh-CN" altLang="en-US" dirty="0"/>
              <a:t>编码放在</a:t>
            </a:r>
            <a:r>
              <a:rPr kumimoji="1" lang="en-US" altLang="zh-CN" dirty="0"/>
              <a:t>XML</a:t>
            </a:r>
            <a:r>
              <a:rPr kumimoji="1" lang="zh-CN" altLang="en-US" dirty="0"/>
              <a:t>流中传给对方。</a:t>
            </a:r>
            <a:r>
              <a:rPr kumimoji="1" lang="zh-CN" altLang="en-US" dirty="0">
                <a:solidFill>
                  <a:srgbClr val="800000"/>
                </a:solidFill>
              </a:rPr>
              <a:t>这个办法不好，</a:t>
            </a:r>
            <a:r>
              <a:rPr kumimoji="1" lang="en-US" altLang="zh-CN" dirty="0">
                <a:solidFill>
                  <a:srgbClr val="800000"/>
                </a:solidFill>
              </a:rPr>
              <a:t>base64</a:t>
            </a:r>
            <a:r>
              <a:rPr kumimoji="1" lang="zh-CN" altLang="en-US" dirty="0">
                <a:solidFill>
                  <a:srgbClr val="800000"/>
                </a:solidFill>
              </a:rPr>
              <a:t>编码效率很低，而且所有数据必须由服务</a:t>
            </a:r>
            <a:r>
              <a:rPr kumimoji="1" lang="zh-CN" altLang="en-US" dirty="0" smtClean="0">
                <a:solidFill>
                  <a:srgbClr val="800000"/>
                </a:solidFill>
              </a:rPr>
              <a:t>器中转（</a:t>
            </a:r>
            <a:r>
              <a:rPr kumimoji="1" lang="zh-CN" altLang="en-US" dirty="0" smtClean="0">
                <a:solidFill>
                  <a:srgbClr val="FF0000"/>
                </a:solidFill>
              </a:rPr>
              <a:t>字符串格式的数据中转</a:t>
            </a:r>
            <a:r>
              <a:rPr kumimoji="1" lang="zh-CN" altLang="en-US" dirty="0" smtClean="0">
                <a:solidFill>
                  <a:srgbClr val="800000"/>
                </a:solidFill>
              </a:rPr>
              <a:t>）</a:t>
            </a:r>
            <a:endParaRPr kumimoji="1" lang="zh-CN" altLang="en-US" dirty="0"/>
          </a:p>
          <a:p>
            <a:r>
              <a:rPr kumimoji="1" lang="en-US" altLang="zh-CN" dirty="0" smtClean="0">
                <a:solidFill>
                  <a:srgbClr val="800000"/>
                </a:solidFill>
              </a:rPr>
              <a:t>XEP</a:t>
            </a:r>
            <a:r>
              <a:rPr kumimoji="1" lang="en-US" altLang="zh-CN" dirty="0">
                <a:solidFill>
                  <a:srgbClr val="800000"/>
                </a:solidFill>
              </a:rPr>
              <a:t>-0066: Out of Band Data</a:t>
            </a:r>
            <a:r>
              <a:rPr kumimoji="1" lang="en-US" altLang="zh-CN" dirty="0"/>
              <a:t> </a:t>
            </a:r>
            <a:r>
              <a:rPr kumimoji="1" lang="zh-CN" altLang="en-US" dirty="0"/>
              <a:t>带外字节流，带内不行就走带外，也就是不经过</a:t>
            </a:r>
            <a:r>
              <a:rPr kumimoji="1" lang="en-US" altLang="zh-CN" dirty="0"/>
              <a:t>XMPP</a:t>
            </a:r>
            <a:r>
              <a:rPr kumimoji="1" lang="zh-CN" altLang="en-US" dirty="0"/>
              <a:t>服务器。这个用法是在发起传输的客户端临时建立一个</a:t>
            </a:r>
            <a:r>
              <a:rPr kumimoji="1" lang="en-US" altLang="zh-CN" dirty="0"/>
              <a:t>http</a:t>
            </a:r>
            <a:r>
              <a:rPr kumimoji="1" lang="zh-CN" altLang="en-US" dirty="0" smtClean="0"/>
              <a:t>服务（当然也可以是别的服务），</a:t>
            </a:r>
            <a:r>
              <a:rPr kumimoji="1" lang="zh-CN" altLang="en-US" dirty="0"/>
              <a:t>把自己的 </a:t>
            </a:r>
            <a:r>
              <a:rPr kumimoji="1" lang="en-US" altLang="zh-CN" dirty="0"/>
              <a:t>IP</a:t>
            </a:r>
            <a:r>
              <a:rPr kumimoji="1" lang="zh-CN" altLang="en-US" dirty="0"/>
              <a:t>和端口（通过</a:t>
            </a:r>
            <a:r>
              <a:rPr kumimoji="1" lang="en-US" altLang="zh-CN" dirty="0"/>
              <a:t>XMPP</a:t>
            </a:r>
            <a:r>
              <a:rPr kumimoji="1" lang="zh-CN" altLang="en-US" dirty="0"/>
              <a:t>消息）告诉接收方，让对方直接来下载。这个方法有一个问题，发送一方必须是公网</a:t>
            </a:r>
            <a:r>
              <a:rPr kumimoji="1" lang="en-US" altLang="zh-CN" dirty="0"/>
              <a:t>IP</a:t>
            </a:r>
            <a:r>
              <a:rPr kumimoji="1" lang="zh-CN" altLang="en-US" dirty="0"/>
              <a:t>，否则对方无法访问。 注：</a:t>
            </a:r>
            <a:r>
              <a:rPr kumimoji="1" lang="zh-CN" altLang="en-US" dirty="0" smtClean="0"/>
              <a:t>目前</a:t>
            </a:r>
            <a:r>
              <a:rPr kumimoji="1" lang="en-US" altLang="zh-CN" dirty="0" smtClean="0"/>
              <a:t>Pinion</a:t>
            </a:r>
            <a:r>
              <a:rPr kumimoji="1" lang="zh-CN" altLang="en-US" dirty="0" smtClean="0"/>
              <a:t>，</a:t>
            </a:r>
            <a:r>
              <a:rPr kumimoji="1" lang="en-US" altLang="zh-CN" dirty="0"/>
              <a:t>Linq</a:t>
            </a:r>
            <a:r>
              <a:rPr kumimoji="1" lang="zh-CN" altLang="en-US" dirty="0"/>
              <a:t>支持这个</a:t>
            </a:r>
            <a:r>
              <a:rPr kumimoji="1" lang="en-US" altLang="zh-CN" dirty="0" smtClean="0"/>
              <a:t>XEP</a:t>
            </a:r>
            <a:endParaRPr kumimoji="1" lang="zh-CN" altLang="en-US" dirty="0"/>
          </a:p>
          <a:p>
            <a:r>
              <a:rPr kumimoji="1" lang="en-US" altLang="zh-CN" dirty="0" smtClean="0">
                <a:solidFill>
                  <a:srgbClr val="800000"/>
                </a:solidFill>
              </a:rPr>
              <a:t>XEP</a:t>
            </a:r>
            <a:r>
              <a:rPr kumimoji="1" lang="en-US" altLang="zh-CN" dirty="0">
                <a:solidFill>
                  <a:srgbClr val="800000"/>
                </a:solidFill>
              </a:rPr>
              <a:t>-0065: SOCKS5 Bytestreams</a:t>
            </a:r>
            <a:r>
              <a:rPr kumimoji="1" lang="en-US" altLang="zh-CN" dirty="0"/>
              <a:t> SOCKS5</a:t>
            </a:r>
            <a:r>
              <a:rPr kumimoji="1" lang="zh-CN" altLang="en-US" dirty="0"/>
              <a:t>字节流，使用</a:t>
            </a:r>
            <a:r>
              <a:rPr kumimoji="1" lang="en-US" altLang="zh-CN" dirty="0"/>
              <a:t>SOCKS5</a:t>
            </a:r>
            <a:r>
              <a:rPr kumimoji="1" lang="zh-CN" altLang="en-US" dirty="0"/>
              <a:t>传输文件，有直连式和代理传输两种方式。发送方把预定的</a:t>
            </a:r>
            <a:r>
              <a:rPr kumimoji="1" lang="en-US" altLang="zh-CN" dirty="0"/>
              <a:t>IP</a:t>
            </a:r>
            <a:r>
              <a:rPr kumimoji="1" lang="zh-CN" altLang="en-US" dirty="0"/>
              <a:t>和端口（通过</a:t>
            </a:r>
            <a:r>
              <a:rPr kumimoji="1" lang="en-US" altLang="zh-CN" dirty="0"/>
              <a:t>XMPP</a:t>
            </a:r>
            <a:r>
              <a:rPr kumimoji="1" lang="zh-CN" altLang="en-US" dirty="0"/>
              <a:t>消息）告诉接收方。如果双方都在公网，采用</a:t>
            </a:r>
            <a:r>
              <a:rPr kumimoji="1" lang="en-US" altLang="zh-CN" dirty="0"/>
              <a:t>SOCKS</a:t>
            </a:r>
            <a:r>
              <a:rPr kumimoji="1" lang="zh-CN" altLang="en-US" dirty="0"/>
              <a:t>直接传输。如果任何一方在内网，经过</a:t>
            </a:r>
            <a:r>
              <a:rPr kumimoji="1" lang="en-US" altLang="zh-CN" dirty="0"/>
              <a:t>SOCKS5</a:t>
            </a:r>
            <a:r>
              <a:rPr kumimoji="1" lang="zh-CN" altLang="en-US" dirty="0"/>
              <a:t>代理服务器传输，发送方把代理服务器的</a:t>
            </a:r>
            <a:r>
              <a:rPr kumimoji="1" lang="en-US" altLang="zh-CN" dirty="0"/>
              <a:t>IP</a:t>
            </a:r>
            <a:r>
              <a:rPr kumimoji="1" lang="zh-CN" altLang="en-US" dirty="0"/>
              <a:t>和端口告诉给接收方。这里的</a:t>
            </a:r>
            <a:r>
              <a:rPr kumimoji="1" lang="en-US" altLang="zh-CN" dirty="0"/>
              <a:t>SOCKS5</a:t>
            </a:r>
            <a:r>
              <a:rPr kumimoji="1" lang="zh-CN" altLang="en-US" dirty="0"/>
              <a:t>代理服务器和通用的代理服务器稍有差别，因为它需要通过发送方提出的一个</a:t>
            </a:r>
            <a:r>
              <a:rPr kumimoji="1" lang="en-US" altLang="zh-CN" dirty="0"/>
              <a:t>sessionID</a:t>
            </a:r>
            <a:r>
              <a:rPr kumimoji="1" lang="zh-CN" altLang="en-US" dirty="0"/>
              <a:t>由</a:t>
            </a:r>
            <a:r>
              <a:rPr kumimoji="1" lang="en-US" altLang="zh-CN" dirty="0"/>
              <a:t>XMPP</a:t>
            </a:r>
            <a:r>
              <a:rPr kumimoji="1" lang="zh-CN" altLang="en-US" dirty="0"/>
              <a:t>服务器通知</a:t>
            </a:r>
            <a:r>
              <a:rPr kumimoji="1" lang="en-US" altLang="zh-CN" dirty="0"/>
              <a:t>SOCKS5</a:t>
            </a:r>
            <a:r>
              <a:rPr kumimoji="1" lang="zh-CN" altLang="en-US" dirty="0"/>
              <a:t>代理服务器把双方的</a:t>
            </a:r>
            <a:r>
              <a:rPr kumimoji="1" lang="en-US" altLang="zh-CN" dirty="0"/>
              <a:t>SOCKS </a:t>
            </a:r>
            <a:r>
              <a:rPr kumimoji="1" lang="zh-CN" altLang="en-US" dirty="0"/>
              <a:t>通道连通，也就是激活。 注：目前</a:t>
            </a:r>
            <a:r>
              <a:rPr kumimoji="1" lang="en-US" altLang="zh-CN" dirty="0"/>
              <a:t>Psi</a:t>
            </a:r>
            <a:r>
              <a:rPr kumimoji="1" lang="zh-CN" altLang="en-US" dirty="0"/>
              <a:t>，</a:t>
            </a:r>
            <a:r>
              <a:rPr kumimoji="1" lang="en-US" altLang="zh-CN" dirty="0"/>
              <a:t>Linq</a:t>
            </a:r>
            <a:r>
              <a:rPr kumimoji="1" lang="zh-CN" altLang="en-US" dirty="0"/>
              <a:t>支持这个</a:t>
            </a:r>
            <a:r>
              <a:rPr kumimoji="1" lang="en-US" altLang="zh-CN" dirty="0" smtClean="0"/>
              <a:t>XEP</a:t>
            </a:r>
            <a:endParaRPr kumimoji="1" lang="zh-CN" altLang="en-US" dirty="0"/>
          </a:p>
        </p:txBody>
      </p:sp>
      <p:sp>
        <p:nvSpPr>
          <p:cNvPr id="2" name="标题 1"/>
          <p:cNvSpPr>
            <a:spLocks noGrp="1"/>
          </p:cNvSpPr>
          <p:nvPr>
            <p:ph type="title"/>
          </p:nvPr>
        </p:nvSpPr>
        <p:spPr/>
        <p:txBody>
          <a:bodyPr/>
          <a:lstStyle/>
          <a:p>
            <a:r>
              <a:rPr kumimoji="1" lang="en-US" altLang="zh-CN" dirty="0" smtClean="0"/>
              <a:t>XMPP</a:t>
            </a:r>
            <a:r>
              <a:rPr kumimoji="1" lang="zh-CN" altLang="en-US" dirty="0" smtClean="0"/>
              <a:t>中的文件传输</a:t>
            </a:r>
            <a:endParaRPr kumimoji="1" lang="zh-CN" altLang="en-US" dirty="0"/>
          </a:p>
        </p:txBody>
      </p:sp>
    </p:spTree>
    <p:extLst>
      <p:ext uri="{BB962C8B-B14F-4D97-AF65-F5344CB8AC3E}">
        <p14:creationId xmlns:p14="http://schemas.microsoft.com/office/powerpoint/2010/main" val="1476471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文本框 3"/>
          <p:cNvSpPr txBox="1"/>
          <p:nvPr/>
        </p:nvSpPr>
        <p:spPr>
          <a:xfrm>
            <a:off x="434201" y="1525226"/>
            <a:ext cx="8943562" cy="923330"/>
          </a:xfrm>
          <a:prstGeom prst="rect">
            <a:avLst/>
          </a:prstGeom>
          <a:noFill/>
        </p:spPr>
        <p:txBody>
          <a:bodyPr wrap="none" rtlCol="0">
            <a:spAutoFit/>
          </a:bodyPr>
          <a:lstStyle/>
          <a:p>
            <a:r>
              <a:rPr kumimoji="1" lang="en-US" altLang="zh-CN" dirty="0" smtClean="0">
                <a:solidFill>
                  <a:srgbClr val="FF0000"/>
                </a:solidFill>
              </a:rPr>
              <a:t>IP</a:t>
            </a:r>
            <a:r>
              <a:rPr kumimoji="1" lang="zh-CN" altLang="en-US" dirty="0" smtClean="0">
                <a:solidFill>
                  <a:srgbClr val="FF0000"/>
                </a:solidFill>
              </a:rPr>
              <a:t>地址</a:t>
            </a:r>
            <a:r>
              <a:rPr kumimoji="1" lang="zh-CN" altLang="en-US" dirty="0" smtClean="0"/>
              <a:t>：是唯一标示某一台主机的地址，在互联网上每一台主机都有一个唯一的地址。</a:t>
            </a:r>
            <a:endParaRPr kumimoji="1" lang="en-US" altLang="zh-CN" dirty="0" smtClean="0"/>
          </a:p>
          <a:p>
            <a:endParaRPr kumimoji="1" lang="en-US" altLang="zh-CN" dirty="0"/>
          </a:p>
          <a:p>
            <a:r>
              <a:rPr kumimoji="1" lang="zh-CN" altLang="en-US" dirty="0" smtClean="0"/>
              <a:t>格式：</a:t>
            </a:r>
            <a:r>
              <a:rPr kumimoji="1" lang="en-US" altLang="zh-CN" dirty="0" smtClean="0">
                <a:solidFill>
                  <a:srgbClr val="FF0000"/>
                </a:solidFill>
              </a:rPr>
              <a:t>192.168</a:t>
            </a:r>
            <a:r>
              <a:rPr kumimoji="1" lang="en-US" altLang="zh-CN" dirty="0" smtClean="0"/>
              <a:t>.0.xxx</a:t>
            </a:r>
            <a:r>
              <a:rPr kumimoji="1" lang="zh-CN" altLang="en-US" dirty="0" smtClean="0"/>
              <a:t> 由</a:t>
            </a:r>
            <a:r>
              <a:rPr kumimoji="1" lang="en-US" altLang="zh-CN" dirty="0" smtClean="0"/>
              <a:t>4</a:t>
            </a:r>
            <a:r>
              <a:rPr kumimoji="1" lang="zh-CN" altLang="en-US" dirty="0" smtClean="0"/>
              <a:t>各数字组成，每个数字从</a:t>
            </a:r>
            <a:r>
              <a:rPr kumimoji="1" lang="zh-CN" altLang="zh-CN" dirty="0" smtClean="0"/>
              <a:t>0</a:t>
            </a:r>
            <a:r>
              <a:rPr kumimoji="1" lang="en-US" altLang="zh-CN" dirty="0" smtClean="0"/>
              <a:t>~255</a:t>
            </a:r>
            <a:r>
              <a:rPr kumimoji="1" lang="zh-CN" altLang="en-US" dirty="0" smtClean="0"/>
              <a:t> </a:t>
            </a:r>
            <a:r>
              <a:rPr kumimoji="1" lang="zh-CN" altLang="zh-CN" dirty="0" smtClean="0"/>
              <a:t>2</a:t>
            </a:r>
            <a:r>
              <a:rPr kumimoji="1" lang="en-US" altLang="zh-CN" dirty="0" smtClean="0"/>
              <a:t>^32</a:t>
            </a:r>
            <a:r>
              <a:rPr kumimoji="1" lang="zh-CN" altLang="en-US" dirty="0" smtClean="0"/>
              <a:t> </a:t>
            </a:r>
            <a:r>
              <a:rPr kumimoji="1" lang="en-US" altLang="zh-CN" dirty="0" smtClean="0"/>
              <a:t>=</a:t>
            </a:r>
            <a:r>
              <a:rPr kumimoji="1" lang="zh-CN" altLang="en-US" dirty="0" smtClean="0"/>
              <a:t> </a:t>
            </a:r>
            <a:r>
              <a:rPr kumimoji="1" lang="zh-CN" altLang="zh-CN" dirty="0" smtClean="0"/>
              <a:t>4</a:t>
            </a:r>
            <a:r>
              <a:rPr kumimoji="1" lang="en-US" altLang="zh-CN" dirty="0" smtClean="0"/>
              <a:t>G</a:t>
            </a:r>
            <a:endParaRPr kumimoji="1" lang="zh-CN" altLang="en-US" dirty="0"/>
          </a:p>
        </p:txBody>
      </p:sp>
      <p:sp>
        <p:nvSpPr>
          <p:cNvPr id="5" name="矩形 4"/>
          <p:cNvSpPr/>
          <p:nvPr/>
        </p:nvSpPr>
        <p:spPr>
          <a:xfrm>
            <a:off x="3425188" y="3120993"/>
            <a:ext cx="2409815" cy="68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0000"/>
                </a:solidFill>
              </a:rPr>
              <a:t>路由器</a:t>
            </a:r>
            <a:endParaRPr kumimoji="1" lang="en-US" altLang="zh-CN" dirty="0" smtClean="0">
              <a:solidFill>
                <a:srgbClr val="FF0000"/>
              </a:solidFill>
            </a:endParaRPr>
          </a:p>
          <a:p>
            <a:pPr algn="ctr"/>
            <a:r>
              <a:rPr kumimoji="1" lang="zh-CN" altLang="en-US" dirty="0" smtClean="0"/>
              <a:t>端口映射</a:t>
            </a:r>
            <a:endParaRPr kumimoji="1" lang="zh-CN" altLang="en-US" dirty="0"/>
          </a:p>
        </p:txBody>
      </p:sp>
      <p:sp>
        <p:nvSpPr>
          <p:cNvPr id="6" name="矩形 5"/>
          <p:cNvSpPr/>
          <p:nvPr/>
        </p:nvSpPr>
        <p:spPr>
          <a:xfrm>
            <a:off x="2040744"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1</a:t>
            </a:r>
            <a:endParaRPr kumimoji="1" lang="zh-CN" altLang="en-US" dirty="0"/>
          </a:p>
        </p:txBody>
      </p:sp>
      <p:sp>
        <p:nvSpPr>
          <p:cNvPr id="7" name="矩形 6"/>
          <p:cNvSpPr/>
          <p:nvPr/>
        </p:nvSpPr>
        <p:spPr>
          <a:xfrm>
            <a:off x="3908237"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2</a:t>
            </a:r>
            <a:endParaRPr kumimoji="1" lang="zh-CN" altLang="en-US" dirty="0"/>
          </a:p>
        </p:txBody>
      </p:sp>
      <p:sp>
        <p:nvSpPr>
          <p:cNvPr id="8" name="矩形 7"/>
          <p:cNvSpPr/>
          <p:nvPr/>
        </p:nvSpPr>
        <p:spPr>
          <a:xfrm>
            <a:off x="5992831"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3</a:t>
            </a:r>
            <a:endParaRPr kumimoji="1" lang="zh-CN" altLang="en-US" dirty="0"/>
          </a:p>
        </p:txBody>
      </p:sp>
      <p:cxnSp>
        <p:nvCxnSpPr>
          <p:cNvPr id="9" name="直线连接符 8"/>
          <p:cNvCxnSpPr>
            <a:stCxn id="5" idx="2"/>
            <a:endCxn id="6" idx="0"/>
          </p:cNvCxnSpPr>
          <p:nvPr/>
        </p:nvCxnSpPr>
        <p:spPr>
          <a:xfrm flipH="1">
            <a:off x="2762603" y="3804893"/>
            <a:ext cx="1867493" cy="629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线连接符 9"/>
          <p:cNvCxnSpPr>
            <a:stCxn id="5" idx="2"/>
            <a:endCxn id="7" idx="0"/>
          </p:cNvCxnSpPr>
          <p:nvPr/>
        </p:nvCxnSpPr>
        <p:spPr>
          <a:xfrm>
            <a:off x="4630096" y="3804893"/>
            <a:ext cx="0" cy="629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线连接符 10"/>
          <p:cNvCxnSpPr>
            <a:stCxn id="5" idx="2"/>
            <a:endCxn id="8" idx="0"/>
          </p:cNvCxnSpPr>
          <p:nvPr/>
        </p:nvCxnSpPr>
        <p:spPr>
          <a:xfrm>
            <a:off x="4630096" y="3804893"/>
            <a:ext cx="2084594" cy="629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线连接符 11"/>
          <p:cNvCxnSpPr>
            <a:endCxn id="5" idx="0"/>
          </p:cNvCxnSpPr>
          <p:nvPr/>
        </p:nvCxnSpPr>
        <p:spPr>
          <a:xfrm>
            <a:off x="4630096" y="2437700"/>
            <a:ext cx="0" cy="6832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5993260" y="2458927"/>
            <a:ext cx="3195519" cy="1200329"/>
          </a:xfrm>
          <a:prstGeom prst="rect">
            <a:avLst/>
          </a:prstGeom>
          <a:noFill/>
        </p:spPr>
        <p:txBody>
          <a:bodyPr wrap="none" rtlCol="0">
            <a:spAutoFit/>
          </a:bodyPr>
          <a:lstStyle/>
          <a:p>
            <a:r>
              <a:rPr kumimoji="1" lang="zh-CN" altLang="en-US" dirty="0" smtClean="0"/>
              <a:t>独立的外网</a:t>
            </a:r>
            <a:r>
              <a:rPr kumimoji="1" lang="en-US" altLang="zh-CN" dirty="0" smtClean="0"/>
              <a:t>IP</a:t>
            </a:r>
            <a:r>
              <a:rPr kumimoji="1" lang="zh-CN" altLang="en-US" dirty="0" smtClean="0"/>
              <a:t> </a:t>
            </a:r>
            <a:r>
              <a:rPr kumimoji="1" lang="zh-CN" altLang="zh-CN" dirty="0" smtClean="0">
                <a:solidFill>
                  <a:srgbClr val="FF0000"/>
                </a:solidFill>
              </a:rPr>
              <a:t>1</a:t>
            </a:r>
            <a:r>
              <a:rPr kumimoji="1" lang="en-US" altLang="zh-CN" dirty="0" smtClean="0">
                <a:solidFill>
                  <a:srgbClr val="FF0000"/>
                </a:solidFill>
              </a:rPr>
              <a:t>69.1.1.1</a:t>
            </a:r>
            <a:r>
              <a:rPr kumimoji="1" lang="zh-CN" altLang="en-US" dirty="0" smtClean="0">
                <a:solidFill>
                  <a:srgbClr val="FF0000"/>
                </a:solidFill>
              </a:rPr>
              <a:t>:</a:t>
            </a:r>
            <a:r>
              <a:rPr kumimoji="1" lang="en-US" altLang="zh-CN" dirty="0" smtClean="0">
                <a:solidFill>
                  <a:srgbClr val="FF0000"/>
                </a:solidFill>
              </a:rPr>
              <a:t>5222</a:t>
            </a:r>
          </a:p>
          <a:p>
            <a:r>
              <a:rPr kumimoji="1" lang="zh-CN" altLang="en-US" dirty="0" smtClean="0">
                <a:solidFill>
                  <a:srgbClr val="FF0000"/>
                </a:solidFill>
              </a:rPr>
              <a:t>如果是动态</a:t>
            </a:r>
            <a:r>
              <a:rPr kumimoji="1" lang="en-US" altLang="zh-CN" dirty="0" smtClean="0">
                <a:solidFill>
                  <a:srgbClr val="FF0000"/>
                </a:solidFill>
              </a:rPr>
              <a:t>IP</a:t>
            </a:r>
            <a:r>
              <a:rPr kumimoji="1" lang="zh-CN" altLang="en-US" dirty="0" smtClean="0">
                <a:solidFill>
                  <a:srgbClr val="FF0000"/>
                </a:solidFill>
              </a:rPr>
              <a:t>地址，可以使用</a:t>
            </a:r>
            <a:endParaRPr kumimoji="1" lang="en-US" altLang="zh-CN" dirty="0" smtClean="0">
              <a:solidFill>
                <a:srgbClr val="FF0000"/>
              </a:solidFill>
            </a:endParaRPr>
          </a:p>
          <a:p>
            <a:r>
              <a:rPr kumimoji="1" lang="zh-CN" altLang="en-US" dirty="0" smtClean="0">
                <a:solidFill>
                  <a:srgbClr val="FF0000"/>
                </a:solidFill>
              </a:rPr>
              <a:t>一些域名解析软件：花生壳，</a:t>
            </a:r>
            <a:endParaRPr kumimoji="1" lang="en-US" altLang="zh-CN" dirty="0" smtClean="0">
              <a:solidFill>
                <a:srgbClr val="FF0000"/>
              </a:solidFill>
            </a:endParaRPr>
          </a:p>
          <a:p>
            <a:r>
              <a:rPr kumimoji="1" lang="zh-CN" altLang="en-US" dirty="0" smtClean="0">
                <a:solidFill>
                  <a:srgbClr val="FF0000"/>
                </a:solidFill>
              </a:rPr>
              <a:t>金万维</a:t>
            </a:r>
            <a:endParaRPr kumimoji="1" lang="zh-CN" altLang="en-US" dirty="0">
              <a:solidFill>
                <a:srgbClr val="FF0000"/>
              </a:solidFill>
            </a:endParaRPr>
          </a:p>
        </p:txBody>
      </p:sp>
      <p:sp>
        <p:nvSpPr>
          <p:cNvPr id="14" name="文本框 13"/>
          <p:cNvSpPr txBox="1"/>
          <p:nvPr/>
        </p:nvSpPr>
        <p:spPr>
          <a:xfrm>
            <a:off x="2330389" y="5823906"/>
            <a:ext cx="864427" cy="369332"/>
          </a:xfrm>
          <a:prstGeom prst="rect">
            <a:avLst/>
          </a:prstGeom>
          <a:noFill/>
        </p:spPr>
        <p:txBody>
          <a:bodyPr wrap="none" rtlCol="0">
            <a:spAutoFit/>
          </a:bodyPr>
          <a:lstStyle/>
          <a:p>
            <a:r>
              <a:rPr kumimoji="1" lang="zh-CN" altLang="en-US" dirty="0" smtClean="0"/>
              <a:t>内部</a:t>
            </a:r>
            <a:r>
              <a:rPr kumimoji="1" lang="en-US" altLang="zh-CN" dirty="0" smtClean="0"/>
              <a:t>IP</a:t>
            </a:r>
            <a:endParaRPr kumimoji="1" lang="zh-CN" altLang="en-US" dirty="0"/>
          </a:p>
        </p:txBody>
      </p:sp>
      <p:sp>
        <p:nvSpPr>
          <p:cNvPr id="15" name="矩形 14"/>
          <p:cNvSpPr/>
          <p:nvPr/>
        </p:nvSpPr>
        <p:spPr>
          <a:xfrm>
            <a:off x="304370"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服务器</a:t>
            </a:r>
            <a:endParaRPr kumimoji="1" lang="en-US" altLang="zh-CN" dirty="0" smtClean="0"/>
          </a:p>
          <a:p>
            <a:pPr algn="ctr"/>
            <a:r>
              <a:rPr kumimoji="1" lang="zh-CN" altLang="zh-CN" dirty="0" smtClean="0"/>
              <a:t>5</a:t>
            </a:r>
            <a:r>
              <a:rPr kumimoji="1" lang="en-US" altLang="zh-CN" dirty="0" smtClean="0"/>
              <a:t>222</a:t>
            </a:r>
            <a:endParaRPr kumimoji="1" lang="zh-CN" altLang="en-US" dirty="0"/>
          </a:p>
        </p:txBody>
      </p:sp>
      <p:cxnSp>
        <p:nvCxnSpPr>
          <p:cNvPr id="16" name="直线连接符 15"/>
          <p:cNvCxnSpPr>
            <a:stCxn id="5" idx="2"/>
            <a:endCxn id="15" idx="0"/>
          </p:cNvCxnSpPr>
          <p:nvPr/>
        </p:nvCxnSpPr>
        <p:spPr>
          <a:xfrm flipH="1">
            <a:off x="1026229" y="3804893"/>
            <a:ext cx="3603867" cy="629623"/>
          </a:xfrm>
          <a:prstGeom prst="line">
            <a:avLst/>
          </a:prstGeom>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304370" y="2621638"/>
            <a:ext cx="4326913" cy="646331"/>
          </a:xfrm>
          <a:prstGeom prst="rect">
            <a:avLst/>
          </a:prstGeom>
          <a:noFill/>
        </p:spPr>
        <p:txBody>
          <a:bodyPr wrap="none" rtlCol="0">
            <a:spAutoFit/>
          </a:bodyPr>
          <a:lstStyle/>
          <a:p>
            <a:r>
              <a:rPr kumimoji="1" lang="zh-CN" altLang="en-US" dirty="0" smtClean="0">
                <a:solidFill>
                  <a:srgbClr val="FF0000"/>
                </a:solidFill>
              </a:rPr>
              <a:t>域名</a:t>
            </a:r>
            <a:r>
              <a:rPr kumimoji="1" lang="zh-CN" altLang="en-US" dirty="0" smtClean="0"/>
              <a:t>：方便记忆与</a:t>
            </a:r>
            <a:r>
              <a:rPr kumimoji="1" lang="en-US" altLang="zh-CN" dirty="0" smtClean="0"/>
              <a:t>IP</a:t>
            </a:r>
            <a:r>
              <a:rPr kumimoji="1" lang="zh-CN" altLang="en-US" dirty="0" smtClean="0"/>
              <a:t>地址对应的一个名称</a:t>
            </a:r>
            <a:endParaRPr kumimoji="1" lang="en-US" altLang="zh-CN" dirty="0" smtClean="0"/>
          </a:p>
          <a:p>
            <a:r>
              <a:rPr kumimoji="1" lang="zh-CN" altLang="en-US" dirty="0" smtClean="0"/>
              <a:t>例如：</a:t>
            </a:r>
            <a:r>
              <a:rPr kumimoji="1" lang="en-US" altLang="zh-CN" dirty="0" err="1" smtClean="0"/>
              <a:t>baidu.com</a:t>
            </a:r>
            <a:endParaRPr kumimoji="1" lang="zh-CN" altLang="en-US" dirty="0"/>
          </a:p>
        </p:txBody>
      </p:sp>
    </p:spTree>
    <p:extLst>
      <p:ext uri="{BB962C8B-B14F-4D97-AF65-F5344CB8AC3E}">
        <p14:creationId xmlns:p14="http://schemas.microsoft.com/office/powerpoint/2010/main" val="124143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网络通讯的基本结构</a:t>
            </a:r>
            <a:endParaRPr kumimoji="1" lang="zh-CN" altLang="en-US" dirty="0"/>
          </a:p>
        </p:txBody>
      </p:sp>
      <p:sp>
        <p:nvSpPr>
          <p:cNvPr id="23" name="矩形 22"/>
          <p:cNvSpPr/>
          <p:nvPr/>
        </p:nvSpPr>
        <p:spPr>
          <a:xfrm>
            <a:off x="651301" y="2019134"/>
            <a:ext cx="2746321" cy="7056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NSURLConnection</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4" name="矩形 23"/>
          <p:cNvSpPr/>
          <p:nvPr/>
        </p:nvSpPr>
        <p:spPr>
          <a:xfrm>
            <a:off x="651301" y="3181523"/>
            <a:ext cx="2746321" cy="7056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CFNetwork</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5" name="矩形 24"/>
          <p:cNvSpPr/>
          <p:nvPr/>
        </p:nvSpPr>
        <p:spPr>
          <a:xfrm>
            <a:off x="651301" y="4440768"/>
            <a:ext cx="2746321" cy="7056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Socket</a:t>
            </a: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a:t>
            </a: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C</a:t>
            </a: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语言，跨平台使用）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cxnSp>
        <p:nvCxnSpPr>
          <p:cNvPr id="26" name="直线箭头连接符 25"/>
          <p:cNvCxnSpPr>
            <a:stCxn id="25" idx="0"/>
            <a:endCxn id="24" idx="2"/>
          </p:cNvCxnSpPr>
          <p:nvPr/>
        </p:nvCxnSpPr>
        <p:spPr>
          <a:xfrm flipV="1">
            <a:off x="2024462" y="3887135"/>
            <a:ext cx="0" cy="553633"/>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7" name="直线箭头连接符 26"/>
          <p:cNvCxnSpPr>
            <a:stCxn id="24" idx="0"/>
            <a:endCxn id="23" idx="2"/>
          </p:cNvCxnSpPr>
          <p:nvPr/>
        </p:nvCxnSpPr>
        <p:spPr>
          <a:xfrm flipV="1">
            <a:off x="2024462" y="2724746"/>
            <a:ext cx="0" cy="45677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28" name="矩形 27"/>
          <p:cNvSpPr/>
          <p:nvPr/>
        </p:nvSpPr>
        <p:spPr>
          <a:xfrm>
            <a:off x="4092344" y="3887135"/>
            <a:ext cx="1356878" cy="143208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主机</a:t>
            </a: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A</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客户端</a:t>
            </a:r>
            <a:endPar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9" name="矩形 28"/>
          <p:cNvSpPr/>
          <p:nvPr/>
        </p:nvSpPr>
        <p:spPr>
          <a:xfrm>
            <a:off x="6849949" y="3887135"/>
            <a:ext cx="1356878" cy="143208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rgbClr val="FF0000"/>
                </a:solidFill>
                <a:effectLst/>
                <a:uLnTx/>
                <a:uFillTx/>
                <a:latin typeface="Arial"/>
                <a:ea typeface="黑体"/>
                <a:cs typeface="+mn-cs"/>
              </a:rPr>
              <a:t>服务器</a:t>
            </a:r>
            <a:endParaRPr kumimoji="1" lang="en-US" altLang="zh-CN" sz="1800" b="0" i="0" u="none" strike="noStrike" kern="0" cap="none" spc="0" normalizeH="0" baseline="0" noProof="0" dirty="0" smtClean="0">
              <a:ln>
                <a:noFill/>
              </a:ln>
              <a:solidFill>
                <a:srgbClr val="FF0000"/>
              </a:solidFill>
              <a:effectLst/>
              <a:uLnTx/>
              <a:uFillTx/>
              <a:latin typeface="Arial"/>
              <a:ea typeface="黑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被动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30" name="文本框 29"/>
          <p:cNvSpPr txBox="1"/>
          <p:nvPr/>
        </p:nvSpPr>
        <p:spPr>
          <a:xfrm>
            <a:off x="4287733" y="1598268"/>
            <a:ext cx="3749744" cy="646331"/>
          </a:xfrm>
          <a:prstGeom prst="rect">
            <a:avLst/>
          </a:prstGeom>
          <a:noFill/>
        </p:spPr>
        <p:txBody>
          <a:bodyPr wrap="none" rtlCol="0">
            <a:spAutoFit/>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1" lang="zh-CN" altLang="en-US" sz="1800" b="0" i="0" u="none" strike="noStrike" kern="0" cap="none" spc="0" normalizeH="0" baseline="0" noProof="0" dirty="0" smtClean="0">
                <a:ln>
                  <a:noFill/>
                </a:ln>
                <a:solidFill>
                  <a:sysClr val="windowText" lastClr="000000"/>
                </a:solidFill>
                <a:effectLst/>
                <a:uLnTx/>
                <a:uFillTx/>
              </a:rPr>
              <a:t>协议：交换数据需要遵守的约定</a:t>
            </a:r>
            <a:endParaRPr kumimoji="1" lang="en-US" altLang="zh-CN" sz="1800" b="0" i="0" u="none" strike="noStrike" kern="0" cap="none" spc="0" normalizeH="0" baseline="0" noProof="0" dirty="0" smtClean="0">
              <a:ln>
                <a:noFill/>
              </a:ln>
              <a:solidFill>
                <a:sysClr val="windowText" lastClr="000000"/>
              </a:solidFill>
              <a:effectLst/>
              <a:uLnTx/>
              <a:uFillTx/>
            </a:endParaRP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1" lang="zh-CN" altLang="en-US" sz="1800" b="0" i="0" u="none" strike="noStrike" kern="0" cap="none" spc="0" normalizeH="0" baseline="0" noProof="0" dirty="0" smtClean="0">
                <a:ln>
                  <a:noFill/>
                </a:ln>
                <a:solidFill>
                  <a:sysClr val="windowText" lastClr="000000"/>
                </a:solidFill>
                <a:effectLst/>
                <a:uLnTx/>
                <a:uFillTx/>
              </a:rPr>
              <a:t>握手连接：</a:t>
            </a:r>
            <a:r>
              <a:rPr kumimoji="1" lang="en-US" altLang="zh-CN" sz="1800" b="0" i="0" u="none" strike="noStrike" kern="0" cap="none" spc="0" normalizeH="0" baseline="0" noProof="0" dirty="0" smtClean="0">
                <a:ln>
                  <a:noFill/>
                </a:ln>
                <a:solidFill>
                  <a:sysClr val="windowText" lastClr="000000"/>
                </a:solidFill>
                <a:effectLst/>
                <a:uLnTx/>
                <a:uFillTx/>
              </a:rPr>
              <a:t>IP</a:t>
            </a:r>
            <a:r>
              <a:rPr kumimoji="1" lang="zh-CN" altLang="en-US" sz="1800" b="0" i="0" u="none" strike="noStrike" kern="0" cap="none" spc="0" normalizeH="0" baseline="0" noProof="0" dirty="0" smtClean="0">
                <a:ln>
                  <a:noFill/>
                </a:ln>
                <a:solidFill>
                  <a:sysClr val="windowText" lastClr="000000"/>
                </a:solidFill>
                <a:effectLst/>
                <a:uLnTx/>
                <a:uFillTx/>
              </a:rPr>
              <a:t>和端口</a:t>
            </a:r>
            <a:endParaRPr kumimoji="1" lang="zh-CN" altLang="en-US" sz="1800" b="0" i="0" u="none" strike="noStrike" kern="0" cap="none" spc="0" normalizeH="0" baseline="0" noProof="0" dirty="0">
              <a:ln>
                <a:noFill/>
              </a:ln>
              <a:solidFill>
                <a:sysClr val="windowText" lastClr="000000"/>
              </a:solidFill>
              <a:effectLst/>
              <a:uLnTx/>
              <a:uFillTx/>
            </a:endParaRPr>
          </a:p>
        </p:txBody>
      </p:sp>
      <p:cxnSp>
        <p:nvCxnSpPr>
          <p:cNvPr id="31" name="直线箭头连接符 30"/>
          <p:cNvCxnSpPr/>
          <p:nvPr/>
        </p:nvCxnSpPr>
        <p:spPr>
          <a:xfrm>
            <a:off x="5449222" y="4277091"/>
            <a:ext cx="1400727" cy="2171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2" name="直线箭头连接符 31"/>
          <p:cNvCxnSpPr/>
          <p:nvPr/>
        </p:nvCxnSpPr>
        <p:spPr>
          <a:xfrm flipH="1" flipV="1">
            <a:off x="5449222" y="4754735"/>
            <a:ext cx="1400727" cy="1085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3" name="文本框 32"/>
          <p:cNvSpPr txBox="1"/>
          <p:nvPr/>
        </p:nvSpPr>
        <p:spPr>
          <a:xfrm>
            <a:off x="5536669" y="3964902"/>
            <a:ext cx="131328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sysClr val="windowText" lastClr="000000"/>
                </a:solidFill>
                <a:effectLst/>
                <a:uLnTx/>
                <a:uFillTx/>
              </a:rPr>
              <a:t>1.</a:t>
            </a:r>
            <a:r>
              <a:rPr kumimoji="1" lang="zh-CN" altLang="en-US" sz="1200" b="0" i="0" u="none" strike="noStrike" kern="0" cap="none" spc="0" normalizeH="0" baseline="0" noProof="0" dirty="0" smtClean="0">
                <a:ln>
                  <a:noFill/>
                </a:ln>
                <a:solidFill>
                  <a:sysClr val="windowText" lastClr="000000"/>
                </a:solidFill>
                <a:effectLst/>
                <a:uLnTx/>
                <a:uFillTx/>
              </a:rPr>
              <a:t> 发起连接请求</a:t>
            </a:r>
            <a:endParaRPr kumimoji="1" lang="zh-CN" altLang="en-US" sz="1200" b="0" i="0" u="none" strike="noStrike" kern="0" cap="none" spc="0" normalizeH="0" baseline="0" noProof="0" dirty="0">
              <a:ln>
                <a:noFill/>
              </a:ln>
              <a:solidFill>
                <a:sysClr val="windowText" lastClr="000000"/>
              </a:solidFill>
              <a:effectLst/>
              <a:uLnTx/>
              <a:uFillTx/>
            </a:endParaRPr>
          </a:p>
        </p:txBody>
      </p:sp>
      <p:sp>
        <p:nvSpPr>
          <p:cNvPr id="34" name="文本框 33"/>
          <p:cNvSpPr txBox="1"/>
          <p:nvPr/>
        </p:nvSpPr>
        <p:spPr>
          <a:xfrm>
            <a:off x="5549894" y="4440768"/>
            <a:ext cx="130005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sysClr val="windowText" lastClr="000000"/>
                </a:solidFill>
                <a:effectLst/>
                <a:uLnTx/>
                <a:uFillTx/>
              </a:rPr>
              <a:t>2</a:t>
            </a:r>
            <a:r>
              <a:rPr kumimoji="1" lang="zh-CN" altLang="en-US" sz="1200" b="0" i="0" u="none" strike="noStrike" kern="0" cap="none" spc="0" normalizeH="0" baseline="0" noProof="0" dirty="0" smtClean="0">
                <a:ln>
                  <a:noFill/>
                </a:ln>
                <a:solidFill>
                  <a:sysClr val="windowText" lastClr="000000"/>
                </a:solidFill>
                <a:effectLst/>
                <a:uLnTx/>
                <a:uFillTx/>
              </a:rPr>
              <a:t> 确认连接建立</a:t>
            </a:r>
            <a:endParaRPr kumimoji="1" lang="zh-CN" altLang="en-US" sz="1200" b="0" i="0" u="none" strike="noStrike" kern="0" cap="none" spc="0" normalizeH="0" baseline="0" noProof="0" dirty="0">
              <a:ln>
                <a:noFill/>
              </a:ln>
              <a:solidFill>
                <a:sysClr val="windowText" lastClr="000000"/>
              </a:solidFill>
              <a:effectLst/>
              <a:uLnTx/>
              <a:uFillTx/>
            </a:endParaRPr>
          </a:p>
        </p:txBody>
      </p:sp>
      <p:cxnSp>
        <p:nvCxnSpPr>
          <p:cNvPr id="35" name="直线箭头连接符 34"/>
          <p:cNvCxnSpPr/>
          <p:nvPr/>
        </p:nvCxnSpPr>
        <p:spPr>
          <a:xfrm>
            <a:off x="5449222" y="4928424"/>
            <a:ext cx="1400727" cy="0"/>
          </a:xfrm>
          <a:prstGeom prst="straightConnector1">
            <a:avLst/>
          </a:prstGeom>
          <a:noFill/>
          <a:ln w="25400" cap="flat" cmpd="sng" algn="ctr">
            <a:solidFill>
              <a:sysClr val="windowText" lastClr="000000"/>
            </a:solidFill>
            <a:prstDash val="sysDash"/>
            <a:tailEnd type="arrow"/>
          </a:ln>
          <a:effectLst>
            <a:outerShdw blurRad="40000" dist="20000" dir="5400000" rotWithShape="0">
              <a:srgbClr val="000000">
                <a:alpha val="38000"/>
              </a:srgbClr>
            </a:outerShdw>
          </a:effectLst>
        </p:spPr>
      </p:cxnSp>
      <p:cxnSp>
        <p:nvCxnSpPr>
          <p:cNvPr id="36" name="直线箭头连接符 35"/>
          <p:cNvCxnSpPr/>
          <p:nvPr/>
        </p:nvCxnSpPr>
        <p:spPr>
          <a:xfrm flipH="1">
            <a:off x="5449222" y="5146380"/>
            <a:ext cx="1400727" cy="0"/>
          </a:xfrm>
          <a:prstGeom prst="straightConnector1">
            <a:avLst/>
          </a:prstGeom>
          <a:noFill/>
          <a:ln w="25400" cap="flat" cmpd="sng" algn="ctr">
            <a:solidFill>
              <a:sysClr val="windowText" lastClr="000000"/>
            </a:solidFill>
            <a:prstDash val="sysDash"/>
            <a:tailEnd type="arrow"/>
          </a:ln>
          <a:effectLst>
            <a:outerShdw blurRad="40000" dist="20000" dir="5400000" rotWithShape="0">
              <a:srgbClr val="000000">
                <a:alpha val="38000"/>
              </a:srgbClr>
            </a:outerShdw>
          </a:effectLst>
        </p:spPr>
      </p:cxnSp>
      <p:sp>
        <p:nvSpPr>
          <p:cNvPr id="37" name="文本框 36"/>
          <p:cNvSpPr txBox="1"/>
          <p:nvPr/>
        </p:nvSpPr>
        <p:spPr>
          <a:xfrm>
            <a:off x="5091006" y="5319224"/>
            <a:ext cx="233910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rPr>
              <a:t>所有交互完成后，断开连接</a:t>
            </a:r>
            <a:endParaRPr kumimoji="1" lang="zh-CN" altLang="en-US" sz="1400" b="0" i="0" u="none" strike="noStrike" kern="0" cap="none" spc="0" normalizeH="0" baseline="0" noProof="0" dirty="0">
              <a:ln>
                <a:noFill/>
              </a:ln>
              <a:solidFill>
                <a:sysClr val="windowText" lastClr="000000"/>
              </a:solidFill>
              <a:effectLst/>
              <a:uLnTx/>
              <a:uFillTx/>
            </a:endParaRPr>
          </a:p>
        </p:txBody>
      </p:sp>
      <p:sp>
        <p:nvSpPr>
          <p:cNvPr id="38" name="矩形 37"/>
          <p:cNvSpPr/>
          <p:nvPr/>
        </p:nvSpPr>
        <p:spPr>
          <a:xfrm>
            <a:off x="6849949" y="2029990"/>
            <a:ext cx="1356878" cy="143208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主机</a:t>
            </a: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B</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客户端</a:t>
            </a:r>
            <a:endPar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cxnSp>
        <p:nvCxnSpPr>
          <p:cNvPr id="39" name="直线箭头连接符 38"/>
          <p:cNvCxnSpPr/>
          <p:nvPr/>
        </p:nvCxnSpPr>
        <p:spPr>
          <a:xfrm flipV="1">
            <a:off x="7115897" y="3462079"/>
            <a:ext cx="0" cy="42505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40" name="直线箭头连接符 39"/>
          <p:cNvCxnSpPr/>
          <p:nvPr/>
        </p:nvCxnSpPr>
        <p:spPr>
          <a:xfrm>
            <a:off x="7337996" y="3462079"/>
            <a:ext cx="0" cy="42505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41" name="文本框 40"/>
          <p:cNvSpPr txBox="1"/>
          <p:nvPr/>
        </p:nvSpPr>
        <p:spPr>
          <a:xfrm>
            <a:off x="3143041" y="5627001"/>
            <a:ext cx="5750292"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smtClean="0">
                <a:ln>
                  <a:noFill/>
                </a:ln>
                <a:solidFill>
                  <a:srgbClr val="800000"/>
                </a:solidFill>
                <a:effectLst/>
                <a:uLnTx/>
                <a:uFillTx/>
              </a:rPr>
              <a:t>TCP</a:t>
            </a:r>
            <a:r>
              <a:rPr kumimoji="1" lang="zh-CN" altLang="en-US" sz="1400" b="0" i="0" u="none" strike="noStrike" kern="0" cap="none" spc="0" normalizeH="0" baseline="0" noProof="0" dirty="0" smtClean="0">
                <a:ln>
                  <a:noFill/>
                </a:ln>
                <a:solidFill>
                  <a:srgbClr val="800000"/>
                </a:solidFill>
                <a:effectLst/>
                <a:uLnTx/>
                <a:uFillTx/>
              </a:rPr>
              <a:t>：保证数据送达，发送数据之后，要监控是否完全正确收到数据。</a:t>
            </a:r>
            <a:endParaRPr kumimoji="1" lang="en-US" altLang="zh-CN" sz="1400" b="0" i="0" u="none" strike="noStrike" kern="0" cap="none" spc="0" normalizeH="0" baseline="0" noProof="0" dirty="0" smtClean="0">
              <a:ln>
                <a:noFill/>
              </a:ln>
              <a:solidFill>
                <a:srgbClr val="8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smtClean="0">
                <a:ln>
                  <a:noFill/>
                </a:ln>
                <a:solidFill>
                  <a:srgbClr val="800000"/>
                </a:solidFill>
                <a:effectLst/>
                <a:uLnTx/>
                <a:uFillTx/>
              </a:rPr>
              <a:t>UDP</a:t>
            </a:r>
            <a:r>
              <a:rPr kumimoji="1" lang="zh-CN" altLang="en-US" sz="1400" b="0" i="0" u="none" strike="noStrike" kern="0" cap="none" spc="0" normalizeH="0" baseline="0" noProof="0" dirty="0" smtClean="0">
                <a:ln>
                  <a:noFill/>
                </a:ln>
                <a:solidFill>
                  <a:srgbClr val="800000"/>
                </a:solidFill>
                <a:effectLst/>
                <a:uLnTx/>
                <a:uFillTx/>
              </a:rPr>
              <a:t>：不保证数据完全送达，发送数据之后，不做后续跟踪。</a:t>
            </a:r>
            <a:endParaRPr kumimoji="1" lang="zh-CN" altLang="en-US" sz="1400" b="0" i="0" u="none" strike="noStrike" kern="0" cap="none" spc="0" normalizeH="0" baseline="0" noProof="0" dirty="0">
              <a:ln>
                <a:noFill/>
              </a:ln>
              <a:solidFill>
                <a:srgbClr val="800000"/>
              </a:solidFill>
              <a:effectLst/>
              <a:uLnTx/>
              <a:uFillTx/>
            </a:endParaRPr>
          </a:p>
        </p:txBody>
      </p:sp>
    </p:spTree>
    <p:extLst>
      <p:ext uri="{BB962C8B-B14F-4D97-AF65-F5344CB8AC3E}">
        <p14:creationId xmlns:p14="http://schemas.microsoft.com/office/powerpoint/2010/main" val="406901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1356878" y="1660901"/>
            <a:ext cx="2127584" cy="1128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A</a:t>
            </a:r>
            <a:endParaRPr kumimoji="1" lang="zh-CN" altLang="en-US" dirty="0"/>
          </a:p>
        </p:txBody>
      </p:sp>
      <p:sp>
        <p:nvSpPr>
          <p:cNvPr id="5" name="矩形 4"/>
          <p:cNvSpPr/>
          <p:nvPr/>
        </p:nvSpPr>
        <p:spPr>
          <a:xfrm>
            <a:off x="1356878" y="3430779"/>
            <a:ext cx="2127584" cy="1128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B</a:t>
            </a:r>
            <a:endParaRPr kumimoji="1" lang="zh-CN" altLang="en-US" dirty="0"/>
          </a:p>
        </p:txBody>
      </p:sp>
      <p:sp>
        <p:nvSpPr>
          <p:cNvPr id="6" name="矩形 5"/>
          <p:cNvSpPr/>
          <p:nvPr/>
        </p:nvSpPr>
        <p:spPr>
          <a:xfrm>
            <a:off x="5013513" y="1137016"/>
            <a:ext cx="2616060"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服务器</a:t>
            </a:r>
            <a:endParaRPr kumimoji="1" lang="zh-CN" altLang="en-US" dirty="0"/>
          </a:p>
        </p:txBody>
      </p:sp>
      <p:sp>
        <p:nvSpPr>
          <p:cNvPr id="7" name="矩形 6"/>
          <p:cNvSpPr/>
          <p:nvPr/>
        </p:nvSpPr>
        <p:spPr>
          <a:xfrm>
            <a:off x="5013513" y="3432534"/>
            <a:ext cx="2616060"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文件服务器</a:t>
            </a:r>
            <a:endParaRPr kumimoji="1" lang="zh-CN" altLang="en-US" dirty="0"/>
          </a:p>
        </p:txBody>
      </p:sp>
      <p:cxnSp>
        <p:nvCxnSpPr>
          <p:cNvPr id="8" name="直线箭头连接符 7"/>
          <p:cNvCxnSpPr>
            <a:stCxn id="4" idx="3"/>
            <a:endCxn id="7" idx="1"/>
          </p:cNvCxnSpPr>
          <p:nvPr/>
        </p:nvCxnSpPr>
        <p:spPr>
          <a:xfrm>
            <a:off x="3484462" y="2225390"/>
            <a:ext cx="1529051" cy="1809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4569965" y="2509204"/>
            <a:ext cx="4249881" cy="923330"/>
          </a:xfrm>
          <a:prstGeom prst="rect">
            <a:avLst/>
          </a:prstGeom>
          <a:noFill/>
        </p:spPr>
        <p:txBody>
          <a:bodyPr wrap="none" rtlCol="0">
            <a:spAutoFit/>
          </a:bodyPr>
          <a:lstStyle/>
          <a:p>
            <a:pPr marL="342900" indent="-342900">
              <a:buAutoNum type="arabicPeriod"/>
            </a:pPr>
            <a:r>
              <a:rPr kumimoji="1" lang="zh-CN" altLang="en-US" dirty="0" smtClean="0"/>
              <a:t>主机</a:t>
            </a:r>
            <a:r>
              <a:rPr kumimoji="1" lang="en-US" altLang="zh-CN" dirty="0" smtClean="0"/>
              <a:t>A</a:t>
            </a:r>
            <a:r>
              <a:rPr kumimoji="1" lang="zh-CN" altLang="en-US" dirty="0" smtClean="0"/>
              <a:t>上传到服务器</a:t>
            </a:r>
            <a:endParaRPr kumimoji="1" lang="en-US" altLang="zh-CN" dirty="0" smtClean="0"/>
          </a:p>
          <a:p>
            <a:pPr marL="342900" indent="-342900">
              <a:buAutoNum type="arabicPeriod"/>
            </a:pPr>
            <a:r>
              <a:rPr kumimoji="1" lang="zh-CN" altLang="en-US" dirty="0" smtClean="0"/>
              <a:t>发消息通知主机</a:t>
            </a:r>
            <a:r>
              <a:rPr kumimoji="1" lang="en-US" altLang="zh-CN" dirty="0" smtClean="0"/>
              <a:t>B</a:t>
            </a:r>
            <a:r>
              <a:rPr kumimoji="1" lang="zh-CN" altLang="en-US" dirty="0" smtClean="0"/>
              <a:t>，文件上传</a:t>
            </a:r>
            <a:r>
              <a:rPr kumimoji="1" lang="en-US" altLang="zh-CN" dirty="0" smtClean="0"/>
              <a:t>(XMPP)</a:t>
            </a:r>
          </a:p>
          <a:p>
            <a:pPr marL="342900" indent="-342900">
              <a:buAutoNum type="arabicPeriod"/>
            </a:pPr>
            <a:r>
              <a:rPr kumimoji="1" lang="zh-CN" altLang="en-US" dirty="0" smtClean="0"/>
              <a:t>主机</a:t>
            </a:r>
            <a:r>
              <a:rPr kumimoji="1" lang="en-US" altLang="zh-CN" dirty="0" smtClean="0"/>
              <a:t>B</a:t>
            </a:r>
            <a:r>
              <a:rPr kumimoji="1" lang="zh-CN" altLang="en-US" dirty="0" smtClean="0"/>
              <a:t>得到消息后，自行下载文件</a:t>
            </a:r>
            <a:endParaRPr kumimoji="1" lang="zh-CN" altLang="en-US" dirty="0"/>
          </a:p>
        </p:txBody>
      </p:sp>
      <p:sp>
        <p:nvSpPr>
          <p:cNvPr id="10" name="文本框 9"/>
          <p:cNvSpPr txBox="1"/>
          <p:nvPr/>
        </p:nvSpPr>
        <p:spPr>
          <a:xfrm>
            <a:off x="1356878" y="4936660"/>
            <a:ext cx="6878806" cy="1200329"/>
          </a:xfrm>
          <a:prstGeom prst="rect">
            <a:avLst/>
          </a:prstGeom>
          <a:noFill/>
        </p:spPr>
        <p:txBody>
          <a:bodyPr wrap="none" rtlCol="0">
            <a:spAutoFit/>
          </a:bodyPr>
          <a:lstStyle/>
          <a:p>
            <a:r>
              <a:rPr kumimoji="1" lang="zh-CN" altLang="en-US" dirty="0" smtClean="0"/>
              <a:t>本地的数据缓存机制，即要保证及时，又不能占用太大的存储空间</a:t>
            </a:r>
            <a:endParaRPr kumimoji="1" lang="en-US" altLang="zh-CN" dirty="0" smtClean="0"/>
          </a:p>
          <a:p>
            <a:endParaRPr kumimoji="1" lang="en-US" altLang="zh-CN" dirty="0"/>
          </a:p>
          <a:p>
            <a:r>
              <a:rPr kumimoji="1" lang="zh-CN" altLang="zh-CN" dirty="0" smtClean="0"/>
              <a:t>1</a:t>
            </a:r>
            <a:r>
              <a:rPr kumimoji="1" lang="en-US" altLang="zh-CN" dirty="0" smtClean="0"/>
              <a:t>.</a:t>
            </a:r>
            <a:r>
              <a:rPr kumimoji="1" lang="zh-CN" altLang="en-US" dirty="0" smtClean="0"/>
              <a:t>在本地只保留有限几天内的通讯记录，过期的一律删除</a:t>
            </a:r>
            <a:endParaRPr kumimoji="1" lang="en-US" altLang="zh-CN" dirty="0" smtClean="0"/>
          </a:p>
          <a:p>
            <a:r>
              <a:rPr kumimoji="1" lang="zh-CN" altLang="zh-CN" dirty="0" smtClean="0"/>
              <a:t>2</a:t>
            </a:r>
            <a:r>
              <a:rPr kumimoji="1" lang="en-US" altLang="zh-CN" dirty="0" smtClean="0"/>
              <a:t>.</a:t>
            </a:r>
            <a:r>
              <a:rPr kumimoji="1" lang="zh-CN" altLang="en-US" dirty="0" smtClean="0"/>
              <a:t> 如果用户要查询以往的数据，临时从</a:t>
            </a:r>
            <a:r>
              <a:rPr kumimoji="1" lang="zh-CN" altLang="en-US" dirty="0" smtClean="0">
                <a:solidFill>
                  <a:srgbClr val="800000"/>
                </a:solidFill>
              </a:rPr>
              <a:t>备份数据服务器</a:t>
            </a:r>
            <a:r>
              <a:rPr kumimoji="1" lang="zh-CN" altLang="en-US" dirty="0" smtClean="0"/>
              <a:t>上抓取</a:t>
            </a:r>
            <a:endParaRPr kumimoji="1" lang="zh-CN" altLang="en-US" dirty="0"/>
          </a:p>
        </p:txBody>
      </p:sp>
    </p:spTree>
    <p:extLst>
      <p:ext uri="{BB962C8B-B14F-4D97-AF65-F5344CB8AC3E}">
        <p14:creationId xmlns:p14="http://schemas.microsoft.com/office/powerpoint/2010/main" val="284419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en-US" altLang="zh-CN" sz="2000" dirty="0"/>
              <a:t>Base64</a:t>
            </a:r>
            <a:r>
              <a:rPr kumimoji="1" lang="zh-CN" altLang="en-US" sz="2000" dirty="0"/>
              <a:t>是网络上最常见的用于传输</a:t>
            </a:r>
            <a:r>
              <a:rPr kumimoji="1" lang="en-US" altLang="zh-CN" sz="2000" dirty="0"/>
              <a:t>8Bit</a:t>
            </a:r>
            <a:r>
              <a:rPr kumimoji="1" lang="zh-CN" altLang="en-US" sz="2000" dirty="0"/>
              <a:t>字节代码的编码方式之一，大家可以查看</a:t>
            </a:r>
            <a:r>
              <a:rPr kumimoji="1" lang="en-US" altLang="zh-CN" sz="2000" dirty="0"/>
              <a:t>RFC2045</a:t>
            </a:r>
            <a:r>
              <a:rPr kumimoji="1" lang="zh-CN" altLang="en-US" sz="2000" dirty="0"/>
              <a:t>～</a:t>
            </a:r>
            <a:r>
              <a:rPr kumimoji="1" lang="en-US" altLang="zh-CN" sz="2000" dirty="0"/>
              <a:t>RFC2049</a:t>
            </a:r>
            <a:r>
              <a:rPr kumimoji="1" lang="zh-CN" altLang="en-US" sz="2000" dirty="0"/>
              <a:t>，上面有</a:t>
            </a:r>
            <a:r>
              <a:rPr kumimoji="1" lang="en-US" altLang="zh-CN" sz="2000" dirty="0"/>
              <a:t>MIME</a:t>
            </a:r>
            <a:r>
              <a:rPr kumimoji="1" lang="zh-CN" altLang="en-US" sz="2000" dirty="0"/>
              <a:t>的详细规范。</a:t>
            </a:r>
            <a:r>
              <a:rPr kumimoji="1" lang="en-US" altLang="zh-CN" sz="2000" dirty="0"/>
              <a:t>Base64</a:t>
            </a:r>
            <a:r>
              <a:rPr kumimoji="1" lang="zh-CN" altLang="en-US" sz="2000" dirty="0"/>
              <a:t>编码可用于在</a:t>
            </a:r>
            <a:r>
              <a:rPr kumimoji="1" lang="en-US" altLang="zh-CN" sz="2000" dirty="0"/>
              <a:t>HTTP</a:t>
            </a:r>
            <a:r>
              <a:rPr kumimoji="1" lang="zh-CN" altLang="en-US" sz="2000" dirty="0"/>
              <a:t>环境下传递较长的标识信</a:t>
            </a:r>
            <a:r>
              <a:rPr kumimoji="1" lang="zh-CN" altLang="en-US" sz="2000" dirty="0" smtClean="0"/>
              <a:t>息</a:t>
            </a:r>
            <a:endParaRPr kumimoji="1" lang="en-US" altLang="zh-CN" sz="2000" dirty="0" smtClean="0"/>
          </a:p>
          <a:p>
            <a:endParaRPr kumimoji="1" lang="en-US" altLang="zh-CN" sz="2000" dirty="0" smtClean="0"/>
          </a:p>
          <a:p>
            <a:r>
              <a:rPr kumimoji="1" lang="zh-CN" altLang="en-US" sz="2000" dirty="0"/>
              <a:t>采用</a:t>
            </a:r>
            <a:r>
              <a:rPr kumimoji="1" lang="en-US" altLang="zh-CN" sz="2000" dirty="0"/>
              <a:t>Base64</a:t>
            </a:r>
            <a:r>
              <a:rPr kumimoji="1" lang="zh-CN" altLang="en-US" sz="2000" dirty="0"/>
              <a:t>编码不仅比较简短，同时也具有不可读性，即所编码的数据不会被人用肉眼所直接看到</a:t>
            </a:r>
          </a:p>
        </p:txBody>
      </p:sp>
      <p:sp>
        <p:nvSpPr>
          <p:cNvPr id="2" name="标题 1"/>
          <p:cNvSpPr>
            <a:spLocks noGrp="1"/>
          </p:cNvSpPr>
          <p:nvPr>
            <p:ph type="title"/>
          </p:nvPr>
        </p:nvSpPr>
        <p:spPr/>
        <p:txBody>
          <a:bodyPr/>
          <a:lstStyle/>
          <a:p>
            <a:r>
              <a:rPr kumimoji="1" lang="en-US" altLang="zh-CN" dirty="0" smtClean="0"/>
              <a:t>Base64</a:t>
            </a:r>
            <a:endParaRPr kumimoji="1" lang="zh-CN" altLang="en-US" dirty="0"/>
          </a:p>
        </p:txBody>
      </p:sp>
    </p:spTree>
    <p:extLst>
      <p:ext uri="{BB962C8B-B14F-4D97-AF65-F5344CB8AC3E}">
        <p14:creationId xmlns:p14="http://schemas.microsoft.com/office/powerpoint/2010/main" val="141838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91056"/>
            <a:ext cx="9143999" cy="5040131"/>
          </a:xfrm>
        </p:spPr>
        <p:txBody>
          <a:bodyPr>
            <a:normAutofit fontScale="85000" lnSpcReduction="20000"/>
          </a:bodyPr>
          <a:lstStyle/>
          <a:p>
            <a:r>
              <a:rPr lang="zh-CN" altLang="en-US" dirty="0"/>
              <a:t>该协议的前身是</a:t>
            </a:r>
            <a:r>
              <a:rPr lang="en-US" altLang="zh-CN" dirty="0"/>
              <a:t>Jabber</a:t>
            </a:r>
            <a:r>
              <a:rPr lang="zh-CN" altLang="en-US" dirty="0"/>
              <a:t>，我们采取</a:t>
            </a:r>
            <a:r>
              <a:rPr lang="en-US" altLang="zh-CN" dirty="0"/>
              <a:t>XMPP</a:t>
            </a:r>
            <a:r>
              <a:rPr lang="zh-CN" altLang="en-US" dirty="0"/>
              <a:t>协议主来实现</a:t>
            </a:r>
            <a:r>
              <a:rPr lang="en-US" altLang="zh-CN" dirty="0"/>
              <a:t>IM</a:t>
            </a:r>
            <a:r>
              <a:rPr lang="zh-CN" altLang="en-US" dirty="0"/>
              <a:t>主要是考虑</a:t>
            </a:r>
            <a:r>
              <a:rPr lang="en-US" altLang="zh-CN" dirty="0"/>
              <a:t>XMPP</a:t>
            </a:r>
            <a:r>
              <a:rPr lang="zh-CN" altLang="en-US" dirty="0"/>
              <a:t>协议是以</a:t>
            </a:r>
            <a:r>
              <a:rPr lang="en-US" altLang="zh-CN" dirty="0"/>
              <a:t>XML</a:t>
            </a:r>
            <a:r>
              <a:rPr lang="zh-CN" altLang="en-US" dirty="0"/>
              <a:t>为基础的，它继承了在</a:t>
            </a:r>
            <a:r>
              <a:rPr lang="en-US" altLang="zh-CN" dirty="0"/>
              <a:t>XML</a:t>
            </a:r>
            <a:r>
              <a:rPr lang="zh-CN" altLang="en-US" dirty="0"/>
              <a:t>环境中灵活的发展性。这表明</a:t>
            </a:r>
            <a:r>
              <a:rPr lang="en-US" altLang="zh-CN" dirty="0"/>
              <a:t>XMPP</a:t>
            </a:r>
            <a:r>
              <a:rPr lang="zh-CN" altLang="en-US" dirty="0"/>
              <a:t>是可扩展的，所以</a:t>
            </a:r>
            <a:r>
              <a:rPr lang="en-US" altLang="zh-CN" dirty="0"/>
              <a:t>XMPP</a:t>
            </a:r>
            <a:r>
              <a:rPr lang="zh-CN" altLang="en-US" dirty="0"/>
              <a:t>信息不仅可以是简单的文本，而且可以携带复杂的数据和各种格式的文件，也就是说</a:t>
            </a:r>
            <a:r>
              <a:rPr lang="en-US" altLang="zh-CN" dirty="0"/>
              <a:t>XMPP</a:t>
            </a:r>
            <a:r>
              <a:rPr lang="zh-CN" altLang="en-US" dirty="0"/>
              <a:t>协议不仅可以用在人与人之间的交流，而且可以实现软件与软件或软件与人之间的交流，目前支持</a:t>
            </a:r>
            <a:r>
              <a:rPr lang="en-US" altLang="zh-CN" dirty="0"/>
              <a:t>XMPP</a:t>
            </a:r>
            <a:r>
              <a:rPr lang="zh-CN" altLang="en-US" dirty="0"/>
              <a:t>协议的即时通讯工具有</a:t>
            </a:r>
            <a:r>
              <a:rPr lang="en-US" altLang="zh-CN" dirty="0" err="1"/>
              <a:t>Gtalk</a:t>
            </a:r>
            <a:r>
              <a:rPr lang="zh-CN" altLang="en-US" dirty="0"/>
              <a:t>、</a:t>
            </a:r>
            <a:r>
              <a:rPr lang="en-US" altLang="zh-CN" dirty="0" err="1"/>
              <a:t>FaceBook</a:t>
            </a:r>
            <a:r>
              <a:rPr lang="en-US" altLang="zh-CN" dirty="0"/>
              <a:t> IM</a:t>
            </a:r>
            <a:r>
              <a:rPr lang="zh-CN" altLang="en-US" dirty="0"/>
              <a:t>、</a:t>
            </a:r>
            <a:r>
              <a:rPr lang="en-US" altLang="zh-CN" dirty="0"/>
              <a:t>Twitter</a:t>
            </a:r>
            <a:r>
              <a:rPr lang="zh-CN" altLang="en-US" dirty="0"/>
              <a:t>、网易</a:t>
            </a:r>
            <a:r>
              <a:rPr lang="en-US" altLang="zh-CN" dirty="0"/>
              <a:t>POPO</a:t>
            </a:r>
            <a:r>
              <a:rPr lang="zh-CN" altLang="en-US" dirty="0"/>
              <a:t>等等通讯工具，具有非常好的发展情景。</a:t>
            </a:r>
          </a:p>
          <a:p>
            <a:r>
              <a:rPr lang="zh-CN" altLang="en-US" dirty="0"/>
              <a:t>正如任何事物都有其自身的发展规律一样，技术和产品的进步也有其自身的规律</a:t>
            </a:r>
            <a:r>
              <a:rPr lang="zh-CN" altLang="en-US" dirty="0" smtClean="0"/>
              <a:t>。</a:t>
            </a:r>
            <a:endParaRPr lang="en-US" altLang="zh-CN" dirty="0" smtClean="0"/>
          </a:p>
          <a:p>
            <a:r>
              <a:rPr lang="zh-CN" altLang="en-US" dirty="0"/>
              <a:t>从萌芽到混乱最终标准化，这是互联网产品的基本规律。</a:t>
            </a:r>
            <a:r>
              <a:rPr lang="en-US" altLang="zh-CN" dirty="0"/>
              <a:t>IM</a:t>
            </a:r>
            <a:r>
              <a:rPr lang="zh-CN" altLang="en-US" dirty="0"/>
              <a:t>跟其实发展自</a:t>
            </a:r>
            <a:r>
              <a:rPr lang="en-US" altLang="zh-CN" dirty="0"/>
              <a:t>Email</a:t>
            </a:r>
            <a:r>
              <a:rPr lang="zh-CN" altLang="en-US" dirty="0"/>
              <a:t>，跟</a:t>
            </a:r>
            <a:r>
              <a:rPr lang="en-US" altLang="zh-CN" dirty="0"/>
              <a:t>Email</a:t>
            </a:r>
            <a:r>
              <a:rPr lang="zh-CN" altLang="en-US" dirty="0"/>
              <a:t>有着很多共同点。让我们来对比一下</a:t>
            </a:r>
            <a:r>
              <a:rPr lang="en-US" altLang="zh-CN" dirty="0"/>
              <a:t>Email</a:t>
            </a:r>
            <a:r>
              <a:rPr lang="zh-CN" altLang="en-US" dirty="0"/>
              <a:t>目前的情况，或许会有些启示。</a:t>
            </a:r>
            <a:r>
              <a:rPr lang="en-US" altLang="zh-CN" dirty="0"/>
              <a:t>Email</a:t>
            </a:r>
            <a:r>
              <a:rPr lang="zh-CN" altLang="en-US" dirty="0"/>
              <a:t>现在已经被广泛应用，谁都不能质疑其互联网第二应用的地位（第一应用是</a:t>
            </a:r>
            <a:r>
              <a:rPr lang="en-US" altLang="zh-CN" dirty="0"/>
              <a:t>Web</a:t>
            </a:r>
            <a:r>
              <a:rPr lang="zh-CN" altLang="en-US" dirty="0"/>
              <a:t>）。 </a:t>
            </a:r>
            <a:r>
              <a:rPr lang="en-US" altLang="zh-CN" dirty="0"/>
              <a:t>Email</a:t>
            </a:r>
            <a:r>
              <a:rPr lang="zh-CN" altLang="en-US" dirty="0"/>
              <a:t>之所以能广泛地被应用最关键的原因应该是</a:t>
            </a:r>
            <a:r>
              <a:rPr lang="en-US" altLang="zh-CN" dirty="0"/>
              <a:t>Email</a:t>
            </a:r>
            <a:r>
              <a:rPr lang="zh-CN" altLang="en-US" dirty="0"/>
              <a:t>有一套开放标准的协议规范（包括</a:t>
            </a:r>
            <a:r>
              <a:rPr lang="en-US" altLang="zh-CN" dirty="0"/>
              <a:t>SMTP</a:t>
            </a:r>
            <a:r>
              <a:rPr lang="zh-CN" altLang="en-US" dirty="0"/>
              <a:t>、</a:t>
            </a:r>
            <a:r>
              <a:rPr lang="en-US" altLang="zh-CN" dirty="0"/>
              <a:t>POP</a:t>
            </a:r>
            <a:r>
              <a:rPr lang="zh-CN" altLang="en-US" dirty="0"/>
              <a:t>、</a:t>
            </a:r>
            <a:r>
              <a:rPr lang="en-US" altLang="zh-CN" dirty="0"/>
              <a:t>IMAP </a:t>
            </a:r>
            <a:r>
              <a:rPr lang="zh-CN" altLang="en-US" dirty="0"/>
              <a:t>等），任何人都可以基于这些协议规范开放自己的</a:t>
            </a:r>
            <a:r>
              <a:rPr lang="en-US" altLang="zh-CN" dirty="0"/>
              <a:t>Email</a:t>
            </a:r>
            <a:r>
              <a:rPr lang="zh-CN" altLang="en-US" dirty="0"/>
              <a:t>产品，不管是</a:t>
            </a:r>
            <a:r>
              <a:rPr lang="en-US" altLang="zh-CN" dirty="0"/>
              <a:t>Email</a:t>
            </a:r>
            <a:r>
              <a:rPr lang="zh-CN" altLang="en-US" dirty="0"/>
              <a:t>服务器也好，</a:t>
            </a:r>
            <a:r>
              <a:rPr lang="en-US" altLang="zh-CN" dirty="0"/>
              <a:t>Email</a:t>
            </a:r>
            <a:r>
              <a:rPr lang="zh-CN" altLang="en-US" dirty="0"/>
              <a:t>收发客户端也罢还是现在颇为流行的</a:t>
            </a:r>
            <a:r>
              <a:rPr lang="en-US" altLang="zh-CN" dirty="0"/>
              <a:t>Web</a:t>
            </a:r>
            <a:r>
              <a:rPr lang="zh-CN" altLang="en-US" dirty="0"/>
              <a:t>形式的 </a:t>
            </a:r>
            <a:r>
              <a:rPr lang="en-US" altLang="zh-CN" dirty="0"/>
              <a:t>Email</a:t>
            </a:r>
            <a:r>
              <a:rPr lang="zh-CN" altLang="en-US" dirty="0"/>
              <a:t>界面，它们都是基于同一套标准。在这套标准的框架下，各个</a:t>
            </a:r>
            <a:r>
              <a:rPr lang="en-US" altLang="zh-CN" dirty="0"/>
              <a:t>Email</a:t>
            </a:r>
            <a:r>
              <a:rPr lang="zh-CN" altLang="en-US" dirty="0"/>
              <a:t>相关厂商都各自占据产业链的相应位置，相互合作相互竞争，这才是一个百花齐 放的健康竞争环境，而且这种健康竞争最终受益者还是广大用户。</a:t>
            </a:r>
            <a:endParaRPr kumimoji="1" lang="zh-CN" altLang="en-US" dirty="0"/>
          </a:p>
        </p:txBody>
      </p:sp>
      <p:sp>
        <p:nvSpPr>
          <p:cNvPr id="3" name="标题 2"/>
          <p:cNvSpPr>
            <a:spLocks noGrp="1"/>
          </p:cNvSpPr>
          <p:nvPr>
            <p:ph type="title"/>
          </p:nvPr>
        </p:nvSpPr>
        <p:spPr/>
        <p:txBody>
          <a:bodyPr>
            <a:normAutofit/>
          </a:bodyPr>
          <a:lstStyle/>
          <a:p>
            <a:r>
              <a:rPr lang="en-US" altLang="zh-TW" dirty="0" smtClean="0"/>
              <a:t>XMPP</a:t>
            </a:r>
            <a:r>
              <a:rPr lang="zh-CN" altLang="en-US" dirty="0" smtClean="0"/>
              <a:t>进化之路</a:t>
            </a:r>
            <a:endParaRPr kumimoji="1" lang="zh-CN" altLang="en-US" dirty="0"/>
          </a:p>
        </p:txBody>
      </p:sp>
    </p:spTree>
    <p:extLst>
      <p:ext uri="{BB962C8B-B14F-4D97-AF65-F5344CB8AC3E}">
        <p14:creationId xmlns:p14="http://schemas.microsoft.com/office/powerpoint/2010/main" val="576143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pPr marL="0" indent="0">
              <a:buNone/>
            </a:pPr>
            <a:r>
              <a:rPr lang="zh-CN" altLang="en-US" sz="1400" dirty="0" smtClean="0">
                <a:solidFill>
                  <a:srgbClr val="000000"/>
                </a:solidFill>
                <a:latin typeface="Menlo-Regular"/>
              </a:rPr>
              <a:t>/</a:t>
            </a:r>
            <a:r>
              <a:rPr lang="en-US" altLang="zh-CN" sz="1400" dirty="0" smtClean="0">
                <a:solidFill>
                  <a:srgbClr val="000000"/>
                </a:solidFill>
                <a:latin typeface="Menlo-Regular"/>
              </a:rPr>
              <a:t>/</a:t>
            </a:r>
            <a:r>
              <a:rPr lang="zh-CN" altLang="en-US" sz="1400" dirty="0" smtClean="0">
                <a:solidFill>
                  <a:srgbClr val="000000"/>
                </a:solidFill>
                <a:latin typeface="Menlo-Regular"/>
              </a:rPr>
              <a:t> 发送数据</a:t>
            </a:r>
            <a:endParaRPr lang="en-US" altLang="zh-CN" sz="1400" dirty="0" smtClean="0">
              <a:solidFill>
                <a:srgbClr val="000000"/>
              </a:solidFill>
              <a:latin typeface="Menlo-Regular"/>
            </a:endParaRPr>
          </a:p>
          <a:p>
            <a:pPr marL="0" indent="0">
              <a:buNone/>
            </a:pPr>
            <a:r>
              <a:rPr lang="en-US" altLang="zh-CN" sz="1400" dirty="0" smtClean="0">
                <a:solidFill>
                  <a:srgbClr val="000000"/>
                </a:solidFill>
                <a:latin typeface="Menlo-Regular"/>
              </a:rPr>
              <a:t>XMPPMessage </a:t>
            </a:r>
            <a:r>
              <a:rPr lang="en-US" altLang="zh-CN" sz="1400" dirty="0">
                <a:solidFill>
                  <a:srgbClr val="000000"/>
                </a:solidFill>
                <a:latin typeface="Menlo-Regular"/>
              </a:rPr>
              <a:t>*msg = [XMPPMessage messageWithType:</a:t>
            </a:r>
            <a:r>
              <a:rPr lang="en-US" altLang="zh-CN" sz="1400" dirty="0">
                <a:solidFill>
                  <a:srgbClr val="C41A16"/>
                </a:solidFill>
                <a:latin typeface="Menlo-Regular"/>
              </a:rPr>
              <a:t>@"img"</a:t>
            </a:r>
            <a:r>
              <a:rPr lang="en-US" altLang="zh-CN" sz="1400" dirty="0">
                <a:solidFill>
                  <a:srgbClr val="000000"/>
                </a:solidFill>
                <a:latin typeface="Menlo-Regular"/>
              </a:rPr>
              <a:t> to:_bareJid];</a:t>
            </a:r>
          </a:p>
          <a:p>
            <a:pPr marL="0" indent="0">
              <a:buNone/>
            </a:pPr>
            <a:r>
              <a:rPr lang="en-US" altLang="zh-CN" sz="1400" dirty="0">
                <a:solidFill>
                  <a:srgbClr val="000000"/>
                </a:solidFill>
                <a:latin typeface="Menlo-Regular"/>
              </a:rPr>
              <a:t>NSString *str = [_sendData base64Encoding];</a:t>
            </a:r>
          </a:p>
          <a:p>
            <a:pPr marL="0" indent="0">
              <a:buNone/>
            </a:pPr>
            <a:r>
              <a:rPr lang="en-US" altLang="zh-CN" sz="1400" dirty="0" smtClean="0">
                <a:solidFill>
                  <a:srgbClr val="000000"/>
                </a:solidFill>
                <a:latin typeface="Menlo-Regular"/>
              </a:rPr>
              <a:t>NSXMLElement </a:t>
            </a:r>
            <a:r>
              <a:rPr lang="en-US" altLang="zh-CN" sz="1400" dirty="0">
                <a:solidFill>
                  <a:srgbClr val="000000"/>
                </a:solidFill>
                <a:latin typeface="Menlo-Regular"/>
              </a:rPr>
              <a:t>*bodyElement = [NSXMLElement elementWithName:</a:t>
            </a:r>
            <a:r>
              <a:rPr lang="en-US" altLang="zh-CN" sz="1400" dirty="0">
                <a:solidFill>
                  <a:srgbClr val="C41A16"/>
                </a:solidFill>
                <a:latin typeface="Menlo-Regular"/>
              </a:rPr>
              <a:t>@"imgData"</a:t>
            </a:r>
            <a:r>
              <a:rPr lang="en-US" altLang="zh-CN" sz="1400" dirty="0">
                <a:solidFill>
                  <a:srgbClr val="000000"/>
                </a:solidFill>
                <a:latin typeface="Menlo-Regular"/>
              </a:rPr>
              <a:t> stringValue:str];</a:t>
            </a:r>
          </a:p>
          <a:p>
            <a:pPr marL="0" indent="0">
              <a:buNone/>
            </a:pPr>
            <a:r>
              <a:rPr lang="en-US" altLang="zh-CN" sz="1400" dirty="0">
                <a:solidFill>
                  <a:srgbClr val="000000"/>
                </a:solidFill>
                <a:latin typeface="Menlo-Regular"/>
              </a:rPr>
              <a:t>[msg addChild:bodyElement]</a:t>
            </a:r>
            <a:r>
              <a:rPr lang="en-US" altLang="zh-CN" sz="1400" dirty="0" smtClean="0">
                <a:solidFill>
                  <a:srgbClr val="000000"/>
                </a:solidFill>
                <a:latin typeface="Menlo-Regular"/>
              </a:rPr>
              <a:t>;</a:t>
            </a:r>
          </a:p>
          <a:p>
            <a:pPr marL="0" indent="0">
              <a:buNone/>
            </a:pPr>
            <a:endParaRPr kumimoji="1" lang="en-US" altLang="zh-CN" sz="1400" dirty="0" smtClean="0">
              <a:solidFill>
                <a:srgbClr val="000000"/>
              </a:solidFill>
              <a:latin typeface="Menlo-Regular"/>
            </a:endParaRPr>
          </a:p>
          <a:p>
            <a:pPr marL="0" indent="0">
              <a:buNone/>
            </a:pPr>
            <a:r>
              <a:rPr kumimoji="1" lang="zh-CN" altLang="zh-CN" sz="1400" dirty="0" smtClean="0">
                <a:solidFill>
                  <a:srgbClr val="000000"/>
                </a:solidFill>
                <a:latin typeface="Menlo-Regular"/>
              </a:rPr>
              <a:t>/</a:t>
            </a:r>
            <a:r>
              <a:rPr kumimoji="1" lang="en-US" altLang="zh-CN" sz="1400" dirty="0" smtClean="0">
                <a:solidFill>
                  <a:srgbClr val="000000"/>
                </a:solidFill>
                <a:latin typeface="Menlo-Regular"/>
              </a:rPr>
              <a:t>/</a:t>
            </a:r>
            <a:r>
              <a:rPr kumimoji="1" lang="zh-CN" altLang="en-US" sz="1400" dirty="0" smtClean="0">
                <a:solidFill>
                  <a:srgbClr val="000000"/>
                </a:solidFill>
                <a:latin typeface="Menlo-Regular"/>
              </a:rPr>
              <a:t> 接收数据</a:t>
            </a:r>
            <a:endParaRPr kumimoji="1" lang="en-US" altLang="zh-CN" sz="1400" dirty="0">
              <a:solidFill>
                <a:srgbClr val="000000"/>
              </a:solidFill>
              <a:latin typeface="Menlo-Regular"/>
            </a:endParaRPr>
          </a:p>
          <a:p>
            <a:pPr marL="0" indent="0">
              <a:buNone/>
            </a:pPr>
            <a:r>
              <a:rPr lang="en-US" altLang="zh-CN" sz="1400" dirty="0" smtClean="0">
                <a:solidFill>
                  <a:srgbClr val="000000"/>
                </a:solidFill>
                <a:latin typeface="Menlo-Regular"/>
              </a:rPr>
              <a:t>NSString </a:t>
            </a:r>
            <a:r>
              <a:rPr lang="en-US" altLang="zh-CN" sz="1400" dirty="0">
                <a:solidFill>
                  <a:srgbClr val="000000"/>
                </a:solidFill>
                <a:latin typeface="Menlo-Regular"/>
              </a:rPr>
              <a:t>*imageString = [[message elementForName:</a:t>
            </a:r>
            <a:r>
              <a:rPr lang="en-US" altLang="zh-CN" sz="1400" dirty="0">
                <a:solidFill>
                  <a:srgbClr val="C41A16"/>
                </a:solidFill>
                <a:latin typeface="Menlo-Regular"/>
              </a:rPr>
              <a:t>@"imgData"</a:t>
            </a:r>
            <a:r>
              <a:rPr lang="en-US" altLang="zh-CN" sz="1400" dirty="0">
                <a:solidFill>
                  <a:srgbClr val="000000"/>
                </a:solidFill>
                <a:latin typeface="Menlo-Regular"/>
              </a:rPr>
              <a:t>] stringValue];</a:t>
            </a:r>
          </a:p>
          <a:p>
            <a:pPr marL="0" indent="0">
              <a:buNone/>
            </a:pPr>
            <a:r>
              <a:rPr lang="en-US" altLang="zh-CN" sz="1400" dirty="0">
                <a:solidFill>
                  <a:srgbClr val="AA0D91"/>
                </a:solidFill>
                <a:latin typeface="Menlo-Regular"/>
              </a:rPr>
              <a:t>if</a:t>
            </a:r>
            <a:r>
              <a:rPr lang="en-US" altLang="zh-CN" sz="1400" dirty="0">
                <a:solidFill>
                  <a:srgbClr val="000000"/>
                </a:solidFill>
                <a:latin typeface="Menlo-Regular"/>
              </a:rPr>
              <a:t> (imageString) {</a:t>
            </a:r>
          </a:p>
          <a:p>
            <a:pPr marL="0" indent="0">
              <a:buNone/>
            </a:pPr>
            <a:r>
              <a:rPr lang="en-US" altLang="zh-CN" sz="1400" dirty="0">
                <a:solidFill>
                  <a:srgbClr val="000000"/>
                </a:solidFill>
                <a:latin typeface="Menlo-Regular"/>
              </a:rPr>
              <a:t>    NSData *data = [[NSData alloc] initWithBase64EncodedString:imageString options:NSDataBase64DecodingIgnoreUnknownCharacters];</a:t>
            </a:r>
          </a:p>
          <a:p>
            <a:pPr marL="0" indent="0">
              <a:buNone/>
            </a:pPr>
            <a:endParaRPr lang="en-US" altLang="zh-TW" sz="1400" dirty="0" smtClean="0">
              <a:solidFill>
                <a:srgbClr val="007400"/>
              </a:solidFill>
              <a:latin typeface="Menlo-Regular"/>
            </a:endParaRPr>
          </a:p>
          <a:p>
            <a:pPr marL="0" indent="0">
              <a:buNone/>
            </a:pPr>
            <a:r>
              <a:rPr lang="zh-CN" altLang="en-US" sz="1400" dirty="0" smtClean="0">
                <a:solidFill>
                  <a:srgbClr val="000000"/>
                </a:solidFill>
                <a:latin typeface="Menlo-Regular"/>
              </a:rPr>
              <a:t> </a:t>
            </a:r>
            <a:r>
              <a:rPr lang="en-US" altLang="zh-CN" sz="1400" dirty="0" smtClean="0">
                <a:solidFill>
                  <a:srgbClr val="000000"/>
                </a:solidFill>
                <a:latin typeface="Menlo-Regular"/>
              </a:rPr>
              <a:t> </a:t>
            </a:r>
            <a:r>
              <a:rPr lang="zh-CN" altLang="en-US" sz="1400" dirty="0" smtClean="0">
                <a:solidFill>
                  <a:srgbClr val="000000"/>
                </a:solidFill>
                <a:latin typeface="Menlo-Regular"/>
              </a:rPr>
              <a:t>    </a:t>
            </a:r>
            <a:r>
              <a:rPr lang="en-US" altLang="zh-TW" sz="1400" dirty="0" smtClean="0">
                <a:solidFill>
                  <a:srgbClr val="007400"/>
                </a:solidFill>
                <a:latin typeface="Menlo-Regular"/>
              </a:rPr>
              <a:t>/</a:t>
            </a:r>
            <a:r>
              <a:rPr lang="en-US" altLang="zh-TW" sz="1400" dirty="0">
                <a:solidFill>
                  <a:srgbClr val="007400"/>
                </a:solidFill>
                <a:latin typeface="Menlo-Regular"/>
              </a:rPr>
              <a:t>/ </a:t>
            </a:r>
            <a:r>
              <a:rPr lang="zh-TW" altLang="en-US" sz="1400" dirty="0">
                <a:solidFill>
                  <a:srgbClr val="007400"/>
                </a:solidFill>
                <a:latin typeface="STHeitiSC-Light"/>
              </a:rPr>
              <a:t>将照片写入相册</a:t>
            </a:r>
            <a:endParaRPr lang="zh-TW" altLang="en-US" sz="1400" dirty="0">
              <a:solidFill>
                <a:srgbClr val="000000"/>
              </a:solidFill>
              <a:latin typeface="Menlo-Regular"/>
            </a:endParaRPr>
          </a:p>
          <a:p>
            <a:pPr marL="0" indent="0">
              <a:buNone/>
            </a:pPr>
            <a:r>
              <a:rPr lang="en-US" altLang="zh-CN" sz="1400" dirty="0">
                <a:solidFill>
                  <a:srgbClr val="000000"/>
                </a:solidFill>
                <a:latin typeface="Menlo-Regular"/>
              </a:rPr>
              <a:t>    UIImage *image = [UIImage imageWithData:data];</a:t>
            </a:r>
          </a:p>
          <a:p>
            <a:pPr marL="0" indent="0">
              <a:buNone/>
            </a:pPr>
            <a:r>
              <a:rPr lang="en-US" altLang="zh-CN" sz="1400" dirty="0">
                <a:solidFill>
                  <a:srgbClr val="000000"/>
                </a:solidFill>
                <a:latin typeface="Menlo-Regular"/>
              </a:rPr>
              <a:t>    UIImageWriteToSavedPhotosAlbum(image, </a:t>
            </a:r>
            <a:r>
              <a:rPr lang="en-US" altLang="zh-CN" sz="1400" dirty="0">
                <a:solidFill>
                  <a:srgbClr val="AA0D91"/>
                </a:solidFill>
                <a:latin typeface="Menlo-Regular"/>
              </a:rPr>
              <a:t>nil</a:t>
            </a:r>
            <a:r>
              <a:rPr lang="en-US" altLang="zh-CN" sz="1400" dirty="0">
                <a:solidFill>
                  <a:srgbClr val="000000"/>
                </a:solidFill>
                <a:latin typeface="Menlo-Regular"/>
              </a:rPr>
              <a:t>, </a:t>
            </a:r>
            <a:r>
              <a:rPr lang="en-US" altLang="zh-CN" sz="1400" dirty="0">
                <a:solidFill>
                  <a:srgbClr val="AA0D91"/>
                </a:solidFill>
                <a:latin typeface="Menlo-Regular"/>
              </a:rPr>
              <a:t>nil</a:t>
            </a:r>
            <a:r>
              <a:rPr lang="en-US" altLang="zh-CN" sz="1400" dirty="0">
                <a:solidFill>
                  <a:srgbClr val="000000"/>
                </a:solidFill>
                <a:latin typeface="Menlo-Regular"/>
              </a:rPr>
              <a:t>, </a:t>
            </a:r>
            <a:r>
              <a:rPr lang="en-US" altLang="zh-CN" sz="1400" dirty="0">
                <a:solidFill>
                  <a:srgbClr val="AA0D91"/>
                </a:solidFill>
                <a:latin typeface="Menlo-Regular"/>
              </a:rPr>
              <a:t>nil</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a:t>
            </a:r>
          </a:p>
          <a:p>
            <a:pPr marL="0" indent="0">
              <a:buNone/>
            </a:pPr>
            <a:endParaRPr kumimoji="1" lang="zh-CN" altLang="en-US" sz="1400" dirty="0"/>
          </a:p>
        </p:txBody>
      </p:sp>
      <p:sp>
        <p:nvSpPr>
          <p:cNvPr id="2" name="标题 1"/>
          <p:cNvSpPr>
            <a:spLocks noGrp="1"/>
          </p:cNvSpPr>
          <p:nvPr>
            <p:ph type="title"/>
          </p:nvPr>
        </p:nvSpPr>
        <p:spPr/>
        <p:txBody>
          <a:bodyPr/>
          <a:lstStyle/>
          <a:p>
            <a:r>
              <a:rPr kumimoji="1" lang="zh-CN" altLang="en-US" dirty="0" smtClean="0"/>
              <a:t>直接使用字节流传输</a:t>
            </a:r>
            <a:endParaRPr kumimoji="1" lang="zh-CN" altLang="en-US" dirty="0"/>
          </a:p>
        </p:txBody>
      </p:sp>
    </p:spTree>
    <p:extLst>
      <p:ext uri="{BB962C8B-B14F-4D97-AF65-F5344CB8AC3E}">
        <p14:creationId xmlns:p14="http://schemas.microsoft.com/office/powerpoint/2010/main" val="369300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lnSpcReduction="10000"/>
          </a:bodyPr>
          <a:lstStyle/>
          <a:p>
            <a:r>
              <a:rPr kumimoji="1" lang="zh-CN" altLang="en-US" sz="1800" dirty="0" smtClean="0"/>
              <a:t>要使用服务器设置中，增加如下属性：</a:t>
            </a:r>
            <a:r>
              <a:rPr kumimoji="1" lang="en-US" altLang="zh-CN" sz="1800" dirty="0" smtClean="0"/>
              <a:t>xmpp.proxy.externalip</a:t>
            </a:r>
          </a:p>
          <a:p>
            <a:endParaRPr kumimoji="1" lang="en-US" altLang="zh-CN" sz="1800" dirty="0" smtClean="0"/>
          </a:p>
          <a:p>
            <a:pPr marL="0" indent="0">
              <a:buNone/>
            </a:pPr>
            <a:r>
              <a:rPr lang="en-US" altLang="zh-CN" sz="1800" dirty="0">
                <a:solidFill>
                  <a:srgbClr val="007400"/>
                </a:solidFill>
                <a:latin typeface="Menlo-Regular"/>
              </a:rPr>
              <a:t>// </a:t>
            </a:r>
            <a:r>
              <a:rPr lang="zh-CN" altLang="en-US" sz="1800" dirty="0">
                <a:solidFill>
                  <a:srgbClr val="007400"/>
                </a:solidFill>
                <a:latin typeface="STHeitiSC-Light"/>
              </a:rPr>
              <a:t>创</a:t>
            </a:r>
            <a:r>
              <a:rPr lang="zh-CN" altLang="en-US" sz="1800" dirty="0" smtClean="0">
                <a:solidFill>
                  <a:srgbClr val="007400"/>
                </a:solidFill>
                <a:latin typeface="STHeitiSC-Light"/>
              </a:rPr>
              <a:t>建</a:t>
            </a:r>
            <a:r>
              <a:rPr lang="en-US" altLang="zh-CN" sz="1800" dirty="0" smtClean="0">
                <a:solidFill>
                  <a:srgbClr val="007400"/>
                </a:solidFill>
                <a:latin typeface="Menlo-Regular"/>
              </a:rPr>
              <a:t>socket</a:t>
            </a:r>
            <a:r>
              <a:rPr lang="zh-CN" altLang="en-US" sz="1800" dirty="0">
                <a:solidFill>
                  <a:srgbClr val="007400"/>
                </a:solidFill>
                <a:latin typeface="STHeitiSC-Light"/>
              </a:rPr>
              <a:t>准备接收数据</a:t>
            </a:r>
            <a:endParaRPr lang="zh-CN" altLang="en-US" sz="1800" dirty="0">
              <a:solidFill>
                <a:srgbClr val="000000"/>
              </a:solidFill>
              <a:latin typeface="Menlo-Regular"/>
            </a:endParaRPr>
          </a:p>
          <a:p>
            <a:pPr marL="0" indent="0">
              <a:buNone/>
            </a:pPr>
            <a:r>
              <a:rPr lang="en-US" altLang="zh-CN" sz="1800" dirty="0">
                <a:solidFill>
                  <a:srgbClr val="AA0D91"/>
                </a:solidFill>
                <a:latin typeface="Menlo-Regular"/>
              </a:rPr>
              <a:t>if</a:t>
            </a:r>
            <a:r>
              <a:rPr lang="en-US" altLang="zh-CN" sz="1800" dirty="0">
                <a:solidFill>
                  <a:srgbClr val="000000"/>
                </a:solidFill>
                <a:latin typeface="Menlo-Regular"/>
              </a:rPr>
              <a:t> ([</a:t>
            </a:r>
            <a:r>
              <a:rPr lang="en-US" altLang="zh-CN" sz="1800" dirty="0">
                <a:solidFill>
                  <a:srgbClr val="3F6E74"/>
                </a:solidFill>
                <a:latin typeface="Menlo-Regular"/>
              </a:rPr>
              <a:t>TURNSocket</a:t>
            </a:r>
            <a:r>
              <a:rPr lang="en-US" altLang="zh-CN" sz="1800" dirty="0">
                <a:solidFill>
                  <a:srgbClr val="000000"/>
                </a:solidFill>
                <a:latin typeface="Menlo-Regular"/>
              </a:rPr>
              <a:t> </a:t>
            </a:r>
            <a:r>
              <a:rPr lang="en-US" altLang="zh-CN" sz="1800" dirty="0">
                <a:solidFill>
                  <a:srgbClr val="26474B"/>
                </a:solidFill>
                <a:latin typeface="Menlo-Regular"/>
              </a:rPr>
              <a:t>isNewStartTURNRequest</a:t>
            </a:r>
            <a:r>
              <a:rPr lang="en-US" altLang="zh-CN" sz="1800" dirty="0">
                <a:solidFill>
                  <a:srgbClr val="000000"/>
                </a:solidFill>
                <a:latin typeface="Menlo-Regular"/>
              </a:rPr>
              <a:t>:iq]) {</a:t>
            </a:r>
          </a:p>
          <a:p>
            <a:pPr marL="0" indent="0">
              <a:buNone/>
            </a:pPr>
            <a:r>
              <a:rPr lang="en-US" altLang="zh-CN" sz="1800" dirty="0">
                <a:solidFill>
                  <a:srgbClr val="000000"/>
                </a:solidFill>
                <a:latin typeface="Menlo-Regular"/>
              </a:rPr>
              <a:t>    </a:t>
            </a:r>
            <a:r>
              <a:rPr lang="en-US" altLang="zh-CN" sz="1800" dirty="0">
                <a:solidFill>
                  <a:srgbClr val="3F6E74"/>
                </a:solidFill>
                <a:latin typeface="Menlo-Regular"/>
              </a:rPr>
              <a:t>TURNSocket</a:t>
            </a:r>
            <a:r>
              <a:rPr lang="en-US" altLang="zh-CN" sz="1800" dirty="0">
                <a:solidFill>
                  <a:srgbClr val="000000"/>
                </a:solidFill>
                <a:latin typeface="Menlo-Regular"/>
              </a:rPr>
              <a:t> *socket = [[</a:t>
            </a:r>
            <a:r>
              <a:rPr lang="en-US" altLang="zh-CN" sz="1800" dirty="0">
                <a:solidFill>
                  <a:srgbClr val="3F6E74"/>
                </a:solidFill>
                <a:latin typeface="Menlo-Regular"/>
              </a:rPr>
              <a:t>TURNSocket</a:t>
            </a:r>
            <a:r>
              <a:rPr lang="en-US" altLang="zh-CN" sz="1800" dirty="0">
                <a:solidFill>
                  <a:srgbClr val="000000"/>
                </a:solidFill>
                <a:latin typeface="Menlo-Regular"/>
              </a:rPr>
              <a:t> </a:t>
            </a:r>
            <a:r>
              <a:rPr lang="en-US" altLang="zh-CN" sz="1800" dirty="0">
                <a:solidFill>
                  <a:srgbClr val="2E0D6E"/>
                </a:solidFill>
                <a:latin typeface="Menlo-Regular"/>
              </a:rPr>
              <a:t>alloc</a:t>
            </a:r>
            <a:r>
              <a:rPr lang="en-US" altLang="zh-CN" sz="1800" dirty="0">
                <a:solidFill>
                  <a:srgbClr val="000000"/>
                </a:solidFill>
                <a:latin typeface="Menlo-Regular"/>
              </a:rPr>
              <a:t>] </a:t>
            </a:r>
            <a:r>
              <a:rPr lang="en-US" altLang="zh-CN" sz="1800" dirty="0">
                <a:solidFill>
                  <a:srgbClr val="26474B"/>
                </a:solidFill>
                <a:latin typeface="Menlo-Regular"/>
              </a:rPr>
              <a:t>initWithStream</a:t>
            </a:r>
            <a:r>
              <a:rPr lang="en-US" altLang="zh-CN" sz="1800" dirty="0">
                <a:solidFill>
                  <a:srgbClr val="000000"/>
                </a:solidFill>
                <a:latin typeface="Menlo-Regular"/>
              </a:rPr>
              <a:t>:sender </a:t>
            </a:r>
            <a:r>
              <a:rPr lang="en-US" altLang="zh-CN" sz="1800" dirty="0">
                <a:solidFill>
                  <a:srgbClr val="26474B"/>
                </a:solidFill>
                <a:latin typeface="Menlo-Regular"/>
              </a:rPr>
              <a:t>incomingTURNRequest</a:t>
            </a:r>
            <a:r>
              <a:rPr lang="en-US" altLang="zh-CN" sz="1800" dirty="0">
                <a:solidFill>
                  <a:srgbClr val="000000"/>
                </a:solidFill>
                <a:latin typeface="Menlo-Regular"/>
              </a:rPr>
              <a:t>:iq];</a:t>
            </a:r>
          </a:p>
          <a:p>
            <a:pPr marL="0" indent="0">
              <a:buNone/>
            </a:pPr>
            <a:r>
              <a:rPr lang="en-US" altLang="zh-CN" sz="1800" dirty="0">
                <a:solidFill>
                  <a:srgbClr val="000000"/>
                </a:solidFill>
                <a:latin typeface="Menlo-Regular"/>
              </a:rPr>
              <a:t>    [</a:t>
            </a:r>
            <a:r>
              <a:rPr lang="en-US" altLang="zh-CN" sz="1800" dirty="0">
                <a:solidFill>
                  <a:srgbClr val="3F6E74"/>
                </a:solidFill>
                <a:latin typeface="Menlo-Regular"/>
              </a:rPr>
              <a:t>_turnSockets</a:t>
            </a:r>
            <a:r>
              <a:rPr lang="en-US" altLang="zh-CN" sz="1800" dirty="0">
                <a:solidFill>
                  <a:srgbClr val="000000"/>
                </a:solidFill>
                <a:latin typeface="Menlo-Regular"/>
              </a:rPr>
              <a:t> </a:t>
            </a:r>
            <a:r>
              <a:rPr lang="en-US" altLang="zh-CN" sz="1800" dirty="0">
                <a:solidFill>
                  <a:srgbClr val="2E0D6E"/>
                </a:solidFill>
                <a:latin typeface="Menlo-Regular"/>
              </a:rPr>
              <a:t>addObject</a:t>
            </a:r>
            <a:r>
              <a:rPr lang="en-US" altLang="zh-CN" sz="1800" dirty="0">
                <a:solidFill>
                  <a:srgbClr val="000000"/>
                </a:solidFill>
                <a:latin typeface="Menlo-Regular"/>
              </a:rPr>
              <a:t>:socket];</a:t>
            </a:r>
          </a:p>
          <a:p>
            <a:pPr marL="0" indent="0">
              <a:buNone/>
            </a:pPr>
            <a:endParaRPr lang="en-US" altLang="zh-CN" sz="1800" dirty="0">
              <a:solidFill>
                <a:srgbClr val="000000"/>
              </a:solidFill>
              <a:latin typeface="Menlo-Regular"/>
            </a:endParaRPr>
          </a:p>
          <a:p>
            <a:pPr marL="0" indent="0">
              <a:buNone/>
            </a:pPr>
            <a:r>
              <a:rPr lang="en-US" altLang="zh-CN" sz="1800" dirty="0" smtClean="0">
                <a:solidFill>
                  <a:srgbClr val="000000"/>
                </a:solidFill>
                <a:latin typeface="Menlo-Regular"/>
              </a:rPr>
              <a:t>    </a:t>
            </a:r>
            <a:r>
              <a:rPr lang="en-US" altLang="zh-CN" sz="1800" dirty="0">
                <a:solidFill>
                  <a:srgbClr val="000000"/>
                </a:solidFill>
                <a:latin typeface="Menlo-Regular"/>
              </a:rPr>
              <a:t>[socket </a:t>
            </a:r>
            <a:r>
              <a:rPr lang="en-US" altLang="zh-CN" sz="1800" dirty="0">
                <a:solidFill>
                  <a:srgbClr val="26474B"/>
                </a:solidFill>
                <a:latin typeface="Menlo-Regular"/>
              </a:rPr>
              <a:t>startWithDelegate</a:t>
            </a:r>
            <a:r>
              <a:rPr lang="en-US" altLang="zh-CN" sz="1800" dirty="0">
                <a:solidFill>
                  <a:srgbClr val="000000"/>
                </a:solidFill>
                <a:latin typeface="Menlo-Regular"/>
              </a:rPr>
              <a:t>:</a:t>
            </a:r>
            <a:r>
              <a:rPr lang="en-US" altLang="zh-CN" sz="1800" dirty="0">
                <a:solidFill>
                  <a:srgbClr val="AA0D91"/>
                </a:solidFill>
                <a:latin typeface="Menlo-Regular"/>
              </a:rPr>
              <a:t>self</a:t>
            </a:r>
            <a:r>
              <a:rPr lang="en-US" altLang="zh-CN" sz="1800" dirty="0">
                <a:solidFill>
                  <a:srgbClr val="000000"/>
                </a:solidFill>
                <a:latin typeface="Menlo-Regular"/>
              </a:rPr>
              <a:t> </a:t>
            </a:r>
            <a:r>
              <a:rPr lang="en-US" altLang="zh-CN" sz="1800" dirty="0">
                <a:solidFill>
                  <a:srgbClr val="26474B"/>
                </a:solidFill>
                <a:latin typeface="Menlo-Regular"/>
              </a:rPr>
              <a:t>delegateQueue</a:t>
            </a:r>
            <a:r>
              <a:rPr lang="en-US" altLang="zh-CN" sz="1800" dirty="0">
                <a:solidFill>
                  <a:srgbClr val="000000"/>
                </a:solidFill>
                <a:latin typeface="Menlo-Regular"/>
              </a:rPr>
              <a:t>:</a:t>
            </a:r>
            <a:r>
              <a:rPr lang="en-US" altLang="zh-CN" sz="1800" dirty="0">
                <a:solidFill>
                  <a:srgbClr val="643820"/>
                </a:solidFill>
                <a:latin typeface="Menlo-Regular"/>
              </a:rPr>
              <a:t>dispatch_get_main_queue</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a:t>
            </a:r>
            <a:endParaRPr kumimoji="1" lang="zh-CN" altLang="en-US" sz="1800" dirty="0"/>
          </a:p>
        </p:txBody>
      </p:sp>
      <p:sp>
        <p:nvSpPr>
          <p:cNvPr id="2" name="标题 1"/>
          <p:cNvSpPr>
            <a:spLocks noGrp="1"/>
          </p:cNvSpPr>
          <p:nvPr>
            <p:ph type="title"/>
          </p:nvPr>
        </p:nvSpPr>
        <p:spPr/>
        <p:txBody>
          <a:bodyPr/>
          <a:lstStyle/>
          <a:p>
            <a:r>
              <a:rPr kumimoji="1" lang="en-US" altLang="zh-CN" dirty="0" smtClean="0"/>
              <a:t>TURNSocket</a:t>
            </a:r>
            <a:r>
              <a:rPr kumimoji="1" lang="zh-CN" altLang="zh-CN" dirty="0" smtClean="0"/>
              <a:t>——</a:t>
            </a:r>
            <a:r>
              <a:rPr kumimoji="1" lang="en-US" altLang="zh-CN" dirty="0" smtClean="0"/>
              <a:t>XEP65</a:t>
            </a:r>
            <a:endParaRPr kumimoji="1" lang="zh-CN" altLang="en-US" dirty="0"/>
          </a:p>
        </p:txBody>
      </p:sp>
    </p:spTree>
    <p:extLst>
      <p:ext uri="{BB962C8B-B14F-4D97-AF65-F5344CB8AC3E}">
        <p14:creationId xmlns:p14="http://schemas.microsoft.com/office/powerpoint/2010/main" val="346542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1093304" y="2374348"/>
            <a:ext cx="1667566" cy="20761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A</a:t>
            </a:r>
            <a:endParaRPr kumimoji="1" lang="zh-CN" altLang="en-US" dirty="0"/>
          </a:p>
        </p:txBody>
      </p:sp>
      <p:sp>
        <p:nvSpPr>
          <p:cNvPr id="5" name="矩形 4"/>
          <p:cNvSpPr/>
          <p:nvPr/>
        </p:nvSpPr>
        <p:spPr>
          <a:xfrm>
            <a:off x="5124174" y="2407478"/>
            <a:ext cx="1800087" cy="20430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B</a:t>
            </a:r>
          </a:p>
          <a:p>
            <a:pPr algn="ctr"/>
            <a:endParaRPr kumimoji="1" lang="en-US" altLang="zh-CN" dirty="0"/>
          </a:p>
          <a:p>
            <a:pPr algn="ctr"/>
            <a:r>
              <a:rPr kumimoji="1" lang="en-US" altLang="zh-CN" dirty="0" smtClean="0"/>
              <a:t>ip</a:t>
            </a:r>
            <a:r>
              <a:rPr kumimoji="1" lang="zh-CN" altLang="en-US" dirty="0" smtClean="0"/>
              <a:t> </a:t>
            </a:r>
            <a:r>
              <a:rPr kumimoji="1" lang="en-US" altLang="zh-CN" dirty="0" smtClean="0"/>
              <a:t>B</a:t>
            </a:r>
          </a:p>
          <a:p>
            <a:pPr algn="ctr"/>
            <a:r>
              <a:rPr kumimoji="1" lang="en-US" altLang="zh-CN" dirty="0" smtClean="0"/>
              <a:t>Port(</a:t>
            </a:r>
            <a:r>
              <a:rPr kumimoji="1" lang="zh-CN" altLang="en-US" dirty="0" smtClean="0"/>
              <a:t>端口</a:t>
            </a:r>
            <a:r>
              <a:rPr kumimoji="1" lang="en-US" altLang="zh-CN" dirty="0" smtClean="0"/>
              <a:t>)</a:t>
            </a:r>
          </a:p>
          <a:p>
            <a:pPr algn="ctr"/>
            <a:endParaRPr kumimoji="1" lang="en-US" altLang="zh-CN" dirty="0"/>
          </a:p>
          <a:p>
            <a:pPr algn="ctr"/>
            <a:r>
              <a:rPr kumimoji="1" lang="zh-CN" altLang="en-US" dirty="0" smtClean="0"/>
              <a:t>监听端口</a:t>
            </a:r>
            <a:endParaRPr kumimoji="1" lang="zh-CN" altLang="en-US" dirty="0"/>
          </a:p>
        </p:txBody>
      </p:sp>
      <p:cxnSp>
        <p:nvCxnSpPr>
          <p:cNvPr id="6" name="直线箭头连接符 5"/>
          <p:cNvCxnSpPr/>
          <p:nvPr/>
        </p:nvCxnSpPr>
        <p:spPr>
          <a:xfrm flipV="1">
            <a:off x="2760870" y="2794000"/>
            <a:ext cx="2363304" cy="220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2760870" y="3092174"/>
            <a:ext cx="2363304" cy="331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直线箭头连接符 7"/>
          <p:cNvCxnSpPr/>
          <p:nvPr/>
        </p:nvCxnSpPr>
        <p:spPr>
          <a:xfrm>
            <a:off x="2760870" y="3765826"/>
            <a:ext cx="2838173" cy="320261"/>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2760870" y="3396494"/>
            <a:ext cx="2492990" cy="369332"/>
          </a:xfrm>
          <a:prstGeom prst="rect">
            <a:avLst/>
          </a:prstGeom>
          <a:noFill/>
        </p:spPr>
        <p:txBody>
          <a:bodyPr wrap="none" rtlCol="0">
            <a:spAutoFit/>
          </a:bodyPr>
          <a:lstStyle/>
          <a:p>
            <a:r>
              <a:rPr kumimoji="1" lang="zh-CN" altLang="en-US" dirty="0" smtClean="0"/>
              <a:t>发送数据流，直至完成</a:t>
            </a:r>
            <a:endParaRPr kumimoji="1" lang="zh-CN" altLang="en-US" dirty="0"/>
          </a:p>
        </p:txBody>
      </p:sp>
    </p:spTree>
    <p:extLst>
      <p:ext uri="{BB962C8B-B14F-4D97-AF65-F5344CB8AC3E}">
        <p14:creationId xmlns:p14="http://schemas.microsoft.com/office/powerpoint/2010/main" val="207515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a:solidFill>
                  <a:srgbClr val="5C2699"/>
                </a:solidFill>
                <a:latin typeface="Menlo-Regular"/>
              </a:rPr>
              <a:t>NSMutableData</a:t>
            </a:r>
            <a:r>
              <a:rPr lang="en-US" altLang="zh-CN" sz="1800" dirty="0">
                <a:solidFill>
                  <a:srgbClr val="000000"/>
                </a:solidFill>
                <a:latin typeface="Menlo-Regular"/>
              </a:rPr>
              <a:t> *data = [</a:t>
            </a:r>
            <a:r>
              <a:rPr lang="en-US" altLang="zh-CN" sz="1800" dirty="0">
                <a:solidFill>
                  <a:srgbClr val="5C2699"/>
                </a:solidFill>
                <a:latin typeface="Menlo-Regular"/>
              </a:rPr>
              <a:t>NSMutableData</a:t>
            </a:r>
            <a:r>
              <a:rPr lang="en-US" altLang="zh-CN" sz="1800" dirty="0">
                <a:solidFill>
                  <a:srgbClr val="000000"/>
                </a:solidFill>
                <a:latin typeface="Menlo-Regular"/>
              </a:rPr>
              <a:t> </a:t>
            </a:r>
            <a:r>
              <a:rPr lang="en-US" altLang="zh-CN" sz="1800" dirty="0">
                <a:solidFill>
                  <a:srgbClr val="2E0D6E"/>
                </a:solidFill>
                <a:latin typeface="Menlo-Regular"/>
              </a:rPr>
              <a:t>data</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[socket </a:t>
            </a:r>
            <a:r>
              <a:rPr lang="en-US" altLang="zh-CN" sz="1800" dirty="0">
                <a:solidFill>
                  <a:srgbClr val="26474B"/>
                </a:solidFill>
                <a:latin typeface="Menlo-Regular"/>
              </a:rPr>
              <a:t>readDataToData</a:t>
            </a:r>
            <a:r>
              <a:rPr lang="en-US" altLang="zh-CN" sz="1800" dirty="0">
                <a:solidFill>
                  <a:srgbClr val="000000"/>
                </a:solidFill>
                <a:latin typeface="Menlo-Regular"/>
              </a:rPr>
              <a:t>:data </a:t>
            </a:r>
            <a:r>
              <a:rPr lang="en-US" altLang="zh-CN" sz="1800" dirty="0">
                <a:solidFill>
                  <a:srgbClr val="26474B"/>
                </a:solidFill>
                <a:latin typeface="Menlo-Regular"/>
              </a:rPr>
              <a:t>withTimeout</a:t>
            </a:r>
            <a:r>
              <a:rPr lang="en-US" altLang="zh-CN" sz="1800" dirty="0">
                <a:solidFill>
                  <a:srgbClr val="000000"/>
                </a:solidFill>
                <a:latin typeface="Menlo-Regular"/>
              </a:rPr>
              <a:t>:</a:t>
            </a:r>
            <a:r>
              <a:rPr lang="en-US" altLang="zh-CN" sz="1800" dirty="0">
                <a:solidFill>
                  <a:srgbClr val="1C00CF"/>
                </a:solidFill>
                <a:latin typeface="Menlo-Regular"/>
              </a:rPr>
              <a:t>60.0f</a:t>
            </a:r>
            <a:r>
              <a:rPr lang="en-US" altLang="zh-CN" sz="1800" dirty="0">
                <a:solidFill>
                  <a:srgbClr val="000000"/>
                </a:solidFill>
                <a:latin typeface="Menlo-Regular"/>
              </a:rPr>
              <a:t> </a:t>
            </a:r>
            <a:r>
              <a:rPr lang="en-US" altLang="zh-CN" sz="1800" dirty="0">
                <a:solidFill>
                  <a:srgbClr val="26474B"/>
                </a:solidFill>
                <a:latin typeface="Menlo-Regular"/>
              </a:rPr>
              <a:t>tag</a:t>
            </a:r>
            <a:r>
              <a:rPr lang="en-US" altLang="zh-CN" sz="1800" dirty="0">
                <a:solidFill>
                  <a:srgbClr val="000000"/>
                </a:solidFill>
                <a:latin typeface="Menlo-Regular"/>
              </a:rPr>
              <a:t>:</a:t>
            </a:r>
            <a:r>
              <a:rPr lang="en-US" altLang="zh-CN" sz="1800" dirty="0">
                <a:solidFill>
                  <a:srgbClr val="1C00CF"/>
                </a:solidFill>
                <a:latin typeface="Menlo-Regular"/>
              </a:rPr>
              <a:t>0</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[data </a:t>
            </a:r>
            <a:r>
              <a:rPr lang="en-US" altLang="zh-CN" sz="1800" dirty="0">
                <a:solidFill>
                  <a:srgbClr val="2E0D6E"/>
                </a:solidFill>
                <a:latin typeface="Menlo-Regular"/>
              </a:rPr>
              <a:t>writeToFile</a:t>
            </a:r>
            <a:r>
              <a:rPr lang="en-US" altLang="zh-CN" sz="1800" dirty="0">
                <a:solidFill>
                  <a:srgbClr val="000000"/>
                </a:solidFill>
                <a:latin typeface="Menlo-Regular"/>
              </a:rPr>
              <a:t>:path </a:t>
            </a:r>
            <a:r>
              <a:rPr lang="en-US" altLang="zh-CN" sz="1800" dirty="0">
                <a:solidFill>
                  <a:srgbClr val="2E0D6E"/>
                </a:solidFill>
                <a:latin typeface="Menlo-Regular"/>
              </a:rPr>
              <a:t>atomically</a:t>
            </a:r>
            <a:r>
              <a:rPr lang="en-US" altLang="zh-CN" sz="1800" dirty="0">
                <a:solidFill>
                  <a:srgbClr val="000000"/>
                </a:solidFill>
                <a:latin typeface="Menlo-Regular"/>
              </a:rPr>
              <a:t>:</a:t>
            </a:r>
            <a:r>
              <a:rPr lang="en-US" altLang="zh-CN" sz="1800" dirty="0">
                <a:solidFill>
                  <a:srgbClr val="AA0D91"/>
                </a:solidFill>
                <a:latin typeface="Menlo-Regular"/>
              </a:rPr>
              <a:t>YES</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_turnSockets</a:t>
            </a:r>
            <a:r>
              <a:rPr lang="en-US" altLang="zh-CN" sz="1800" dirty="0">
                <a:solidFill>
                  <a:srgbClr val="000000"/>
                </a:solidFill>
                <a:latin typeface="Menlo-Regular"/>
              </a:rPr>
              <a:t> </a:t>
            </a:r>
            <a:r>
              <a:rPr lang="en-US" altLang="zh-CN" sz="1800" dirty="0">
                <a:solidFill>
                  <a:srgbClr val="2E0D6E"/>
                </a:solidFill>
                <a:latin typeface="Menlo-Regular"/>
              </a:rPr>
              <a:t>removeObject</a:t>
            </a:r>
            <a:r>
              <a:rPr lang="en-US" altLang="zh-CN" sz="1800" dirty="0">
                <a:solidFill>
                  <a:srgbClr val="000000"/>
                </a:solidFill>
                <a:latin typeface="Menlo-Regular"/>
              </a:rPr>
              <a:t>:sender];</a:t>
            </a:r>
          </a:p>
          <a:p>
            <a:pPr marL="0" indent="0">
              <a:buNone/>
            </a:pPr>
            <a:endParaRPr lang="en-US" altLang="zh-CN" sz="1800" dirty="0">
              <a:solidFill>
                <a:srgbClr val="000000"/>
              </a:solidFill>
              <a:latin typeface="Menlo-Regular"/>
            </a:endParaRPr>
          </a:p>
          <a:p>
            <a:pPr marL="0" indent="0">
              <a:buNone/>
            </a:pPr>
            <a:r>
              <a:rPr lang="en-US" altLang="zh-CN" sz="1800" dirty="0">
                <a:solidFill>
                  <a:srgbClr val="000000"/>
                </a:solidFill>
                <a:latin typeface="Menlo-Regular"/>
              </a:rPr>
              <a:t>[socket </a:t>
            </a:r>
            <a:r>
              <a:rPr lang="en-US" altLang="zh-CN" sz="1800" dirty="0">
                <a:solidFill>
                  <a:srgbClr val="26474B"/>
                </a:solidFill>
                <a:latin typeface="Menlo-Regular"/>
              </a:rPr>
              <a:t>disconnectAfterWriting</a:t>
            </a:r>
            <a:r>
              <a:rPr lang="en-US" altLang="zh-CN" sz="1800" dirty="0">
                <a:solidFill>
                  <a:srgbClr val="000000"/>
                </a:solidFill>
                <a:latin typeface="Menlo-Regular"/>
              </a:rPr>
              <a:t>];</a:t>
            </a:r>
            <a:endParaRPr kumimoji="1" lang="zh-CN" altLang="en-US" sz="1800" dirty="0"/>
          </a:p>
        </p:txBody>
      </p:sp>
      <p:sp>
        <p:nvSpPr>
          <p:cNvPr id="2" name="标题 1"/>
          <p:cNvSpPr>
            <a:spLocks noGrp="1"/>
          </p:cNvSpPr>
          <p:nvPr>
            <p:ph type="title"/>
          </p:nvPr>
        </p:nvSpPr>
        <p:spPr/>
        <p:txBody>
          <a:bodyPr>
            <a:normAutofit/>
          </a:bodyPr>
          <a:lstStyle/>
          <a:p>
            <a:r>
              <a:rPr kumimoji="1" lang="zh-CN" altLang="en-US" dirty="0" smtClean="0"/>
              <a:t>接收成功代理</a:t>
            </a:r>
            <a:endParaRPr kumimoji="1" lang="zh-CN" altLang="en-US" dirty="0"/>
          </a:p>
        </p:txBody>
      </p:sp>
    </p:spTree>
    <p:extLst>
      <p:ext uri="{BB962C8B-B14F-4D97-AF65-F5344CB8AC3E}">
        <p14:creationId xmlns:p14="http://schemas.microsoft.com/office/powerpoint/2010/main" val="333764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void</a:t>
            </a:r>
            <a:r>
              <a:rPr lang="en-US" altLang="zh-CN" sz="1400" dirty="0">
                <a:solidFill>
                  <a:srgbClr val="000000"/>
                </a:solidFill>
                <a:latin typeface="Menlo-Regular"/>
              </a:rPr>
              <a:t>)connectViaXEP65:(</a:t>
            </a:r>
            <a:r>
              <a:rPr lang="en-US" altLang="zh-CN" sz="1400" dirty="0">
                <a:solidFill>
                  <a:srgbClr val="3F6E74"/>
                </a:solidFill>
                <a:latin typeface="Menlo-Regular"/>
              </a:rPr>
              <a:t>XMPPJID</a:t>
            </a:r>
            <a:r>
              <a:rPr lang="en-US" altLang="zh-CN" sz="1400" dirty="0">
                <a:solidFill>
                  <a:srgbClr val="000000"/>
                </a:solidFill>
                <a:latin typeface="Menlo-Regular"/>
              </a:rPr>
              <a:t> *)jid</a:t>
            </a:r>
          </a:p>
          <a:p>
            <a:pPr marL="0" indent="0">
              <a:buNone/>
            </a:pP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if</a:t>
            </a:r>
            <a:r>
              <a:rPr lang="en-US" altLang="zh-CN" sz="1400" dirty="0">
                <a:solidFill>
                  <a:srgbClr val="000000"/>
                </a:solidFill>
                <a:latin typeface="Menlo-Regular"/>
              </a:rPr>
              <a:t>(jid == </a:t>
            </a:r>
            <a:r>
              <a:rPr lang="en-US" altLang="zh-CN" sz="1400" dirty="0">
                <a:solidFill>
                  <a:srgbClr val="AA0D91"/>
                </a:solidFill>
                <a:latin typeface="Menlo-Regular"/>
              </a:rPr>
              <a:t>nil</a:t>
            </a:r>
            <a:r>
              <a:rPr lang="en-US" altLang="zh-CN" sz="1400" dirty="0">
                <a:solidFill>
                  <a:srgbClr val="000000"/>
                </a:solidFill>
                <a:latin typeface="Menlo-Regular"/>
              </a:rPr>
              <a:t>) </a:t>
            </a:r>
            <a:r>
              <a:rPr lang="en-US" altLang="zh-CN" sz="1400" dirty="0">
                <a:solidFill>
                  <a:srgbClr val="AA0D91"/>
                </a:solidFill>
                <a:latin typeface="Menlo-Regular"/>
              </a:rPr>
              <a:t>return</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2E0D6E"/>
                </a:solidFill>
                <a:latin typeface="Menlo-Regular"/>
              </a:rPr>
              <a:t>NSLog</a:t>
            </a:r>
            <a:r>
              <a:rPr lang="en-US" altLang="zh-CN" sz="1400" dirty="0">
                <a:solidFill>
                  <a:srgbClr val="000000"/>
                </a:solidFill>
                <a:latin typeface="Menlo-Regular"/>
              </a:rPr>
              <a:t>(</a:t>
            </a:r>
            <a:r>
              <a:rPr lang="en-US" altLang="zh-CN" sz="1400" dirty="0">
                <a:solidFill>
                  <a:srgbClr val="C41A16"/>
                </a:solidFill>
                <a:latin typeface="Menlo-Regular"/>
              </a:rPr>
              <a:t>@"Attempting TURN connection to %@"</a:t>
            </a:r>
            <a:r>
              <a:rPr lang="en-US" altLang="zh-CN" sz="1400" dirty="0">
                <a:solidFill>
                  <a:srgbClr val="000000"/>
                </a:solidFill>
                <a:latin typeface="Menlo-Regular"/>
              </a:rPr>
              <a:t>, jid);</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3F6E74"/>
                </a:solidFill>
                <a:latin typeface="Menlo-Regular"/>
              </a:rPr>
              <a:t>TURNSocket</a:t>
            </a:r>
            <a:r>
              <a:rPr lang="en-US" altLang="zh-CN" sz="1400" dirty="0">
                <a:solidFill>
                  <a:srgbClr val="000000"/>
                </a:solidFill>
                <a:latin typeface="Menlo-Regular"/>
              </a:rPr>
              <a:t> *turnSocket = [[</a:t>
            </a:r>
            <a:r>
              <a:rPr lang="en-US" altLang="zh-CN" sz="1400" dirty="0">
                <a:solidFill>
                  <a:srgbClr val="3F6E74"/>
                </a:solidFill>
                <a:latin typeface="Menlo-Regular"/>
              </a:rPr>
              <a:t>TURNSocket</a:t>
            </a:r>
            <a:r>
              <a:rPr lang="en-US" altLang="zh-CN" sz="1400" dirty="0">
                <a:solidFill>
                  <a:srgbClr val="000000"/>
                </a:solidFill>
                <a:latin typeface="Menlo-Regular"/>
              </a:rPr>
              <a:t> </a:t>
            </a:r>
            <a:r>
              <a:rPr lang="en-US" altLang="zh-CN" sz="1400" dirty="0">
                <a:solidFill>
                  <a:srgbClr val="2E0D6E"/>
                </a:solidFill>
                <a:latin typeface="Menlo-Regular"/>
              </a:rPr>
              <a:t>alloc</a:t>
            </a:r>
            <a:r>
              <a:rPr lang="en-US" altLang="zh-CN" sz="1400" dirty="0">
                <a:solidFill>
                  <a:srgbClr val="000000"/>
                </a:solidFill>
                <a:latin typeface="Menlo-Regular"/>
              </a:rPr>
              <a:t>] </a:t>
            </a:r>
            <a:r>
              <a:rPr lang="en-US" altLang="zh-CN" sz="1400" dirty="0">
                <a:solidFill>
                  <a:srgbClr val="26474B"/>
                </a:solidFill>
                <a:latin typeface="Menlo-Regular"/>
              </a:rPr>
              <a:t>initWithStream</a:t>
            </a:r>
            <a:r>
              <a:rPr lang="en-US" altLang="zh-CN" sz="1400" dirty="0">
                <a:solidFill>
                  <a:srgbClr val="000000"/>
                </a:solidFill>
                <a:latin typeface="Menlo-Regular"/>
              </a:rPr>
              <a:t>:</a:t>
            </a:r>
            <a:r>
              <a:rPr lang="en-US" altLang="zh-CN" sz="1400" dirty="0">
                <a:solidFill>
                  <a:srgbClr val="3F6E74"/>
                </a:solidFill>
                <a:latin typeface="Menlo-Regular"/>
              </a:rPr>
              <a:t>_xmppStream</a:t>
            </a:r>
            <a:r>
              <a:rPr lang="en-US" altLang="zh-CN" sz="1400" dirty="0">
                <a:solidFill>
                  <a:srgbClr val="000000"/>
                </a:solidFill>
                <a:latin typeface="Menlo-Regular"/>
              </a:rPr>
              <a:t> </a:t>
            </a:r>
            <a:r>
              <a:rPr lang="en-US" altLang="zh-CN" sz="1400" dirty="0">
                <a:solidFill>
                  <a:srgbClr val="26474B"/>
                </a:solidFill>
                <a:latin typeface="Menlo-Regular"/>
              </a:rPr>
              <a:t>toJID</a:t>
            </a:r>
            <a:r>
              <a:rPr lang="en-US" altLang="zh-CN" sz="1400" dirty="0">
                <a:solidFill>
                  <a:srgbClr val="000000"/>
                </a:solidFill>
                <a:latin typeface="Menlo-Regular"/>
              </a:rPr>
              <a:t>:jid];</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3F6E74"/>
                </a:solidFill>
                <a:latin typeface="Menlo-Regular"/>
              </a:rPr>
              <a:t>_turnSockets</a:t>
            </a:r>
            <a:r>
              <a:rPr lang="en-US" altLang="zh-CN" sz="1400" dirty="0">
                <a:solidFill>
                  <a:srgbClr val="000000"/>
                </a:solidFill>
                <a:latin typeface="Menlo-Regular"/>
              </a:rPr>
              <a:t> </a:t>
            </a:r>
            <a:r>
              <a:rPr lang="en-US" altLang="zh-CN" sz="1400" dirty="0">
                <a:solidFill>
                  <a:srgbClr val="2E0D6E"/>
                </a:solidFill>
                <a:latin typeface="Menlo-Regular"/>
              </a:rPr>
              <a:t>addObject</a:t>
            </a:r>
            <a:r>
              <a:rPr lang="en-US" altLang="zh-CN" sz="1400" dirty="0">
                <a:solidFill>
                  <a:srgbClr val="000000"/>
                </a:solidFill>
                <a:latin typeface="Menlo-Regular"/>
              </a:rPr>
              <a:t>:turnSocket];</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[turnSocket </a:t>
            </a:r>
            <a:r>
              <a:rPr lang="en-US" altLang="zh-CN" sz="1400" dirty="0">
                <a:solidFill>
                  <a:srgbClr val="26474B"/>
                </a:solidFill>
                <a:latin typeface="Menlo-Regular"/>
              </a:rPr>
              <a:t>startWithDelegate</a:t>
            </a:r>
            <a:r>
              <a:rPr lang="en-US" altLang="zh-CN" sz="1400" dirty="0">
                <a:solidFill>
                  <a:srgbClr val="000000"/>
                </a:solidFill>
                <a:latin typeface="Menlo-Regular"/>
              </a:rPr>
              <a:t>:</a:t>
            </a:r>
            <a:r>
              <a:rPr lang="en-US" altLang="zh-CN" sz="1400" dirty="0">
                <a:solidFill>
                  <a:srgbClr val="AA0D91"/>
                </a:solidFill>
                <a:latin typeface="Menlo-Regular"/>
              </a:rPr>
              <a:t>self</a:t>
            </a:r>
            <a:r>
              <a:rPr lang="en-US" altLang="zh-CN" sz="1400" dirty="0">
                <a:solidFill>
                  <a:srgbClr val="000000"/>
                </a:solidFill>
                <a:latin typeface="Menlo-Regular"/>
              </a:rPr>
              <a:t> </a:t>
            </a:r>
            <a:r>
              <a:rPr lang="en-US" altLang="zh-CN" sz="1400" dirty="0">
                <a:solidFill>
                  <a:srgbClr val="26474B"/>
                </a:solidFill>
                <a:latin typeface="Menlo-Regular"/>
              </a:rPr>
              <a:t>delegateQueue</a:t>
            </a:r>
            <a:r>
              <a:rPr lang="en-US" altLang="zh-CN" sz="1400" dirty="0">
                <a:solidFill>
                  <a:srgbClr val="000000"/>
                </a:solidFill>
                <a:latin typeface="Menlo-Regular"/>
              </a:rPr>
              <a:t>:</a:t>
            </a:r>
            <a:r>
              <a:rPr lang="en-US" altLang="zh-CN" sz="1400" dirty="0">
                <a:solidFill>
                  <a:srgbClr val="643820"/>
                </a:solidFill>
                <a:latin typeface="Menlo-Regular"/>
              </a:rPr>
              <a:t>dispatch_get_main_queue</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a:t>
            </a:r>
          </a:p>
          <a:p>
            <a:pPr marL="0" indent="0">
              <a:buNone/>
            </a:pPr>
            <a:endParaRPr kumimoji="1" lang="zh-CN" altLang="en-US" sz="1400" dirty="0"/>
          </a:p>
        </p:txBody>
      </p:sp>
      <p:sp>
        <p:nvSpPr>
          <p:cNvPr id="2" name="标题 1"/>
          <p:cNvSpPr>
            <a:spLocks noGrp="1"/>
          </p:cNvSpPr>
          <p:nvPr>
            <p:ph type="title"/>
          </p:nvPr>
        </p:nvSpPr>
        <p:spPr/>
        <p:txBody>
          <a:bodyPr/>
          <a:lstStyle/>
          <a:p>
            <a:r>
              <a:rPr kumimoji="1" lang="en-US" altLang="en-US" dirty="0" smtClean="0"/>
              <a:t>使用jid</a:t>
            </a:r>
            <a:r>
              <a:rPr kumimoji="1" lang="zh-CN" altLang="en-US" dirty="0" smtClean="0"/>
              <a:t>建立</a:t>
            </a:r>
            <a:r>
              <a:rPr kumimoji="1" lang="en-US" altLang="zh-CN" dirty="0" smtClean="0"/>
              <a:t>socket</a:t>
            </a:r>
            <a:r>
              <a:rPr kumimoji="1" lang="zh-CN" altLang="en-US" dirty="0" smtClean="0"/>
              <a:t>连接方法</a:t>
            </a:r>
            <a:endParaRPr kumimoji="1" lang="zh-CN" altLang="en-US" dirty="0"/>
          </a:p>
        </p:txBody>
      </p:sp>
    </p:spTree>
    <p:extLst>
      <p:ext uri="{BB962C8B-B14F-4D97-AF65-F5344CB8AC3E}">
        <p14:creationId xmlns:p14="http://schemas.microsoft.com/office/powerpoint/2010/main" val="1312267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BOOL</a:t>
            </a:r>
            <a:r>
              <a:rPr lang="en-US" altLang="zh-CN" sz="1400" dirty="0">
                <a:solidFill>
                  <a:srgbClr val="000000"/>
                </a:solidFill>
                <a:latin typeface="Menlo-Regular"/>
              </a:rPr>
              <a:t>)isSIRequest:(</a:t>
            </a:r>
            <a:r>
              <a:rPr lang="en-US" altLang="zh-CN" sz="1400" dirty="0">
                <a:solidFill>
                  <a:srgbClr val="3F6E74"/>
                </a:solidFill>
                <a:latin typeface="Menlo-Regular"/>
              </a:rPr>
              <a:t>XMPPIQ</a:t>
            </a:r>
            <a:r>
              <a:rPr lang="en-US" altLang="zh-CN" sz="1400" dirty="0">
                <a:solidFill>
                  <a:srgbClr val="000000"/>
                </a:solidFill>
                <a:latin typeface="Menlo-Regular"/>
              </a:rPr>
              <a:t> *)iq</a:t>
            </a:r>
          </a:p>
          <a:p>
            <a:pPr marL="0" indent="0">
              <a:buNone/>
            </a:pP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    </a:t>
            </a:r>
            <a:r>
              <a:rPr lang="en-US" altLang="zh-CN" sz="1400" dirty="0">
                <a:solidFill>
                  <a:srgbClr val="643820"/>
                </a:solidFill>
                <a:latin typeface="Menlo-Regular"/>
              </a:rPr>
              <a:t>NSXMLElement</a:t>
            </a:r>
            <a:r>
              <a:rPr lang="en-US" altLang="zh-CN" sz="1400" dirty="0">
                <a:solidFill>
                  <a:srgbClr val="000000"/>
                </a:solidFill>
                <a:latin typeface="Menlo-Regular"/>
              </a:rPr>
              <a:t> *si = [iq </a:t>
            </a:r>
            <a:r>
              <a:rPr lang="en-US" altLang="zh-CN" sz="1400" dirty="0">
                <a:solidFill>
                  <a:srgbClr val="26474B"/>
                </a:solidFill>
                <a:latin typeface="Menlo-Regular"/>
              </a:rPr>
              <a:t>elementForName</a:t>
            </a:r>
            <a:r>
              <a:rPr lang="en-US" altLang="zh-CN" sz="1400" dirty="0">
                <a:solidFill>
                  <a:srgbClr val="000000"/>
                </a:solidFill>
                <a:latin typeface="Menlo-Regular"/>
              </a:rPr>
              <a:t>:</a:t>
            </a:r>
            <a:r>
              <a:rPr lang="en-US" altLang="zh-CN" sz="1400" dirty="0">
                <a:solidFill>
                  <a:srgbClr val="C41A16"/>
                </a:solidFill>
                <a:latin typeface="Menlo-Regular"/>
              </a:rPr>
              <a:t>@"si"</a:t>
            </a:r>
            <a:r>
              <a:rPr lang="en-US" altLang="zh-CN" sz="1400" dirty="0">
                <a:solidFill>
                  <a:srgbClr val="000000"/>
                </a:solidFill>
                <a:latin typeface="Menlo-Regular"/>
              </a:rPr>
              <a:t> </a:t>
            </a:r>
            <a:r>
              <a:rPr lang="en-US" altLang="zh-CN" sz="1400" dirty="0">
                <a:solidFill>
                  <a:srgbClr val="26474B"/>
                </a:solidFill>
                <a:latin typeface="Menlo-Regular"/>
              </a:rPr>
              <a:t>xmlns</a:t>
            </a:r>
            <a:r>
              <a:rPr lang="en-US" altLang="zh-CN" sz="1400" dirty="0">
                <a:solidFill>
                  <a:srgbClr val="000000"/>
                </a:solidFill>
                <a:latin typeface="Menlo-Regular"/>
              </a:rPr>
              <a:t>:</a:t>
            </a:r>
            <a:r>
              <a:rPr lang="en-US" altLang="zh-CN" sz="1400" dirty="0">
                <a:solidFill>
                  <a:srgbClr val="C41A16"/>
                </a:solidFill>
                <a:latin typeface="Menlo-Regular"/>
              </a:rPr>
              <a:t>@"http://jabber.org/protocol/si"</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    </a:t>
            </a:r>
            <a:r>
              <a:rPr lang="en-US" altLang="zh-CN" sz="1400" dirty="0">
                <a:solidFill>
                  <a:srgbClr val="5C2699"/>
                </a:solidFill>
                <a:latin typeface="Menlo-Regular"/>
              </a:rPr>
              <a:t>NSString</a:t>
            </a:r>
            <a:r>
              <a:rPr lang="en-US" altLang="zh-CN" sz="1400" dirty="0">
                <a:solidFill>
                  <a:srgbClr val="000000"/>
                </a:solidFill>
                <a:latin typeface="Menlo-Regular"/>
              </a:rPr>
              <a:t> *uuid = [[si </a:t>
            </a:r>
            <a:r>
              <a:rPr lang="en-US" altLang="zh-CN" sz="1400" dirty="0">
                <a:solidFill>
                  <a:srgbClr val="26474B"/>
                </a:solidFill>
                <a:latin typeface="Menlo-Regular"/>
              </a:rPr>
              <a:t>attributeForName</a:t>
            </a:r>
            <a:r>
              <a:rPr lang="en-US" altLang="zh-CN" sz="1400" dirty="0">
                <a:solidFill>
                  <a:srgbClr val="000000"/>
                </a:solidFill>
                <a:latin typeface="Menlo-Regular"/>
              </a:rPr>
              <a:t>:</a:t>
            </a:r>
            <a:r>
              <a:rPr lang="en-US" altLang="zh-CN" sz="1400" dirty="0">
                <a:solidFill>
                  <a:srgbClr val="C41A16"/>
                </a:solidFill>
                <a:latin typeface="Menlo-Regular"/>
              </a:rPr>
              <a:t>@"id"</a:t>
            </a:r>
            <a:r>
              <a:rPr lang="en-US" altLang="zh-CN" sz="1400" dirty="0">
                <a:solidFill>
                  <a:srgbClr val="000000"/>
                </a:solidFill>
                <a:latin typeface="Menlo-Regular"/>
              </a:rPr>
              <a:t>]</a:t>
            </a:r>
            <a:r>
              <a:rPr lang="en-US" altLang="zh-CN" sz="1400" dirty="0">
                <a:solidFill>
                  <a:srgbClr val="26474B"/>
                </a:solidFill>
                <a:latin typeface="Menlo-Regular"/>
              </a:rPr>
              <a:t>stringValue</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nl-NL" altLang="zh-CN" sz="1400" dirty="0">
                <a:solidFill>
                  <a:srgbClr val="000000"/>
                </a:solidFill>
                <a:latin typeface="Menlo-Regular"/>
              </a:rPr>
              <a:t>    </a:t>
            </a:r>
            <a:r>
              <a:rPr lang="nl-NL" altLang="zh-CN" sz="1400" dirty="0">
                <a:solidFill>
                  <a:srgbClr val="AA0D91"/>
                </a:solidFill>
                <a:latin typeface="Menlo-Regular"/>
              </a:rPr>
              <a:t>if</a:t>
            </a:r>
            <a:r>
              <a:rPr lang="nl-NL" altLang="zh-CN" sz="1400" dirty="0">
                <a:solidFill>
                  <a:srgbClr val="000000"/>
                </a:solidFill>
                <a:latin typeface="Menlo-Regular"/>
              </a:rPr>
              <a:t>(si &amp;&amp;uuid ){</a:t>
            </a:r>
          </a:p>
          <a:p>
            <a:pPr marL="0" indent="0">
              <a:buNone/>
            </a:pPr>
            <a:r>
              <a:rPr lang="is-IS" altLang="zh-CN" sz="1400" dirty="0">
                <a:solidFill>
                  <a:srgbClr val="000000"/>
                </a:solidFill>
                <a:latin typeface="Menlo-Regular"/>
              </a:rPr>
              <a:t>        </a:t>
            </a:r>
            <a:r>
              <a:rPr lang="is-IS" altLang="zh-CN" sz="1400" dirty="0">
                <a:solidFill>
                  <a:srgbClr val="AA0D91"/>
                </a:solidFill>
                <a:latin typeface="Menlo-Regular"/>
              </a:rPr>
              <a:t>return</a:t>
            </a:r>
            <a:r>
              <a:rPr lang="is-IS" altLang="zh-CN" sz="1400" dirty="0">
                <a:solidFill>
                  <a:srgbClr val="000000"/>
                </a:solidFill>
                <a:latin typeface="Menlo-Regular"/>
              </a:rPr>
              <a:t> </a:t>
            </a:r>
            <a:r>
              <a:rPr lang="is-IS" altLang="zh-CN" sz="1400" dirty="0">
                <a:solidFill>
                  <a:srgbClr val="AA0D91"/>
                </a:solidFill>
                <a:latin typeface="Menlo-Regular"/>
              </a:rPr>
              <a:t>YES</a:t>
            </a:r>
            <a:r>
              <a:rPr lang="is-IS" altLang="zh-CN" sz="1400" dirty="0">
                <a:solidFill>
                  <a:srgbClr val="000000"/>
                </a:solidFill>
                <a:latin typeface="Menlo-Regular"/>
              </a:rPr>
              <a:t>;</a:t>
            </a:r>
          </a:p>
          <a:p>
            <a:pPr marL="0" indent="0">
              <a:buNone/>
            </a:pPr>
            <a:r>
              <a:rPr lang="is-IS" altLang="zh-CN" sz="1400" dirty="0">
                <a:solidFill>
                  <a:srgbClr val="000000"/>
                </a:solidFill>
                <a:latin typeface="Menlo-Regular"/>
              </a:rPr>
              <a:t>    }</a:t>
            </a:r>
          </a:p>
          <a:p>
            <a:pPr marL="0" indent="0">
              <a:buNone/>
            </a:pPr>
            <a:endParaRPr lang="is-I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return</a:t>
            </a:r>
            <a:r>
              <a:rPr lang="en-US" altLang="zh-CN" sz="1400" dirty="0">
                <a:solidFill>
                  <a:srgbClr val="000000"/>
                </a:solidFill>
                <a:latin typeface="Menlo-Regular"/>
              </a:rPr>
              <a:t> </a:t>
            </a:r>
            <a:r>
              <a:rPr lang="en-US" altLang="zh-CN" sz="1400" dirty="0">
                <a:solidFill>
                  <a:srgbClr val="AA0D91"/>
                </a:solidFill>
                <a:latin typeface="Menlo-Regular"/>
              </a:rPr>
              <a:t>NO</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a:t>
            </a:r>
            <a:endParaRPr kumimoji="1" lang="zh-CN" altLang="en-US" sz="1400" dirty="0"/>
          </a:p>
        </p:txBody>
      </p:sp>
      <p:sp>
        <p:nvSpPr>
          <p:cNvPr id="2" name="标题 1"/>
          <p:cNvSpPr>
            <a:spLocks noGrp="1"/>
          </p:cNvSpPr>
          <p:nvPr>
            <p:ph type="title"/>
          </p:nvPr>
        </p:nvSpPr>
        <p:spPr/>
        <p:txBody>
          <a:bodyPr/>
          <a:lstStyle/>
          <a:p>
            <a:r>
              <a:rPr kumimoji="1" lang="zh-CN" altLang="en-US" dirty="0" smtClean="0"/>
              <a:t>其他</a:t>
            </a:r>
            <a:r>
              <a:rPr kumimoji="1" lang="en-US" altLang="zh-CN" dirty="0" smtClean="0"/>
              <a:t>——</a:t>
            </a:r>
            <a:r>
              <a:rPr kumimoji="1" lang="zh-CN" altLang="en-US" dirty="0" smtClean="0"/>
              <a:t>判断</a:t>
            </a:r>
            <a:r>
              <a:rPr kumimoji="1" lang="en-US" altLang="zh-CN" dirty="0" smtClean="0"/>
              <a:t>IQ</a:t>
            </a:r>
            <a:r>
              <a:rPr kumimoji="1" lang="zh-CN" altLang="en-US" dirty="0" smtClean="0"/>
              <a:t>是否为</a:t>
            </a:r>
            <a:r>
              <a:rPr kumimoji="1" lang="en-US" altLang="zh-CN" dirty="0" smtClean="0"/>
              <a:t>SI</a:t>
            </a:r>
            <a:r>
              <a:rPr kumimoji="1" lang="zh-CN" altLang="en-US" dirty="0" smtClean="0"/>
              <a:t>请求</a:t>
            </a:r>
            <a:endParaRPr kumimoji="1" lang="zh-CN" altLang="en-US" dirty="0"/>
          </a:p>
        </p:txBody>
      </p:sp>
    </p:spTree>
    <p:extLst>
      <p:ext uri="{BB962C8B-B14F-4D97-AF65-F5344CB8AC3E}">
        <p14:creationId xmlns:p14="http://schemas.microsoft.com/office/powerpoint/2010/main" val="2850974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a:solidFill>
                  <a:srgbClr val="643820"/>
                </a:solidFill>
                <a:latin typeface="Menlo-Regular"/>
              </a:rPr>
              <a:t>#if !TARGET_IPHONE_SIMULATOR</a:t>
            </a:r>
          </a:p>
          <a:p>
            <a:pPr marL="0" indent="0">
              <a:buNone/>
            </a:pPr>
            <a:r>
              <a:rPr lang="en-US" altLang="zh-CN" sz="1800" dirty="0">
                <a:solidFill>
                  <a:srgbClr val="000000"/>
                </a:solidFill>
                <a:latin typeface="Menlo-Regular"/>
              </a:rPr>
              <a:t>    [_xmppStream setEnableBackgroundingOnSocket:</a:t>
            </a:r>
            <a:r>
              <a:rPr lang="en-US" altLang="zh-CN" sz="1800" dirty="0">
                <a:solidFill>
                  <a:srgbClr val="AA0D91"/>
                </a:solidFill>
                <a:latin typeface="Menlo-Regular"/>
              </a:rPr>
              <a:t>YES</a:t>
            </a:r>
            <a:r>
              <a:rPr lang="en-US" altLang="zh-CN" sz="1800" dirty="0">
                <a:solidFill>
                  <a:srgbClr val="000000"/>
                </a:solidFill>
                <a:latin typeface="Menlo-Regular"/>
              </a:rPr>
              <a:t>];</a:t>
            </a:r>
          </a:p>
          <a:p>
            <a:pPr marL="0" indent="0">
              <a:buNone/>
            </a:pPr>
            <a:r>
              <a:rPr lang="en-US" altLang="zh-CN" sz="1800" dirty="0">
                <a:solidFill>
                  <a:srgbClr val="643820"/>
                </a:solidFill>
                <a:latin typeface="Menlo-Regular"/>
              </a:rPr>
              <a:t>#endif</a:t>
            </a:r>
            <a:endParaRPr kumimoji="1" lang="zh-CN" altLang="en-US" sz="1800" dirty="0"/>
          </a:p>
        </p:txBody>
      </p:sp>
      <p:sp>
        <p:nvSpPr>
          <p:cNvPr id="2" name="标题 1"/>
          <p:cNvSpPr>
            <a:spLocks noGrp="1"/>
          </p:cNvSpPr>
          <p:nvPr>
            <p:ph type="title"/>
          </p:nvPr>
        </p:nvSpPr>
        <p:spPr/>
        <p:txBody>
          <a:bodyPr>
            <a:normAutofit/>
          </a:bodyPr>
          <a:lstStyle/>
          <a:p>
            <a:r>
              <a:rPr kumimoji="1" lang="zh-CN" altLang="en-US" dirty="0" smtClean="0"/>
              <a:t>后台支持</a:t>
            </a:r>
            <a:endParaRPr kumimoji="1" lang="zh-CN" altLang="en-US" dirty="0"/>
          </a:p>
        </p:txBody>
      </p:sp>
    </p:spTree>
    <p:extLst>
      <p:ext uri="{BB962C8B-B14F-4D97-AF65-F5344CB8AC3E}">
        <p14:creationId xmlns:p14="http://schemas.microsoft.com/office/powerpoint/2010/main" val="125327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636" y="1192009"/>
            <a:ext cx="8660340" cy="5142523"/>
          </a:xfrm>
        </p:spPr>
        <p:txBody>
          <a:bodyPr>
            <a:normAutofit fontScale="40000" lnSpcReduction="20000"/>
          </a:bodyPr>
          <a:lstStyle/>
          <a:p>
            <a:r>
              <a:rPr kumimoji="1" lang="zh-CN" altLang="en-US" dirty="0" smtClean="0"/>
              <a:t>聊天室列表主要使用</a:t>
            </a:r>
            <a:r>
              <a:rPr kumimoji="1" lang="en-US" altLang="zh-CN" dirty="0" smtClean="0"/>
              <a:t>XEP-30</a:t>
            </a:r>
            <a:r>
              <a:rPr kumimoji="1" lang="zh-CN" altLang="en-US" dirty="0" smtClean="0"/>
              <a:t>发现服务，可以获得所有已经存在的聊天室</a:t>
            </a:r>
            <a:endParaRPr kumimoji="1" lang="en-US" altLang="zh-CN" dirty="0" smtClean="0"/>
          </a:p>
          <a:p>
            <a:pPr marL="36576" indent="0">
              <a:buNone/>
            </a:pPr>
            <a:r>
              <a:rPr kumimoji="1" lang="en-US" altLang="en-US" dirty="0" err="1" smtClean="0"/>
              <a:t>本质上还是使用xml来进行发送，然后通过代理来获得想要的数据</a:t>
            </a:r>
            <a:endParaRPr kumimoji="1" lang="en-US" altLang="en-US" dirty="0" smtClean="0"/>
          </a:p>
          <a:p>
            <a:pPr marL="36576" indent="0">
              <a:buNone/>
            </a:pPr>
            <a:r>
              <a:rPr kumimoji="1" lang="zh-CN" altLang="en-US" dirty="0" smtClean="0"/>
              <a:t>发送</a:t>
            </a:r>
            <a:r>
              <a:rPr kumimoji="1" lang="en-US" altLang="zh-CN" dirty="0" smtClean="0"/>
              <a:t>xml</a:t>
            </a:r>
            <a:r>
              <a:rPr kumimoji="1" lang="zh-CN" altLang="en-US" dirty="0" smtClean="0"/>
              <a:t>：</a:t>
            </a:r>
            <a:endParaRPr kumimoji="1" lang="en-US" altLang="en-US" dirty="0" smtClean="0"/>
          </a:p>
          <a:p>
            <a:r>
              <a:rPr lang="en-US" altLang="zh-CN" b="1" dirty="0">
                <a:solidFill>
                  <a:srgbClr val="FF0000"/>
                </a:solidFill>
              </a:rPr>
              <a:t>&lt;iq</a:t>
            </a:r>
            <a:r>
              <a:rPr lang="en-US" altLang="zh-CN" dirty="0">
                <a:solidFill>
                  <a:srgbClr val="FF0000"/>
                </a:solidFill>
              </a:rPr>
              <a:t> from='hag66@shakespeare.lit/</a:t>
            </a:r>
            <a:r>
              <a:rPr lang="en-US" altLang="zh-CN" dirty="0" err="1">
                <a:solidFill>
                  <a:srgbClr val="FF0000"/>
                </a:solidFill>
              </a:rPr>
              <a:t>pda</a:t>
            </a:r>
            <a:r>
              <a:rPr lang="en-US" altLang="zh-CN" dirty="0">
                <a:solidFill>
                  <a:srgbClr val="FF0000"/>
                </a:solidFill>
              </a:rPr>
              <a:t>'</a:t>
            </a:r>
          </a:p>
          <a:p>
            <a:r>
              <a:rPr lang="tr-TR" altLang="zh-CN" dirty="0">
                <a:solidFill>
                  <a:srgbClr val="FF0000"/>
                </a:solidFill>
              </a:rPr>
              <a:t>    </a:t>
            </a:r>
            <a:r>
              <a:rPr lang="tr-TR" altLang="zh-CN" dirty="0" err="1">
                <a:solidFill>
                  <a:srgbClr val="FF0000"/>
                </a:solidFill>
              </a:rPr>
              <a:t>id</a:t>
            </a:r>
            <a:r>
              <a:rPr lang="tr-TR" altLang="zh-CN" dirty="0">
                <a:solidFill>
                  <a:srgbClr val="FF0000"/>
                </a:solidFill>
              </a:rPr>
              <a:t>='disco2'</a:t>
            </a:r>
          </a:p>
          <a:p>
            <a:r>
              <a:rPr lang="tr-TR" altLang="zh-CN" dirty="0">
                <a:solidFill>
                  <a:srgbClr val="FF0000"/>
                </a:solidFill>
              </a:rPr>
              <a:t>    </a:t>
            </a:r>
            <a:r>
              <a:rPr lang="tr-TR" altLang="zh-CN" dirty="0" err="1">
                <a:solidFill>
                  <a:srgbClr val="FF0000"/>
                </a:solidFill>
              </a:rPr>
              <a:t>to</a:t>
            </a:r>
            <a:r>
              <a:rPr lang="tr-TR" altLang="zh-CN" dirty="0">
                <a:solidFill>
                  <a:srgbClr val="FF0000"/>
                </a:solidFill>
              </a:rPr>
              <a:t>='</a:t>
            </a:r>
            <a:r>
              <a:rPr lang="tr-TR" altLang="zh-CN" dirty="0" err="1">
                <a:solidFill>
                  <a:srgbClr val="FF0000"/>
                </a:solidFill>
              </a:rPr>
              <a:t>macbeth.shakespeare.lit</a:t>
            </a:r>
            <a:r>
              <a:rPr lang="tr-TR" altLang="zh-CN" dirty="0">
                <a:solidFill>
                  <a:srgbClr val="FF0000"/>
                </a:solidFill>
              </a:rPr>
              <a:t>'</a:t>
            </a:r>
          </a:p>
          <a:p>
            <a:r>
              <a:rPr lang="it-IT" altLang="zh-CN" dirty="0">
                <a:solidFill>
                  <a:srgbClr val="FF0000"/>
                </a:solidFill>
              </a:rPr>
              <a:t>    </a:t>
            </a:r>
            <a:r>
              <a:rPr lang="it-IT" altLang="zh-CN" dirty="0" err="1">
                <a:solidFill>
                  <a:srgbClr val="FF0000"/>
                </a:solidFill>
              </a:rPr>
              <a:t>type</a:t>
            </a:r>
            <a:r>
              <a:rPr lang="it-IT" altLang="zh-CN" dirty="0">
                <a:solidFill>
                  <a:srgbClr val="FF0000"/>
                </a:solidFill>
              </a:rPr>
              <a:t>='</a:t>
            </a:r>
            <a:r>
              <a:rPr lang="it-IT" altLang="zh-CN" dirty="0" err="1">
                <a:solidFill>
                  <a:srgbClr val="FF0000"/>
                </a:solidFill>
              </a:rPr>
              <a:t>get</a:t>
            </a:r>
            <a:r>
              <a:rPr lang="it-IT" altLang="zh-CN" dirty="0">
                <a:solidFill>
                  <a:srgbClr val="FF0000"/>
                </a:solidFill>
              </a:rPr>
              <a:t>'</a:t>
            </a:r>
            <a:r>
              <a:rPr lang="it-IT" altLang="zh-CN" b="1" dirty="0">
                <a:solidFill>
                  <a:srgbClr val="FF0000"/>
                </a:solidFill>
              </a:rPr>
              <a:t>&gt;</a:t>
            </a:r>
            <a:endParaRPr lang="it-IT" altLang="zh-CN" dirty="0">
              <a:solidFill>
                <a:srgbClr val="FF0000"/>
              </a:solidFill>
            </a:endParaRPr>
          </a:p>
          <a:p>
            <a:r>
              <a:rPr lang="it-IT" altLang="zh-CN" dirty="0">
                <a:solidFill>
                  <a:srgbClr val="FF0000"/>
                </a:solidFill>
              </a:rPr>
              <a:t>  </a:t>
            </a:r>
            <a:r>
              <a:rPr lang="it-IT" altLang="zh-CN" b="1" dirty="0">
                <a:solidFill>
                  <a:srgbClr val="FF0000"/>
                </a:solidFill>
              </a:rPr>
              <a:t>&lt;</a:t>
            </a:r>
            <a:r>
              <a:rPr lang="it-IT" altLang="zh-CN" b="1" dirty="0" err="1">
                <a:solidFill>
                  <a:srgbClr val="FF0000"/>
                </a:solidFill>
              </a:rPr>
              <a:t>query</a:t>
            </a:r>
            <a:r>
              <a:rPr lang="it-IT" altLang="zh-CN" dirty="0">
                <a:solidFill>
                  <a:srgbClr val="FF0000"/>
                </a:solidFill>
              </a:rPr>
              <a:t> </a:t>
            </a:r>
            <a:r>
              <a:rPr lang="it-IT" altLang="zh-CN" dirty="0" err="1">
                <a:solidFill>
                  <a:srgbClr val="FF0000"/>
                </a:solidFill>
              </a:rPr>
              <a:t>xmlns</a:t>
            </a:r>
            <a:r>
              <a:rPr lang="it-IT" altLang="zh-CN" dirty="0">
                <a:solidFill>
                  <a:srgbClr val="FF0000"/>
                </a:solidFill>
              </a:rPr>
              <a:t>='http://</a:t>
            </a:r>
            <a:r>
              <a:rPr lang="it-IT" altLang="zh-CN" dirty="0" err="1">
                <a:solidFill>
                  <a:srgbClr val="FF0000"/>
                </a:solidFill>
              </a:rPr>
              <a:t>jabber.org</a:t>
            </a:r>
            <a:r>
              <a:rPr lang="it-IT" altLang="zh-CN" dirty="0">
                <a:solidFill>
                  <a:srgbClr val="FF0000"/>
                </a:solidFill>
              </a:rPr>
              <a:t>/</a:t>
            </a:r>
            <a:r>
              <a:rPr lang="it-IT" altLang="zh-CN" dirty="0" err="1">
                <a:solidFill>
                  <a:srgbClr val="FF0000"/>
                </a:solidFill>
              </a:rPr>
              <a:t>protocol</a:t>
            </a:r>
            <a:r>
              <a:rPr lang="it-IT" altLang="zh-CN" dirty="0">
                <a:solidFill>
                  <a:srgbClr val="FF0000"/>
                </a:solidFill>
              </a:rPr>
              <a:t>/</a:t>
            </a:r>
            <a:r>
              <a:rPr lang="it-IT" altLang="zh-CN" dirty="0" err="1">
                <a:solidFill>
                  <a:srgbClr val="FF0000"/>
                </a:solidFill>
              </a:rPr>
              <a:t>disco#items</a:t>
            </a:r>
            <a:r>
              <a:rPr lang="it-IT" altLang="zh-CN" dirty="0">
                <a:solidFill>
                  <a:srgbClr val="FF0000"/>
                </a:solidFill>
              </a:rPr>
              <a:t>'</a:t>
            </a:r>
            <a:r>
              <a:rPr lang="it-IT" altLang="zh-CN" b="1" dirty="0">
                <a:solidFill>
                  <a:srgbClr val="FF0000"/>
                </a:solidFill>
              </a:rPr>
              <a:t>/&gt;</a:t>
            </a:r>
            <a:endParaRPr lang="it-IT" altLang="zh-CN" dirty="0">
              <a:solidFill>
                <a:srgbClr val="FF0000"/>
              </a:solidFill>
            </a:endParaRPr>
          </a:p>
          <a:p>
            <a:r>
              <a:rPr lang="fr-FR" altLang="zh-CN" b="1" dirty="0">
                <a:solidFill>
                  <a:srgbClr val="FF0000"/>
                </a:solidFill>
              </a:rPr>
              <a:t>&lt;/</a:t>
            </a:r>
            <a:r>
              <a:rPr lang="fr-FR" altLang="zh-CN" b="1" dirty="0" err="1">
                <a:solidFill>
                  <a:srgbClr val="FF0000"/>
                </a:solidFill>
              </a:rPr>
              <a:t>iq</a:t>
            </a:r>
            <a:r>
              <a:rPr lang="fr-FR" altLang="zh-CN" b="1" dirty="0">
                <a:solidFill>
                  <a:srgbClr val="FF0000"/>
                </a:solidFill>
              </a:rPr>
              <a:t>&gt;</a:t>
            </a:r>
            <a:endParaRPr kumimoji="1" lang="en-US" altLang="zh-CN" dirty="0">
              <a:solidFill>
                <a:srgbClr val="FF0000"/>
              </a:solidFill>
            </a:endParaRPr>
          </a:p>
          <a:p>
            <a:pPr marL="36576" indent="0">
              <a:buNone/>
            </a:pPr>
            <a:r>
              <a:rPr kumimoji="1" lang="zh-CN" altLang="en-US" dirty="0" smtClean="0"/>
              <a:t>返回</a:t>
            </a:r>
            <a:r>
              <a:rPr kumimoji="1" lang="en-US" altLang="zh-CN" dirty="0" smtClean="0"/>
              <a:t>xml</a:t>
            </a:r>
            <a:r>
              <a:rPr kumimoji="1" lang="zh-CN" altLang="en-US" dirty="0" smtClean="0"/>
              <a:t>：</a:t>
            </a:r>
            <a:endParaRPr kumimoji="1" lang="en-US" altLang="zh-CN" dirty="0" smtClean="0"/>
          </a:p>
          <a:p>
            <a:r>
              <a:rPr lang="en-US" altLang="zh-CN" b="1" dirty="0">
                <a:solidFill>
                  <a:srgbClr val="FF0000"/>
                </a:solidFill>
              </a:rPr>
              <a:t>&lt;iq</a:t>
            </a:r>
            <a:r>
              <a:rPr lang="en-US" altLang="zh-CN" dirty="0">
                <a:solidFill>
                  <a:srgbClr val="FF0000"/>
                </a:solidFill>
              </a:rPr>
              <a:t> from='</a:t>
            </a:r>
            <a:r>
              <a:rPr lang="en-US" altLang="zh-CN" dirty="0" err="1">
                <a:solidFill>
                  <a:srgbClr val="FF0000"/>
                </a:solidFill>
              </a:rPr>
              <a:t>macbeth.shakespeare.lit</a:t>
            </a:r>
            <a:r>
              <a:rPr lang="en-US" altLang="zh-CN" dirty="0">
                <a:solidFill>
                  <a:srgbClr val="FF0000"/>
                </a:solidFill>
              </a:rPr>
              <a:t>'</a:t>
            </a:r>
          </a:p>
          <a:p>
            <a:r>
              <a:rPr lang="tr-TR" altLang="zh-CN" dirty="0">
                <a:solidFill>
                  <a:srgbClr val="FF0000"/>
                </a:solidFill>
              </a:rPr>
              <a:t>    </a:t>
            </a:r>
            <a:r>
              <a:rPr lang="tr-TR" altLang="zh-CN" dirty="0" err="1">
                <a:solidFill>
                  <a:srgbClr val="FF0000"/>
                </a:solidFill>
              </a:rPr>
              <a:t>id</a:t>
            </a:r>
            <a:r>
              <a:rPr lang="tr-TR" altLang="zh-CN" dirty="0">
                <a:solidFill>
                  <a:srgbClr val="FF0000"/>
                </a:solidFill>
              </a:rPr>
              <a:t>='disco2'</a:t>
            </a:r>
          </a:p>
          <a:p>
            <a:r>
              <a:rPr lang="tr-TR" altLang="zh-CN" dirty="0">
                <a:solidFill>
                  <a:srgbClr val="FF0000"/>
                </a:solidFill>
              </a:rPr>
              <a:t>    </a:t>
            </a:r>
            <a:r>
              <a:rPr lang="tr-TR" altLang="zh-CN" dirty="0" err="1">
                <a:solidFill>
                  <a:srgbClr val="FF0000"/>
                </a:solidFill>
              </a:rPr>
              <a:t>to</a:t>
            </a:r>
            <a:r>
              <a:rPr lang="tr-TR" altLang="zh-CN" dirty="0">
                <a:solidFill>
                  <a:srgbClr val="FF0000"/>
                </a:solidFill>
              </a:rPr>
              <a:t>='hag66@shakespeare.lit/</a:t>
            </a:r>
            <a:r>
              <a:rPr lang="tr-TR" altLang="zh-CN" dirty="0" err="1">
                <a:solidFill>
                  <a:srgbClr val="FF0000"/>
                </a:solidFill>
              </a:rPr>
              <a:t>pda</a:t>
            </a:r>
            <a:r>
              <a:rPr lang="tr-TR" altLang="zh-CN" dirty="0">
                <a:solidFill>
                  <a:srgbClr val="FF0000"/>
                </a:solidFill>
              </a:rPr>
              <a:t>'</a:t>
            </a:r>
          </a:p>
          <a:p>
            <a:r>
              <a:rPr lang="tr-TR" altLang="zh-CN" dirty="0">
                <a:solidFill>
                  <a:srgbClr val="FF0000"/>
                </a:solidFill>
              </a:rPr>
              <a:t>    </a:t>
            </a:r>
            <a:r>
              <a:rPr lang="tr-TR" altLang="zh-CN" dirty="0" err="1">
                <a:solidFill>
                  <a:srgbClr val="FF0000"/>
                </a:solidFill>
              </a:rPr>
              <a:t>type</a:t>
            </a:r>
            <a:r>
              <a:rPr lang="tr-TR" altLang="zh-CN" dirty="0">
                <a:solidFill>
                  <a:srgbClr val="FF0000"/>
                </a:solidFill>
              </a:rPr>
              <a:t>='</a:t>
            </a:r>
            <a:r>
              <a:rPr lang="tr-TR" altLang="zh-CN" dirty="0" err="1">
                <a:solidFill>
                  <a:srgbClr val="FF0000"/>
                </a:solidFill>
              </a:rPr>
              <a:t>result</a:t>
            </a:r>
            <a:r>
              <a:rPr lang="tr-TR" altLang="zh-CN" dirty="0">
                <a:solidFill>
                  <a:srgbClr val="FF0000"/>
                </a:solidFill>
              </a:rPr>
              <a:t>'</a:t>
            </a:r>
            <a:r>
              <a:rPr lang="tr-TR" altLang="zh-CN" b="1" dirty="0">
                <a:solidFill>
                  <a:srgbClr val="FF0000"/>
                </a:solidFill>
              </a:rPr>
              <a:t>&gt;</a:t>
            </a:r>
            <a:endParaRPr lang="tr-TR" altLang="zh-CN" dirty="0">
              <a:solidFill>
                <a:srgbClr val="FF0000"/>
              </a:solidFill>
            </a:endParaRPr>
          </a:p>
          <a:p>
            <a:r>
              <a:rPr lang="tr-TR" altLang="zh-CN" dirty="0">
                <a:solidFill>
                  <a:srgbClr val="FF0000"/>
                </a:solidFill>
              </a:rPr>
              <a:t>  </a:t>
            </a:r>
            <a:r>
              <a:rPr lang="tr-TR" altLang="zh-CN" b="1" dirty="0">
                <a:solidFill>
                  <a:srgbClr val="FF0000"/>
                </a:solidFill>
              </a:rPr>
              <a:t>&lt;</a:t>
            </a:r>
            <a:r>
              <a:rPr lang="tr-TR" altLang="zh-CN" b="1" dirty="0" err="1">
                <a:solidFill>
                  <a:srgbClr val="FF0000"/>
                </a:solidFill>
              </a:rPr>
              <a:t>query</a:t>
            </a:r>
            <a:r>
              <a:rPr lang="tr-TR" altLang="zh-CN" dirty="0">
                <a:solidFill>
                  <a:srgbClr val="FF0000"/>
                </a:solidFill>
              </a:rPr>
              <a:t> </a:t>
            </a:r>
            <a:r>
              <a:rPr lang="tr-TR" altLang="zh-CN" dirty="0" err="1">
                <a:solidFill>
                  <a:srgbClr val="FF0000"/>
                </a:solidFill>
              </a:rPr>
              <a:t>xmlns</a:t>
            </a:r>
            <a:r>
              <a:rPr lang="tr-TR" altLang="zh-CN" dirty="0">
                <a:solidFill>
                  <a:srgbClr val="FF0000"/>
                </a:solidFill>
              </a:rPr>
              <a:t>='http://</a:t>
            </a:r>
            <a:r>
              <a:rPr lang="tr-TR" altLang="zh-CN" dirty="0" err="1">
                <a:solidFill>
                  <a:srgbClr val="FF0000"/>
                </a:solidFill>
              </a:rPr>
              <a:t>jabber.org</a:t>
            </a:r>
            <a:r>
              <a:rPr lang="tr-TR" altLang="zh-CN" dirty="0">
                <a:solidFill>
                  <a:srgbClr val="FF0000"/>
                </a:solidFill>
              </a:rPr>
              <a:t>/</a:t>
            </a:r>
            <a:r>
              <a:rPr lang="tr-TR" altLang="zh-CN" dirty="0" err="1">
                <a:solidFill>
                  <a:srgbClr val="FF0000"/>
                </a:solidFill>
              </a:rPr>
              <a:t>protocol</a:t>
            </a:r>
            <a:r>
              <a:rPr lang="tr-TR" altLang="zh-CN" dirty="0">
                <a:solidFill>
                  <a:srgbClr val="FF0000"/>
                </a:solidFill>
              </a:rPr>
              <a:t>/</a:t>
            </a:r>
            <a:r>
              <a:rPr lang="tr-TR" altLang="zh-CN" dirty="0" err="1">
                <a:solidFill>
                  <a:srgbClr val="FF0000"/>
                </a:solidFill>
              </a:rPr>
              <a:t>disco#items</a:t>
            </a:r>
            <a:r>
              <a:rPr lang="tr-TR" altLang="zh-CN" dirty="0">
                <a:solidFill>
                  <a:srgbClr val="FF0000"/>
                </a:solidFill>
              </a:rPr>
              <a:t>'</a:t>
            </a:r>
            <a:r>
              <a:rPr lang="tr-TR" altLang="zh-CN" b="1" dirty="0">
                <a:solidFill>
                  <a:srgbClr val="FF0000"/>
                </a:solidFill>
              </a:rPr>
              <a:t>&gt;</a:t>
            </a:r>
            <a:endParaRPr lang="tr-TR" altLang="zh-CN" dirty="0">
              <a:solidFill>
                <a:srgbClr val="FF0000"/>
              </a:solidFill>
            </a:endParaRPr>
          </a:p>
          <a:p>
            <a:r>
              <a:rPr lang="tr-TR" altLang="zh-CN" dirty="0">
                <a:solidFill>
                  <a:srgbClr val="FF0000"/>
                </a:solidFill>
              </a:rPr>
              <a:t>    </a:t>
            </a:r>
            <a:r>
              <a:rPr lang="tr-TR" altLang="zh-CN" b="1" dirty="0">
                <a:solidFill>
                  <a:srgbClr val="FF0000"/>
                </a:solidFill>
              </a:rPr>
              <a:t>&lt;</a:t>
            </a:r>
            <a:r>
              <a:rPr lang="tr-TR" altLang="zh-CN" b="1" dirty="0" err="1">
                <a:solidFill>
                  <a:srgbClr val="FF0000"/>
                </a:solidFill>
              </a:rPr>
              <a:t>item</a:t>
            </a:r>
            <a:r>
              <a:rPr lang="tr-TR" altLang="zh-CN" dirty="0">
                <a:solidFill>
                  <a:srgbClr val="FF0000"/>
                </a:solidFill>
              </a:rPr>
              <a:t> </a:t>
            </a:r>
            <a:r>
              <a:rPr lang="tr-TR" altLang="zh-CN" dirty="0" err="1">
                <a:solidFill>
                  <a:srgbClr val="FF0000"/>
                </a:solidFill>
              </a:rPr>
              <a:t>jid</a:t>
            </a:r>
            <a:r>
              <a:rPr lang="tr-TR" altLang="zh-CN" dirty="0">
                <a:solidFill>
                  <a:srgbClr val="FF0000"/>
                </a:solidFill>
              </a:rPr>
              <a:t>='</a:t>
            </a:r>
            <a:r>
              <a:rPr lang="tr-TR" altLang="zh-CN" dirty="0" err="1">
                <a:solidFill>
                  <a:srgbClr val="FF0000"/>
                </a:solidFill>
              </a:rPr>
              <a:t>heath@macbeth.shakespeare.lit</a:t>
            </a:r>
            <a:r>
              <a:rPr lang="tr-TR" altLang="zh-CN" dirty="0">
                <a:solidFill>
                  <a:srgbClr val="FF0000"/>
                </a:solidFill>
              </a:rPr>
              <a:t>'</a:t>
            </a:r>
          </a:p>
          <a:p>
            <a:r>
              <a:rPr lang="en-US" altLang="zh-CN" dirty="0">
                <a:solidFill>
                  <a:srgbClr val="FF0000"/>
                </a:solidFill>
              </a:rPr>
              <a:t>          name='A Lonely Heath'</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&lt;item</a:t>
            </a:r>
            <a:r>
              <a:rPr lang="en-US" altLang="zh-CN" dirty="0">
                <a:solidFill>
                  <a:srgbClr val="FF0000"/>
                </a:solidFill>
              </a:rPr>
              <a:t> jid='</a:t>
            </a:r>
            <a:r>
              <a:rPr lang="en-US" altLang="zh-CN" dirty="0" err="1">
                <a:solidFill>
                  <a:srgbClr val="FF0000"/>
                </a:solidFill>
              </a:rPr>
              <a:t>darkcave@macbeth.shakespeare.lit</a:t>
            </a:r>
            <a:r>
              <a:rPr lang="en-US" altLang="zh-CN" dirty="0">
                <a:solidFill>
                  <a:srgbClr val="FF0000"/>
                </a:solidFill>
              </a:rPr>
              <a:t>'</a:t>
            </a:r>
          </a:p>
          <a:p>
            <a:r>
              <a:rPr lang="en-US" altLang="zh-CN" dirty="0">
                <a:solidFill>
                  <a:srgbClr val="FF0000"/>
                </a:solidFill>
              </a:rPr>
              <a:t>          name='A Dark Cave'</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&lt;item</a:t>
            </a:r>
            <a:r>
              <a:rPr lang="en-US" altLang="zh-CN" dirty="0">
                <a:solidFill>
                  <a:srgbClr val="FF0000"/>
                </a:solidFill>
              </a:rPr>
              <a:t> jid='</a:t>
            </a:r>
            <a:r>
              <a:rPr lang="en-US" altLang="zh-CN" dirty="0" err="1">
                <a:solidFill>
                  <a:srgbClr val="FF0000"/>
                </a:solidFill>
              </a:rPr>
              <a:t>forres@macbeth.shakespeare.lit</a:t>
            </a:r>
            <a:r>
              <a:rPr lang="en-US" altLang="zh-CN" dirty="0">
                <a:solidFill>
                  <a:srgbClr val="FF0000"/>
                </a:solidFill>
              </a:rPr>
              <a:t>'</a:t>
            </a:r>
          </a:p>
          <a:p>
            <a:r>
              <a:rPr lang="en-US" altLang="zh-CN" dirty="0">
                <a:solidFill>
                  <a:srgbClr val="FF0000"/>
                </a:solidFill>
              </a:rPr>
              <a:t>          name='The Palace'</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&lt;item</a:t>
            </a:r>
            <a:r>
              <a:rPr lang="en-US" altLang="zh-CN" dirty="0">
                <a:solidFill>
                  <a:srgbClr val="FF0000"/>
                </a:solidFill>
              </a:rPr>
              <a:t> jid='</a:t>
            </a:r>
            <a:r>
              <a:rPr lang="en-US" altLang="zh-CN" dirty="0" err="1">
                <a:solidFill>
                  <a:srgbClr val="FF0000"/>
                </a:solidFill>
              </a:rPr>
              <a:t>inverness@macbeth.shakespeare.lit</a:t>
            </a:r>
            <a:r>
              <a:rPr lang="en-US" altLang="zh-CN" dirty="0">
                <a:solidFill>
                  <a:srgbClr val="FF0000"/>
                </a:solidFill>
              </a:rPr>
              <a:t>'</a:t>
            </a:r>
          </a:p>
          <a:p>
            <a:r>
              <a:rPr lang="en-US" altLang="zh-CN" dirty="0">
                <a:solidFill>
                  <a:srgbClr val="FF0000"/>
                </a:solidFill>
              </a:rPr>
              <a:t>          name='</a:t>
            </a:r>
            <a:r>
              <a:rPr lang="en-US" altLang="zh-CN" dirty="0" err="1">
                <a:solidFill>
                  <a:srgbClr val="FF0000"/>
                </a:solidFill>
              </a:rPr>
              <a:t>Macbeth&amp;apos;s</a:t>
            </a:r>
            <a:r>
              <a:rPr lang="en-US" altLang="zh-CN" dirty="0">
                <a:solidFill>
                  <a:srgbClr val="FF0000"/>
                </a:solidFill>
              </a:rPr>
              <a:t> Castle'</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&lt;/query&gt;</a:t>
            </a:r>
            <a:endParaRPr lang="en-US" altLang="zh-CN" dirty="0">
              <a:solidFill>
                <a:srgbClr val="FF0000"/>
              </a:solidFill>
            </a:endParaRPr>
          </a:p>
          <a:p>
            <a:r>
              <a:rPr lang="fr-FR" altLang="zh-CN" b="1" dirty="0">
                <a:solidFill>
                  <a:srgbClr val="FF0000"/>
                </a:solidFill>
              </a:rPr>
              <a:t>&lt;/</a:t>
            </a:r>
            <a:r>
              <a:rPr lang="fr-FR" altLang="zh-CN" b="1" dirty="0" err="1">
                <a:solidFill>
                  <a:srgbClr val="FF0000"/>
                </a:solidFill>
              </a:rPr>
              <a:t>iq</a:t>
            </a:r>
            <a:r>
              <a:rPr lang="fr-FR" altLang="zh-CN" b="1" dirty="0" smtClean="0">
                <a:solidFill>
                  <a:srgbClr val="FF0000"/>
                </a:solidFill>
              </a:rPr>
              <a:t>&gt;</a:t>
            </a:r>
          </a:p>
          <a:p>
            <a:pPr marL="36576" indent="0">
              <a:buNone/>
            </a:pPr>
            <a:endParaRPr kumimoji="1" lang="fr-FR" altLang="zh-CN" b="1" dirty="0">
              <a:solidFill>
                <a:srgbClr val="FF0000"/>
              </a:solidFill>
            </a:endParaRPr>
          </a:p>
          <a:p>
            <a:pPr marL="36576" indent="0">
              <a:buNone/>
            </a:pPr>
            <a:r>
              <a:rPr kumimoji="1" lang="zh-CN" altLang="fr-FR" b="1" dirty="0" smtClean="0">
                <a:solidFill>
                  <a:srgbClr val="008000"/>
                </a:solidFill>
              </a:rPr>
              <a:t>本例</a:t>
            </a:r>
            <a:r>
              <a:rPr kumimoji="1" lang="zh-CN" altLang="en-US" b="1" dirty="0" smtClean="0">
                <a:solidFill>
                  <a:srgbClr val="008000"/>
                </a:solidFill>
              </a:rPr>
              <a:t>封装</a:t>
            </a:r>
            <a:endParaRPr kumimoji="1" lang="en-US" altLang="zh-CN" b="1" dirty="0" smtClean="0">
              <a:solidFill>
                <a:srgbClr val="008000"/>
              </a:solidFill>
            </a:endParaRPr>
          </a:p>
          <a:p>
            <a:pPr marL="36576" indent="0">
              <a:buNone/>
            </a:pPr>
            <a:r>
              <a:rPr lang="en-US" altLang="zh-CN" sz="3200" dirty="0">
                <a:solidFill>
                  <a:srgbClr val="007400"/>
                </a:solidFill>
                <a:latin typeface="Menlo-Regular"/>
              </a:rPr>
              <a:t>[[ZCXMPPManager sharedInstance]</a:t>
            </a:r>
            <a:r>
              <a:rPr lang="en-US" altLang="zh-CN" sz="3200" dirty="0" err="1">
                <a:solidFill>
                  <a:srgbClr val="007400"/>
                </a:solidFill>
                <a:latin typeface="Menlo-Regular"/>
              </a:rPr>
              <a:t>searchXmppRoomBlock</a:t>
            </a:r>
            <a:r>
              <a:rPr lang="en-US" altLang="zh-CN" sz="3200" dirty="0">
                <a:solidFill>
                  <a:srgbClr val="007400"/>
                </a:solidFill>
                <a:latin typeface="Menlo-Regular"/>
              </a:rPr>
              <a:t>:^(</a:t>
            </a:r>
            <a:r>
              <a:rPr lang="en-US" altLang="zh-CN" sz="3200" dirty="0" err="1">
                <a:solidFill>
                  <a:srgbClr val="007400"/>
                </a:solidFill>
                <a:latin typeface="Menlo-Regular"/>
              </a:rPr>
              <a:t>NSMutableDictionary</a:t>
            </a:r>
            <a:r>
              <a:rPr lang="en-US" altLang="zh-CN" sz="3200" dirty="0">
                <a:solidFill>
                  <a:srgbClr val="007400"/>
                </a:solidFill>
                <a:latin typeface="Menlo-Regular"/>
              </a:rPr>
              <a:t> *rooms) {</a:t>
            </a:r>
          </a:p>
          <a:p>
            <a:pPr marL="36576" indent="0">
              <a:buNone/>
            </a:pPr>
            <a:r>
              <a:rPr lang="en-US" altLang="zh-CN" sz="3200" dirty="0">
                <a:solidFill>
                  <a:srgbClr val="007400"/>
                </a:solidFill>
                <a:latin typeface="Menlo-Regular"/>
              </a:rPr>
              <a:t> </a:t>
            </a:r>
            <a:r>
              <a:rPr lang="en-US" altLang="zh-CN" sz="3200" dirty="0" err="1">
                <a:solidFill>
                  <a:srgbClr val="007400"/>
                </a:solidFill>
                <a:latin typeface="Menlo-Regular"/>
              </a:rPr>
              <a:t>NSLog</a:t>
            </a:r>
            <a:r>
              <a:rPr lang="en-US" altLang="zh-CN" sz="3200" dirty="0">
                <a:solidFill>
                  <a:srgbClr val="007400"/>
                </a:solidFill>
                <a:latin typeface="Menlo-Regular"/>
              </a:rPr>
              <a:t>(@"</a:t>
            </a:r>
            <a:r>
              <a:rPr lang="en-US" altLang="zh-CN" sz="3200" dirty="0" err="1">
                <a:solidFill>
                  <a:srgbClr val="007400"/>
                </a:solidFill>
                <a:latin typeface="Menlo-Regular"/>
              </a:rPr>
              <a:t>roomName</a:t>
            </a:r>
            <a:r>
              <a:rPr lang="en-US" altLang="zh-CN" sz="3200" dirty="0">
                <a:solidFill>
                  <a:srgbClr val="007400"/>
                </a:solidFill>
                <a:latin typeface="Menlo-Regular"/>
              </a:rPr>
              <a:t>%@",rooms); }];</a:t>
            </a:r>
            <a:endParaRPr kumimoji="1" lang="en-US" altLang="zh-CN" sz="3200" dirty="0"/>
          </a:p>
          <a:p>
            <a:endParaRPr kumimoji="1" lang="en-US" altLang="zh-CN" dirty="0" smtClean="0">
              <a:solidFill>
                <a:srgbClr val="FF0000"/>
              </a:solidFill>
            </a:endParaRPr>
          </a:p>
          <a:p>
            <a:endParaRPr kumimoji="1" lang="zh-CN" altLang="en-US" dirty="0"/>
          </a:p>
        </p:txBody>
      </p:sp>
      <p:sp>
        <p:nvSpPr>
          <p:cNvPr id="2" name="标题 1"/>
          <p:cNvSpPr>
            <a:spLocks noGrp="1"/>
          </p:cNvSpPr>
          <p:nvPr>
            <p:ph type="title"/>
          </p:nvPr>
        </p:nvSpPr>
        <p:spPr/>
        <p:txBody>
          <a:bodyPr/>
          <a:lstStyle/>
          <a:p>
            <a:r>
              <a:rPr kumimoji="1" lang="zh-CN" altLang="en-US" dirty="0" smtClean="0"/>
              <a:t>获得所有聊天室列表</a:t>
            </a:r>
            <a:endParaRPr kumimoji="1" lang="zh-CN" altLang="en-US" dirty="0"/>
          </a:p>
        </p:txBody>
      </p:sp>
    </p:spTree>
    <p:extLst>
      <p:ext uri="{BB962C8B-B14F-4D97-AF65-F5344CB8AC3E}">
        <p14:creationId xmlns:p14="http://schemas.microsoft.com/office/powerpoint/2010/main" val="3314082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marL="36576" indent="0">
              <a:buNone/>
            </a:pPr>
            <a:r>
              <a:rPr lang="zh-CN" altLang="en-US" b="1" dirty="0" smtClean="0"/>
              <a:t>发送</a:t>
            </a:r>
            <a:r>
              <a:rPr lang="en-US" altLang="zh-CN" b="1" dirty="0" smtClean="0"/>
              <a:t>xml</a:t>
            </a:r>
          </a:p>
          <a:p>
            <a:r>
              <a:rPr lang="en-US" altLang="zh-CN" b="1" dirty="0" smtClean="0">
                <a:solidFill>
                  <a:srgbClr val="FF0000"/>
                </a:solidFill>
              </a:rPr>
              <a:t>&lt;</a:t>
            </a:r>
            <a:r>
              <a:rPr lang="en-US" altLang="zh-CN" b="1" dirty="0">
                <a:solidFill>
                  <a:srgbClr val="FF0000"/>
                </a:solidFill>
              </a:rPr>
              <a:t>presence</a:t>
            </a:r>
            <a:endParaRPr lang="en-US" altLang="zh-CN" dirty="0">
              <a:solidFill>
                <a:srgbClr val="FF0000"/>
              </a:solidFill>
            </a:endParaRPr>
          </a:p>
          <a:p>
            <a:r>
              <a:rPr lang="en-US" altLang="zh-CN" dirty="0">
                <a:solidFill>
                  <a:srgbClr val="FF0000"/>
                </a:solidFill>
              </a:rPr>
              <a:t>    from='hag66@shakespeare.lit/</a:t>
            </a:r>
            <a:r>
              <a:rPr lang="en-US" altLang="zh-CN" dirty="0" err="1">
                <a:solidFill>
                  <a:srgbClr val="FF0000"/>
                </a:solidFill>
              </a:rPr>
              <a:t>pda</a:t>
            </a:r>
            <a:r>
              <a:rPr lang="en-US" altLang="zh-CN" dirty="0">
                <a:solidFill>
                  <a:srgbClr val="FF0000"/>
                </a:solidFill>
              </a:rPr>
              <a:t>'</a:t>
            </a:r>
          </a:p>
          <a:p>
            <a:r>
              <a:rPr lang="en-US" altLang="zh-CN" dirty="0">
                <a:solidFill>
                  <a:srgbClr val="FF0000"/>
                </a:solidFill>
              </a:rPr>
              <a:t>    to='</a:t>
            </a:r>
            <a:r>
              <a:rPr lang="en-US" altLang="zh-CN" dirty="0" err="1">
                <a:solidFill>
                  <a:srgbClr val="FF0000"/>
                </a:solidFill>
              </a:rPr>
              <a:t>darkcave@macbeth.shakespeare.lit</a:t>
            </a:r>
            <a:r>
              <a:rPr lang="en-US" altLang="zh-CN" dirty="0">
                <a:solidFill>
                  <a:srgbClr val="FF0000"/>
                </a:solidFill>
              </a:rPr>
              <a:t>/</a:t>
            </a:r>
            <a:r>
              <a:rPr lang="en-US" altLang="zh-CN" dirty="0" err="1">
                <a:solidFill>
                  <a:srgbClr val="FF0000"/>
                </a:solidFill>
              </a:rPr>
              <a:t>thirdwitch</a:t>
            </a:r>
            <a:r>
              <a:rPr lang="en-US" altLang="zh-CN" dirty="0">
                <a:solidFill>
                  <a:srgbClr val="FF0000"/>
                </a:solidFill>
              </a:rPr>
              <a:t>'</a:t>
            </a:r>
            <a:r>
              <a:rPr lang="en-US" altLang="zh-CN" b="1" dirty="0">
                <a:solidFill>
                  <a:srgbClr val="FF0000"/>
                </a:solidFill>
              </a:rPr>
              <a:t>/&gt;</a:t>
            </a:r>
            <a:endParaRPr lang="en-US" altLang="zh-TW" dirty="0" smtClean="0">
              <a:solidFill>
                <a:srgbClr val="FF0000"/>
              </a:solidFill>
            </a:endParaRPr>
          </a:p>
          <a:p>
            <a:endParaRPr lang="en-US" altLang="zh-TW" dirty="0"/>
          </a:p>
          <a:p>
            <a:pPr marL="36576" indent="0">
              <a:buNone/>
            </a:pPr>
            <a:r>
              <a:rPr lang="zh-CN" altLang="en-US" dirty="0" smtClean="0">
                <a:solidFill>
                  <a:srgbClr val="008000"/>
                </a:solidFill>
              </a:rPr>
              <a:t>本例封装</a:t>
            </a:r>
            <a:endParaRPr lang="en-US" altLang="zh-TW" dirty="0" smtClean="0">
              <a:solidFill>
                <a:srgbClr val="008000"/>
              </a:solidFill>
            </a:endParaRPr>
          </a:p>
          <a:p>
            <a:pPr marL="36576" indent="0">
              <a:buNone/>
            </a:pPr>
            <a:r>
              <a:rPr lang="zh-TW" altLang="en-US" dirty="0" smtClean="0">
                <a:solidFill>
                  <a:srgbClr val="008000"/>
                </a:solidFill>
              </a:rPr>
              <a:t> </a:t>
            </a:r>
            <a:r>
              <a:rPr lang="en-US" altLang="zh-TW" dirty="0">
                <a:solidFill>
                  <a:srgbClr val="008000"/>
                </a:solidFill>
              </a:rPr>
              <a:t>//room2</a:t>
            </a:r>
            <a:r>
              <a:rPr lang="zh-TW" altLang="en-US" dirty="0">
                <a:solidFill>
                  <a:srgbClr val="008000"/>
                </a:solidFill>
              </a:rPr>
              <a:t>为房间名称</a:t>
            </a:r>
          </a:p>
          <a:p>
            <a:pPr marL="36576" indent="0">
              <a:buNone/>
            </a:pPr>
            <a:r>
              <a:rPr lang="en-US" altLang="zh-CN" dirty="0">
                <a:solidFill>
                  <a:srgbClr val="008000"/>
                </a:solidFill>
              </a:rPr>
              <a:t> [[ZCXMPPManager sharedInstance]</a:t>
            </a:r>
            <a:r>
              <a:rPr lang="en-US" altLang="zh-CN" dirty="0" err="1">
                <a:solidFill>
                  <a:srgbClr val="008000"/>
                </a:solidFill>
              </a:rPr>
              <a:t>sendGroupMessage</a:t>
            </a:r>
            <a:r>
              <a:rPr lang="en-US" altLang="zh-CN" dirty="0">
                <a:solidFill>
                  <a:srgbClr val="008000"/>
                </a:solidFill>
              </a:rPr>
              <a:t>:@"</a:t>
            </a:r>
            <a:r>
              <a:rPr lang="zh-CN" altLang="en-US" dirty="0">
                <a:solidFill>
                  <a:srgbClr val="008000"/>
                </a:solidFill>
              </a:rPr>
              <a:t>哈哈哈</a:t>
            </a:r>
            <a:r>
              <a:rPr lang="en-US" altLang="zh-CN" dirty="0">
                <a:solidFill>
                  <a:srgbClr val="008000"/>
                </a:solidFill>
              </a:rPr>
              <a:t>" </a:t>
            </a:r>
            <a:r>
              <a:rPr lang="en-US" altLang="zh-CN" dirty="0" err="1">
                <a:solidFill>
                  <a:srgbClr val="008000"/>
                </a:solidFill>
              </a:rPr>
              <a:t>roomName</a:t>
            </a:r>
            <a:r>
              <a:rPr lang="en-US" altLang="zh-CN" dirty="0">
                <a:solidFill>
                  <a:srgbClr val="008000"/>
                </a:solidFill>
              </a:rPr>
              <a:t>:@"room2"];</a:t>
            </a:r>
            <a:endParaRPr kumimoji="1" lang="zh-CN" altLang="en-US" dirty="0">
              <a:solidFill>
                <a:srgbClr val="008000"/>
              </a:solidFill>
            </a:endParaRPr>
          </a:p>
        </p:txBody>
      </p:sp>
      <p:sp>
        <p:nvSpPr>
          <p:cNvPr id="2" name="标题 1"/>
          <p:cNvSpPr>
            <a:spLocks noGrp="1"/>
          </p:cNvSpPr>
          <p:nvPr>
            <p:ph type="title"/>
          </p:nvPr>
        </p:nvSpPr>
        <p:spPr/>
        <p:txBody>
          <a:bodyPr>
            <a:normAutofit/>
          </a:bodyPr>
          <a:lstStyle/>
          <a:p>
            <a:r>
              <a:rPr lang="zh-TW" altLang="en-US" dirty="0" smtClean="0"/>
              <a:t>发送</a:t>
            </a:r>
            <a:r>
              <a:rPr lang="zh-TW" altLang="en-US" dirty="0"/>
              <a:t>群聊天信息</a:t>
            </a:r>
            <a:endParaRPr kumimoji="1" lang="zh-CN" altLang="en-US" dirty="0"/>
          </a:p>
        </p:txBody>
      </p:sp>
    </p:spTree>
    <p:extLst>
      <p:ext uri="{BB962C8B-B14F-4D97-AF65-F5344CB8AC3E}">
        <p14:creationId xmlns:p14="http://schemas.microsoft.com/office/powerpoint/2010/main" val="4009640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32500" lnSpcReduction="20000"/>
          </a:bodyPr>
          <a:lstStyle/>
          <a:p>
            <a:r>
              <a:rPr lang="zh-CN" altLang="en-US" sz="3200" b="1" dirty="0" smtClean="0"/>
              <a:t>发送</a:t>
            </a:r>
            <a:endParaRPr lang="en-US" altLang="zh-CN" sz="3200" b="1" dirty="0" smtClean="0"/>
          </a:p>
          <a:p>
            <a:r>
              <a:rPr lang="en-US" altLang="zh-CN" sz="3200" b="1" dirty="0" smtClean="0"/>
              <a:t>&lt;</a:t>
            </a:r>
            <a:r>
              <a:rPr lang="en-US" altLang="zh-CN" sz="3200" b="1" dirty="0"/>
              <a:t>message</a:t>
            </a:r>
            <a:endParaRPr lang="en-US" altLang="zh-CN" sz="3200" dirty="0"/>
          </a:p>
          <a:p>
            <a:r>
              <a:rPr lang="en-US" altLang="zh-CN" sz="3200" dirty="0"/>
              <a:t>    from='crone1@shakespeare.lit/desktop'</a:t>
            </a:r>
          </a:p>
          <a:p>
            <a:r>
              <a:rPr lang="en-US" altLang="zh-CN" sz="3200" dirty="0"/>
              <a:t>    to='</a:t>
            </a:r>
            <a:r>
              <a:rPr lang="en-US" altLang="zh-CN" sz="3200" dirty="0" err="1"/>
              <a:t>darkcave@chat.shakespeare.lit</a:t>
            </a:r>
            <a:r>
              <a:rPr lang="en-US" altLang="zh-CN" sz="3200" dirty="0"/>
              <a:t>'</a:t>
            </a:r>
            <a:r>
              <a:rPr lang="en-US" altLang="zh-CN" sz="3200" b="1" dirty="0"/>
              <a:t>&gt;</a:t>
            </a:r>
            <a:endParaRPr lang="en-US" altLang="zh-CN" sz="3200" dirty="0"/>
          </a:p>
          <a:p>
            <a:r>
              <a:rPr lang="en-US" altLang="zh-CN" sz="3200" dirty="0"/>
              <a:t>  </a:t>
            </a:r>
            <a:r>
              <a:rPr lang="en-US" altLang="zh-CN" sz="3200" b="1" dirty="0"/>
              <a:t>&lt;x</a:t>
            </a:r>
            <a:r>
              <a:rPr lang="en-US" altLang="zh-CN" sz="3200" dirty="0"/>
              <a:t> xmlns='http://jabber.org/protocol/</a:t>
            </a:r>
            <a:r>
              <a:rPr lang="en-US" altLang="zh-CN" sz="3200" dirty="0" err="1"/>
              <a:t>muc#user</a:t>
            </a:r>
            <a:r>
              <a:rPr lang="en-US" altLang="zh-CN" sz="3200" dirty="0"/>
              <a:t>'</a:t>
            </a:r>
            <a:r>
              <a:rPr lang="en-US" altLang="zh-CN" sz="3200" b="1" dirty="0"/>
              <a:t>&gt;</a:t>
            </a:r>
            <a:endParaRPr lang="en-US" altLang="zh-CN" sz="3200" dirty="0"/>
          </a:p>
          <a:p>
            <a:r>
              <a:rPr lang="en-US" altLang="zh-CN" sz="3200" dirty="0"/>
              <a:t>    </a:t>
            </a:r>
            <a:r>
              <a:rPr lang="en-US" altLang="zh-CN" sz="3200" b="1" dirty="0"/>
              <a:t>&lt;invite</a:t>
            </a:r>
            <a:r>
              <a:rPr lang="en-US" altLang="zh-CN" sz="3200" dirty="0"/>
              <a:t> to='</a:t>
            </a:r>
            <a:r>
              <a:rPr lang="en-US" altLang="zh-CN" sz="3200" dirty="0" err="1"/>
              <a:t>hecate@shakespeare.lit</a:t>
            </a:r>
            <a:r>
              <a:rPr lang="en-US" altLang="zh-CN" sz="3200" dirty="0"/>
              <a:t>'</a:t>
            </a:r>
            <a:r>
              <a:rPr lang="en-US" altLang="zh-CN" sz="3200" b="1" dirty="0"/>
              <a:t>&gt;</a:t>
            </a:r>
            <a:endParaRPr lang="en-US" altLang="zh-CN" sz="3200" dirty="0"/>
          </a:p>
          <a:p>
            <a:r>
              <a:rPr lang="en-US" altLang="zh-CN" sz="3200" dirty="0"/>
              <a:t>      </a:t>
            </a:r>
            <a:r>
              <a:rPr lang="en-US" altLang="zh-CN" sz="3200" b="1" dirty="0"/>
              <a:t>&lt;reason&gt;</a:t>
            </a:r>
            <a:endParaRPr lang="en-US" altLang="zh-CN" sz="3200" dirty="0"/>
          </a:p>
          <a:p>
            <a:r>
              <a:rPr lang="en-US" altLang="zh-CN" sz="3200" dirty="0"/>
              <a:t>        Hey Hecate, this is the place for all good witches!</a:t>
            </a:r>
          </a:p>
          <a:p>
            <a:r>
              <a:rPr lang="en-US" altLang="zh-CN" sz="3200" dirty="0"/>
              <a:t>      </a:t>
            </a:r>
            <a:r>
              <a:rPr lang="en-US" altLang="zh-CN" sz="3200" b="1" dirty="0"/>
              <a:t>&lt;/reason&gt;</a:t>
            </a:r>
            <a:endParaRPr lang="en-US" altLang="zh-CN" sz="3200" dirty="0"/>
          </a:p>
          <a:p>
            <a:r>
              <a:rPr lang="en-US" altLang="zh-CN" sz="3200" dirty="0"/>
              <a:t>    </a:t>
            </a:r>
            <a:r>
              <a:rPr lang="en-US" altLang="zh-CN" sz="3200" b="1" dirty="0"/>
              <a:t>&lt;/invite&gt;</a:t>
            </a:r>
            <a:endParaRPr lang="en-US" altLang="zh-CN" sz="3200" dirty="0"/>
          </a:p>
          <a:p>
            <a:r>
              <a:rPr lang="en-US" altLang="zh-CN" sz="3200" dirty="0"/>
              <a:t>  </a:t>
            </a:r>
            <a:r>
              <a:rPr lang="en-US" altLang="zh-CN" sz="3200" b="1" dirty="0"/>
              <a:t>&lt;/x&gt;</a:t>
            </a:r>
            <a:endParaRPr lang="en-US" altLang="zh-CN" sz="3200" dirty="0"/>
          </a:p>
          <a:p>
            <a:r>
              <a:rPr lang="en-US" altLang="zh-CN" sz="3200" b="1" dirty="0"/>
              <a:t>&lt;/message&gt;</a:t>
            </a:r>
            <a:endParaRPr lang="en-US" altLang="zh-CN" sz="3200" dirty="0" smtClean="0">
              <a:solidFill>
                <a:srgbClr val="007400"/>
              </a:solidFill>
              <a:latin typeface="Menlo-Regular"/>
            </a:endParaRPr>
          </a:p>
          <a:p>
            <a:endParaRPr lang="en-US" altLang="zh-CN" sz="3200" dirty="0">
              <a:solidFill>
                <a:srgbClr val="007400"/>
              </a:solidFill>
              <a:latin typeface="Menlo-Regular"/>
            </a:endParaRPr>
          </a:p>
          <a:p>
            <a:endParaRPr lang="en-US" altLang="zh-CN" sz="3200" dirty="0" smtClean="0">
              <a:solidFill>
                <a:srgbClr val="007400"/>
              </a:solidFill>
              <a:latin typeface="Menlo-Regular"/>
            </a:endParaRPr>
          </a:p>
          <a:p>
            <a:r>
              <a:rPr lang="zh-CN" altLang="en-US" sz="3200" dirty="0" smtClean="0">
                <a:solidFill>
                  <a:srgbClr val="007400"/>
                </a:solidFill>
                <a:latin typeface="Menlo-Regular"/>
              </a:rPr>
              <a:t>本例封装</a:t>
            </a:r>
            <a:endParaRPr lang="en-US" altLang="zh-CN" sz="3200" dirty="0" smtClean="0">
              <a:solidFill>
                <a:srgbClr val="007400"/>
              </a:solidFill>
              <a:latin typeface="Menlo-Regular"/>
            </a:endParaRPr>
          </a:p>
          <a:p>
            <a:r>
              <a:rPr lang="zh-CN" altLang="en-US" sz="3200" dirty="0" smtClean="0">
                <a:solidFill>
                  <a:srgbClr val="007400"/>
                </a:solidFill>
                <a:latin typeface="Menlo-Regular"/>
              </a:rPr>
              <a:t>第一个参数为房间名称 第二个参数为加入房间后其他人看到的昵称</a:t>
            </a:r>
            <a:r>
              <a:rPr lang="en-US" altLang="zh-CN" sz="3200" dirty="0" smtClean="0">
                <a:solidFill>
                  <a:srgbClr val="007400"/>
                </a:solidFill>
                <a:latin typeface="Menlo-Regular"/>
              </a:rPr>
              <a:t> </a:t>
            </a:r>
          </a:p>
          <a:p>
            <a:r>
              <a:rPr lang="en-US" altLang="zh-CN" sz="3200" dirty="0" smtClean="0">
                <a:solidFill>
                  <a:srgbClr val="007400"/>
                </a:solidFill>
                <a:latin typeface="Menlo-Regular"/>
              </a:rPr>
              <a:t>[</a:t>
            </a:r>
            <a:r>
              <a:rPr lang="en-US" altLang="zh-CN" sz="3200" dirty="0">
                <a:solidFill>
                  <a:srgbClr val="007400"/>
                </a:solidFill>
                <a:latin typeface="Menlo-Regular"/>
              </a:rPr>
              <a:t>[ZCXMPPManager sharedInstance]</a:t>
            </a:r>
            <a:r>
              <a:rPr lang="en-US" altLang="zh-CN" sz="3200" dirty="0" err="1">
                <a:solidFill>
                  <a:srgbClr val="007400"/>
                </a:solidFill>
                <a:latin typeface="Menlo-Regular"/>
              </a:rPr>
              <a:t>xmppRoomCreateRoomName</a:t>
            </a:r>
            <a:r>
              <a:rPr lang="en-US" altLang="zh-CN" sz="3200" dirty="0">
                <a:solidFill>
                  <a:srgbClr val="007400"/>
                </a:solidFill>
                <a:latin typeface="Menlo-Regular"/>
              </a:rPr>
              <a:t>:@"room2" </a:t>
            </a:r>
            <a:r>
              <a:rPr lang="en-US" altLang="zh-CN" sz="3200" dirty="0" err="1">
                <a:solidFill>
                  <a:srgbClr val="007400"/>
                </a:solidFill>
                <a:latin typeface="Menlo-Regular"/>
              </a:rPr>
              <a:t>nickName</a:t>
            </a:r>
            <a:r>
              <a:rPr lang="en-US" altLang="zh-CN" sz="3200" dirty="0">
                <a:solidFill>
                  <a:srgbClr val="007400"/>
                </a:solidFill>
                <a:latin typeface="Menlo-Regular"/>
              </a:rPr>
              <a:t>:@"</a:t>
            </a:r>
            <a:r>
              <a:rPr lang="en-US" altLang="zh-CN" sz="3200" dirty="0" err="1">
                <a:solidFill>
                  <a:srgbClr val="007400"/>
                </a:solidFill>
                <a:latin typeface="Menlo-Regular"/>
              </a:rPr>
              <a:t>zhangcheng</a:t>
            </a:r>
            <a:r>
              <a:rPr lang="en-US" altLang="zh-CN" sz="3200" dirty="0">
                <a:solidFill>
                  <a:srgbClr val="007400"/>
                </a:solidFill>
                <a:latin typeface="Menlo-Regular"/>
              </a:rPr>
              <a:t>"]; </a:t>
            </a:r>
            <a:endParaRPr kumimoji="1" lang="zh-CN" altLang="en-US" dirty="0"/>
          </a:p>
        </p:txBody>
      </p:sp>
      <p:sp>
        <p:nvSpPr>
          <p:cNvPr id="2" name="标题 1"/>
          <p:cNvSpPr>
            <a:spLocks noGrp="1"/>
          </p:cNvSpPr>
          <p:nvPr>
            <p:ph type="title"/>
          </p:nvPr>
        </p:nvSpPr>
        <p:spPr/>
        <p:txBody>
          <a:bodyPr/>
          <a:lstStyle/>
          <a:p>
            <a:r>
              <a:rPr lang="zh-CN" altLang="en-US" dirty="0"/>
              <a:t>加入或创建聊天室</a:t>
            </a:r>
            <a:endParaRPr kumimoji="1" lang="zh-CN" altLang="en-US" dirty="0"/>
          </a:p>
        </p:txBody>
      </p:sp>
    </p:spTree>
    <p:extLst>
      <p:ext uri="{BB962C8B-B14F-4D97-AF65-F5344CB8AC3E}">
        <p14:creationId xmlns:p14="http://schemas.microsoft.com/office/powerpoint/2010/main" val="407528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91056"/>
            <a:ext cx="9143999" cy="5040131"/>
          </a:xfrm>
        </p:spPr>
        <p:txBody>
          <a:bodyPr>
            <a:normAutofit fontScale="85000" lnSpcReduction="10000"/>
          </a:bodyPr>
          <a:lstStyle/>
          <a:p>
            <a:r>
              <a:rPr lang="en-US" altLang="zh-CN" dirty="0" smtClean="0"/>
              <a:t>XMPP</a:t>
            </a:r>
            <a:r>
              <a:rPr lang="zh-CN" altLang="en-US" dirty="0"/>
              <a:t>的基础部分已经在</a:t>
            </a:r>
            <a:r>
              <a:rPr lang="en-US" altLang="zh-CN" dirty="0"/>
              <a:t>2002-2004</a:t>
            </a:r>
            <a:r>
              <a:rPr lang="zh-CN" altLang="en-US" dirty="0"/>
              <a:t>年得到了互联网工程任务组</a:t>
            </a:r>
            <a:r>
              <a:rPr lang="en-US" altLang="zh-CN" dirty="0"/>
              <a:t>(IETF)</a:t>
            </a:r>
            <a:r>
              <a:rPr lang="zh-CN" altLang="en-US" dirty="0"/>
              <a:t>的批准， 这意味着</a:t>
            </a:r>
            <a:r>
              <a:rPr lang="en-US" altLang="zh-CN" dirty="0"/>
              <a:t>XMPP</a:t>
            </a:r>
            <a:r>
              <a:rPr lang="zh-CN" altLang="en-US" dirty="0"/>
              <a:t>在将来就像我们认为理所当然的</a:t>
            </a:r>
            <a:r>
              <a:rPr lang="en-US" altLang="zh-CN" dirty="0"/>
              <a:t>Internet</a:t>
            </a:r>
            <a:r>
              <a:rPr lang="zh-CN" altLang="en-US" dirty="0"/>
              <a:t>协议</a:t>
            </a:r>
            <a:r>
              <a:rPr lang="en-US" altLang="zh-CN" dirty="0"/>
              <a:t>TCP/IP</a:t>
            </a:r>
            <a:r>
              <a:rPr lang="zh-CN" altLang="en-US" dirty="0"/>
              <a:t>、</a:t>
            </a:r>
            <a:r>
              <a:rPr lang="en-US" altLang="zh-CN" dirty="0"/>
              <a:t>HTTP</a:t>
            </a:r>
            <a:r>
              <a:rPr lang="zh-CN" altLang="en-US" dirty="0"/>
              <a:t>、</a:t>
            </a:r>
            <a:r>
              <a:rPr lang="en-US" altLang="zh-CN" dirty="0"/>
              <a:t>FTP</a:t>
            </a:r>
            <a:r>
              <a:rPr lang="zh-CN" altLang="en-US" dirty="0"/>
              <a:t>、</a:t>
            </a:r>
            <a:r>
              <a:rPr lang="en-US" altLang="zh-CN" dirty="0"/>
              <a:t>SMTP</a:t>
            </a:r>
            <a:r>
              <a:rPr lang="zh-CN" altLang="en-US" dirty="0"/>
              <a:t>、</a:t>
            </a:r>
            <a:r>
              <a:rPr lang="en-US" altLang="zh-CN" dirty="0"/>
              <a:t>POP</a:t>
            </a:r>
            <a:r>
              <a:rPr lang="zh-CN" altLang="en-US" dirty="0"/>
              <a:t>一样成为</a:t>
            </a:r>
            <a:r>
              <a:rPr lang="en-US" altLang="zh-CN" dirty="0"/>
              <a:t>Internet</a:t>
            </a:r>
            <a:r>
              <a:rPr lang="zh-CN" altLang="en-US" dirty="0"/>
              <a:t>标准；这 意味着以后我们就像使用</a:t>
            </a:r>
            <a:r>
              <a:rPr lang="en-US" altLang="zh-CN" dirty="0"/>
              <a:t>Web</a:t>
            </a:r>
            <a:r>
              <a:rPr lang="zh-CN" altLang="en-US" dirty="0"/>
              <a:t>、使用</a:t>
            </a:r>
            <a:r>
              <a:rPr lang="en-US" altLang="zh-CN" dirty="0"/>
              <a:t>Email</a:t>
            </a:r>
            <a:r>
              <a:rPr lang="zh-CN" altLang="en-US" dirty="0"/>
              <a:t>和使用</a:t>
            </a:r>
            <a:r>
              <a:rPr lang="en-US" altLang="zh-CN" dirty="0"/>
              <a:t>FTP</a:t>
            </a:r>
            <a:r>
              <a:rPr lang="zh-CN" altLang="en-US" dirty="0"/>
              <a:t>一样开放地使用</a:t>
            </a:r>
            <a:r>
              <a:rPr lang="en-US" altLang="zh-CN" dirty="0"/>
              <a:t>IM</a:t>
            </a:r>
            <a:r>
              <a:rPr lang="zh-CN" altLang="en-US" dirty="0"/>
              <a:t>。甚至若干年后人们会理所当然地认为</a:t>
            </a:r>
            <a:r>
              <a:rPr lang="en-US" altLang="zh-CN" dirty="0"/>
              <a:t>163</a:t>
            </a:r>
            <a:r>
              <a:rPr lang="zh-CN" altLang="en-US" dirty="0"/>
              <a:t>的邮箱可以给</a:t>
            </a:r>
            <a:r>
              <a:rPr lang="en-US" altLang="zh-CN" dirty="0"/>
              <a:t>Hotmail</a:t>
            </a:r>
            <a:r>
              <a:rPr lang="zh-CN" altLang="en-US" dirty="0"/>
              <a:t>发邮 件一样，</a:t>
            </a:r>
            <a:r>
              <a:rPr lang="en-US" altLang="zh-CN" dirty="0"/>
              <a:t>QQ</a:t>
            </a:r>
            <a:r>
              <a:rPr lang="zh-CN" altLang="en-US" dirty="0"/>
              <a:t>用户也可以添加</a:t>
            </a:r>
            <a:r>
              <a:rPr lang="en-US" altLang="zh-CN" dirty="0" err="1"/>
              <a:t>Gtalk</a:t>
            </a:r>
            <a:r>
              <a:rPr lang="zh-CN" altLang="en-US" dirty="0"/>
              <a:t>用户，人们会逐渐忘却当年军阀割据纷乱的历史。这是一种革命性的进步！不支持</a:t>
            </a:r>
            <a:r>
              <a:rPr lang="en-US" altLang="zh-CN" dirty="0"/>
              <a:t>XMPP</a:t>
            </a:r>
            <a:r>
              <a:rPr lang="zh-CN" altLang="en-US" dirty="0"/>
              <a:t>的</a:t>
            </a:r>
            <a:r>
              <a:rPr lang="en-US" altLang="zh-CN" dirty="0"/>
              <a:t>IM</a:t>
            </a:r>
            <a:r>
              <a:rPr lang="zh-CN" altLang="en-US" dirty="0"/>
              <a:t>将会像</a:t>
            </a:r>
            <a:r>
              <a:rPr lang="en-US" altLang="zh-CN" dirty="0"/>
              <a:t>IBM</a:t>
            </a:r>
            <a:r>
              <a:rPr lang="zh-CN" altLang="en-US" dirty="0"/>
              <a:t>的 </a:t>
            </a:r>
            <a:r>
              <a:rPr lang="en-US" altLang="zh-CN" dirty="0"/>
              <a:t>Token-Ring</a:t>
            </a:r>
            <a:r>
              <a:rPr lang="zh-CN" altLang="en-US" dirty="0"/>
              <a:t>一样孤芳自赏或者像</a:t>
            </a:r>
            <a:r>
              <a:rPr lang="en-US" altLang="zh-CN" dirty="0"/>
              <a:t>DEC NET</a:t>
            </a:r>
            <a:r>
              <a:rPr lang="zh-CN" altLang="en-US" dirty="0"/>
              <a:t>协议一样被人遗忘。遥想当年</a:t>
            </a:r>
            <a:r>
              <a:rPr lang="en-US" altLang="zh-CN" dirty="0"/>
              <a:t>DEC NET</a:t>
            </a:r>
            <a:r>
              <a:rPr lang="zh-CN" altLang="en-US" dirty="0"/>
              <a:t>和</a:t>
            </a:r>
            <a:r>
              <a:rPr lang="en-US" altLang="zh-CN" dirty="0"/>
              <a:t>IBM Token-Ring</a:t>
            </a:r>
            <a:r>
              <a:rPr lang="zh-CN" altLang="en-US" dirty="0"/>
              <a:t>也是多么意气风发羽扇纶巾啊！</a:t>
            </a:r>
          </a:p>
          <a:p>
            <a:r>
              <a:rPr lang="zh-CN" altLang="en-US" dirty="0"/>
              <a:t>在</a:t>
            </a:r>
            <a:r>
              <a:rPr lang="en-US" altLang="zh-CN" dirty="0"/>
              <a:t>XMPP</a:t>
            </a:r>
            <a:r>
              <a:rPr lang="zh-CN" altLang="en-US" dirty="0"/>
              <a:t>被批准之前，世界上已经存在了数十种支持</a:t>
            </a:r>
            <a:r>
              <a:rPr lang="en-US" altLang="zh-CN" dirty="0"/>
              <a:t>XMPP</a:t>
            </a:r>
            <a:r>
              <a:rPr lang="zh-CN" altLang="en-US" dirty="0"/>
              <a:t>的服务器端和客户端以及数百万用 户。嗅觉灵敏的</a:t>
            </a:r>
            <a:r>
              <a:rPr lang="en-US" altLang="zh-CN" dirty="0"/>
              <a:t>Google</a:t>
            </a:r>
            <a:r>
              <a:rPr lang="zh-CN" altLang="en-US" dirty="0"/>
              <a:t>作为开放源代码社区和开放标准的最大受益者，第一时间感受到了这种趋势，所以花重金将</a:t>
            </a:r>
            <a:r>
              <a:rPr lang="en-US" altLang="zh-CN" dirty="0" err="1"/>
              <a:t>Gaim</a:t>
            </a:r>
            <a:r>
              <a:rPr lang="zh-CN" altLang="en-US" dirty="0"/>
              <a:t>的作者挖去</a:t>
            </a:r>
            <a:r>
              <a:rPr lang="en-US" altLang="zh-CN" dirty="0"/>
              <a:t>Google</a:t>
            </a:r>
            <a:r>
              <a:rPr lang="zh-CN" altLang="en-US" dirty="0"/>
              <a:t>，于是就 有了基于</a:t>
            </a:r>
            <a:r>
              <a:rPr lang="en-US" altLang="zh-CN" dirty="0"/>
              <a:t>XMPP</a:t>
            </a:r>
            <a:r>
              <a:rPr lang="zh-CN" altLang="en-US" dirty="0"/>
              <a:t>的</a:t>
            </a:r>
            <a:r>
              <a:rPr lang="en-US" altLang="zh-CN" dirty="0" err="1"/>
              <a:t>Gtalk</a:t>
            </a:r>
            <a:r>
              <a:rPr lang="zh-CN" altLang="en-US" dirty="0"/>
              <a:t>。</a:t>
            </a:r>
          </a:p>
          <a:p>
            <a:r>
              <a:rPr lang="zh-CN" altLang="en-US" dirty="0"/>
              <a:t>开放的标准协议会导致产品的竞争更为健康和良性，整个产业链更为完善。当然产品之间的竞争唯 一的趋势就是同质化，产品发展到后期比拼的只有服务。这一点在传统产业已经被完全验证，互联网产业也不能逃脱。至于到时用户是选</a:t>
            </a:r>
            <a:r>
              <a:rPr lang="en-US" altLang="zh-CN" dirty="0" err="1"/>
              <a:t>Gtalk</a:t>
            </a:r>
            <a:r>
              <a:rPr lang="zh-CN" altLang="en-US" dirty="0"/>
              <a:t>呢还是选 </a:t>
            </a:r>
            <a:r>
              <a:rPr lang="en-US" altLang="zh-CN" dirty="0"/>
              <a:t>POPO</a:t>
            </a:r>
            <a:r>
              <a:rPr lang="zh-CN" altLang="en-US" dirty="0"/>
              <a:t>呢，就像用户现在选</a:t>
            </a:r>
            <a:r>
              <a:rPr lang="en-US" altLang="zh-CN" dirty="0"/>
              <a:t>Gmail</a:t>
            </a:r>
            <a:r>
              <a:rPr lang="zh-CN" altLang="en-US" dirty="0"/>
              <a:t>还是</a:t>
            </a:r>
            <a:r>
              <a:rPr lang="en-US" altLang="zh-CN" dirty="0"/>
              <a:t>163</a:t>
            </a:r>
            <a:r>
              <a:rPr lang="zh-CN" altLang="en-US" dirty="0"/>
              <a:t>的邮箱一样，可以各有所好。不过</a:t>
            </a:r>
            <a:r>
              <a:rPr lang="en-US" altLang="zh-CN" dirty="0"/>
              <a:t>IM</a:t>
            </a:r>
            <a:r>
              <a:rPr lang="zh-CN" altLang="en-US" dirty="0"/>
              <a:t>在扩展功能以及增值服务上还有非常大的竞争余地。</a:t>
            </a:r>
          </a:p>
          <a:p>
            <a:endParaRPr kumimoji="1" lang="zh-CN" altLang="en-US" dirty="0"/>
          </a:p>
        </p:txBody>
      </p:sp>
      <p:sp>
        <p:nvSpPr>
          <p:cNvPr id="3" name="标题 2"/>
          <p:cNvSpPr>
            <a:spLocks noGrp="1"/>
          </p:cNvSpPr>
          <p:nvPr>
            <p:ph type="title"/>
          </p:nvPr>
        </p:nvSpPr>
        <p:spPr/>
        <p:txBody>
          <a:bodyPr/>
          <a:lstStyle/>
          <a:p>
            <a:r>
              <a:rPr lang="en-US" altLang="zh-TW" dirty="0"/>
              <a:t>XMPP</a:t>
            </a:r>
            <a:r>
              <a:rPr lang="zh-CN" altLang="en-US" dirty="0"/>
              <a:t>进化之路</a:t>
            </a:r>
            <a:endParaRPr kumimoji="1" lang="zh-CN" altLang="en-US" dirty="0"/>
          </a:p>
        </p:txBody>
      </p:sp>
    </p:spTree>
    <p:extLst>
      <p:ext uri="{BB962C8B-B14F-4D97-AF65-F5344CB8AC3E}">
        <p14:creationId xmlns:p14="http://schemas.microsoft.com/office/powerpoint/2010/main" val="382599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6576" indent="0">
              <a:buNone/>
            </a:pPr>
            <a:r>
              <a:rPr lang="zh-CN" altLang="en-US" sz="3200" dirty="0" smtClean="0">
                <a:solidFill>
                  <a:srgbClr val="007400"/>
                </a:solidFill>
                <a:latin typeface="Menlo-Regular"/>
              </a:rPr>
              <a:t>第一个参数为那个房间的</a:t>
            </a:r>
            <a:r>
              <a:rPr lang="en-US" altLang="zh-CN" sz="3200" dirty="0" smtClean="0">
                <a:solidFill>
                  <a:srgbClr val="007400"/>
                </a:solidFill>
                <a:latin typeface="Menlo-Regular"/>
              </a:rPr>
              <a:t>jid</a:t>
            </a:r>
          </a:p>
          <a:p>
            <a:pPr marL="36576" indent="0">
              <a:buNone/>
            </a:pPr>
            <a:r>
              <a:rPr lang="en-US" altLang="zh-CN" sz="3200" dirty="0" smtClean="0">
                <a:solidFill>
                  <a:srgbClr val="007400"/>
                </a:solidFill>
                <a:latin typeface="Menlo-Regular"/>
              </a:rPr>
              <a:t>[</a:t>
            </a:r>
            <a:r>
              <a:rPr lang="en-US" altLang="zh-CN" sz="3200" dirty="0">
                <a:solidFill>
                  <a:srgbClr val="007400"/>
                </a:solidFill>
                <a:latin typeface="Menlo-Regular"/>
              </a:rPr>
              <a:t>[ZCXMPPManager sharedInstance]</a:t>
            </a:r>
            <a:r>
              <a:rPr lang="en-US" altLang="zh-CN" sz="3200" dirty="0" err="1">
                <a:solidFill>
                  <a:srgbClr val="007400"/>
                </a:solidFill>
                <a:latin typeface="Menlo-Regular"/>
              </a:rPr>
              <a:t>rejectRoom</a:t>
            </a:r>
            <a:r>
              <a:rPr lang="en-US" altLang="zh-CN" sz="3200" dirty="0">
                <a:solidFill>
                  <a:srgbClr val="007400"/>
                </a:solidFill>
                <a:latin typeface="Menlo-Regular"/>
              </a:rPr>
              <a:t>:@"room2@conference.admin-88ixf99az"];</a:t>
            </a:r>
            <a:endParaRPr kumimoji="1" lang="zh-CN" altLang="en-US" dirty="0"/>
          </a:p>
        </p:txBody>
      </p:sp>
      <p:sp>
        <p:nvSpPr>
          <p:cNvPr id="2" name="标题 1"/>
          <p:cNvSpPr>
            <a:spLocks noGrp="1"/>
          </p:cNvSpPr>
          <p:nvPr>
            <p:ph type="title"/>
          </p:nvPr>
        </p:nvSpPr>
        <p:spPr/>
        <p:txBody>
          <a:bodyPr/>
          <a:lstStyle/>
          <a:p>
            <a:r>
              <a:rPr lang="zh-CN" altLang="en-US" dirty="0"/>
              <a:t>拒绝加入聊天室</a:t>
            </a:r>
            <a:endParaRPr kumimoji="1" lang="zh-CN" altLang="en-US" dirty="0"/>
          </a:p>
        </p:txBody>
      </p:sp>
    </p:spTree>
    <p:extLst>
      <p:ext uri="{BB962C8B-B14F-4D97-AF65-F5344CB8AC3E}">
        <p14:creationId xmlns:p14="http://schemas.microsoft.com/office/powerpoint/2010/main" val="28758243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[[ZCXMPPManager sharedInstance]</a:t>
            </a:r>
            <a:r>
              <a:rPr lang="en-US" altLang="zh-CN" dirty="0" err="1"/>
              <a:t>inviteRoom:room</a:t>
            </a:r>
            <a:r>
              <a:rPr lang="en-US" altLang="zh-CN" dirty="0"/>
              <a:t> userName:@"123"];</a:t>
            </a:r>
            <a:endParaRPr kumimoji="1" lang="zh-CN" altLang="en-US" dirty="0"/>
          </a:p>
        </p:txBody>
      </p:sp>
      <p:sp>
        <p:nvSpPr>
          <p:cNvPr id="2" name="标题 1"/>
          <p:cNvSpPr>
            <a:spLocks noGrp="1"/>
          </p:cNvSpPr>
          <p:nvPr>
            <p:ph type="title"/>
          </p:nvPr>
        </p:nvSpPr>
        <p:spPr/>
        <p:txBody>
          <a:bodyPr/>
          <a:lstStyle/>
          <a:p>
            <a:r>
              <a:rPr lang="zh-CN" altLang="en-US" dirty="0"/>
              <a:t>发送邀请群</a:t>
            </a:r>
            <a:endParaRPr kumimoji="1" lang="zh-CN" altLang="en-US" dirty="0"/>
          </a:p>
        </p:txBody>
      </p:sp>
    </p:spTree>
    <p:extLst>
      <p:ext uri="{BB962C8B-B14F-4D97-AF65-F5344CB8AC3E}">
        <p14:creationId xmlns:p14="http://schemas.microsoft.com/office/powerpoint/2010/main" val="2984697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代理可以返回消息是否发送成功</a:t>
            </a:r>
          </a:p>
          <a:p>
            <a:r>
              <a:rPr lang="zh-CN" altLang="en-US" dirty="0"/>
              <a:t>回执的作用是得到对方是否已经读取消息</a:t>
            </a:r>
            <a:endParaRPr kumimoji="1" lang="zh-CN" altLang="en-US" dirty="0"/>
          </a:p>
        </p:txBody>
      </p:sp>
      <p:sp>
        <p:nvSpPr>
          <p:cNvPr id="2" name="标题 1"/>
          <p:cNvSpPr>
            <a:spLocks noGrp="1"/>
          </p:cNvSpPr>
          <p:nvPr>
            <p:ph type="title"/>
          </p:nvPr>
        </p:nvSpPr>
        <p:spPr/>
        <p:txBody>
          <a:bodyPr/>
          <a:lstStyle/>
          <a:p>
            <a:r>
              <a:rPr kumimoji="1" lang="en-US" altLang="en-US" dirty="0" smtClean="0"/>
              <a:t>消息发送与回执</a:t>
            </a:r>
            <a:endParaRPr kumimoji="1" lang="zh-CN" altLang="en-US" dirty="0"/>
          </a:p>
        </p:txBody>
      </p:sp>
    </p:spTree>
    <p:extLst>
      <p:ext uri="{BB962C8B-B14F-4D97-AF65-F5344CB8AC3E}">
        <p14:creationId xmlns:p14="http://schemas.microsoft.com/office/powerpoint/2010/main" val="12021479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err="1"/>
              <a:t>NSString</a:t>
            </a:r>
            <a:r>
              <a:rPr lang="en-US" altLang="zh-CN" dirty="0"/>
              <a:t> *</a:t>
            </a:r>
            <a:r>
              <a:rPr lang="en-US" altLang="zh-CN" dirty="0" err="1"/>
              <a:t>siID</a:t>
            </a:r>
            <a:r>
              <a:rPr lang="en-US" altLang="zh-CN" dirty="0"/>
              <a:t> = [XMPPStream </a:t>
            </a:r>
            <a:r>
              <a:rPr lang="en-US" altLang="zh-CN" dirty="0" err="1"/>
              <a:t>generateUUID</a:t>
            </a:r>
            <a:r>
              <a:rPr lang="en-US" altLang="zh-CN" dirty="0"/>
              <a:t>];  </a:t>
            </a:r>
          </a:p>
          <a:p>
            <a:r>
              <a:rPr lang="en-US" altLang="zh-TW" dirty="0"/>
              <a:t>//</a:t>
            </a:r>
            <a:r>
              <a:rPr lang="zh-TW" altLang="en-US" dirty="0"/>
              <a:t>发送消息  </a:t>
            </a:r>
          </a:p>
          <a:p>
            <a:r>
              <a:rPr lang="fi-FI" altLang="zh-CN" dirty="0" err="1"/>
              <a:t>XMPPMessage</a:t>
            </a:r>
            <a:r>
              <a:rPr lang="fi-FI" altLang="zh-CN" dirty="0"/>
              <a:t> *</a:t>
            </a:r>
            <a:r>
              <a:rPr lang="fi-FI" altLang="zh-CN" dirty="0" err="1"/>
              <a:t>message</a:t>
            </a:r>
            <a:r>
              <a:rPr lang="fi-FI" altLang="zh-CN" dirty="0"/>
              <a:t> = [</a:t>
            </a:r>
            <a:r>
              <a:rPr lang="fi-FI" altLang="zh-CN" dirty="0" err="1"/>
              <a:t>XMPPMessage</a:t>
            </a:r>
            <a:r>
              <a:rPr lang="fi-FI" altLang="zh-CN" dirty="0"/>
              <a:t> </a:t>
            </a:r>
            <a:r>
              <a:rPr lang="fi-FI" altLang="zh-CN" dirty="0" err="1"/>
              <a:t>messageWithType:@"chat</a:t>
            </a:r>
            <a:r>
              <a:rPr lang="fi-FI" altLang="zh-CN" dirty="0"/>
              <a:t>" </a:t>
            </a:r>
            <a:r>
              <a:rPr lang="fi-FI" altLang="zh-CN" dirty="0" err="1"/>
              <a:t>to:jid</a:t>
            </a:r>
            <a:r>
              <a:rPr lang="fi-FI" altLang="zh-CN" dirty="0"/>
              <a:t> </a:t>
            </a:r>
            <a:r>
              <a:rPr lang="fi-FI" altLang="zh-CN" dirty="0" err="1"/>
              <a:t>elementID:siID</a:t>
            </a:r>
            <a:r>
              <a:rPr lang="fi-FI" altLang="zh-CN" dirty="0"/>
              <a:t>];  </a:t>
            </a:r>
          </a:p>
          <a:p>
            <a:r>
              <a:rPr lang="fi-FI" altLang="zh-CN" dirty="0" err="1"/>
              <a:t>NSXMLElement</a:t>
            </a:r>
            <a:r>
              <a:rPr lang="fi-FI" altLang="zh-CN" dirty="0"/>
              <a:t> *</a:t>
            </a:r>
            <a:r>
              <a:rPr lang="fi-FI" altLang="zh-CN" dirty="0" err="1"/>
              <a:t>receipt</a:t>
            </a:r>
            <a:r>
              <a:rPr lang="fi-FI" altLang="zh-CN" dirty="0"/>
              <a:t> = [</a:t>
            </a:r>
            <a:r>
              <a:rPr lang="fi-FI" altLang="zh-CN" dirty="0" err="1"/>
              <a:t>NSXMLElement</a:t>
            </a:r>
            <a:r>
              <a:rPr lang="fi-FI" altLang="zh-CN" dirty="0"/>
              <a:t> </a:t>
            </a:r>
            <a:r>
              <a:rPr lang="fi-FI" altLang="zh-CN" dirty="0" err="1"/>
              <a:t>elementWithName:@"request</a:t>
            </a:r>
            <a:r>
              <a:rPr lang="fi-FI" altLang="zh-CN" dirty="0"/>
              <a:t>" </a:t>
            </a:r>
            <a:r>
              <a:rPr lang="fi-FI" altLang="zh-CN" dirty="0" err="1"/>
              <a:t>xmlns:@"urn:xmpp:receipts</a:t>
            </a:r>
            <a:r>
              <a:rPr lang="fi-FI" altLang="zh-CN" dirty="0"/>
              <a:t>"];  </a:t>
            </a:r>
          </a:p>
          <a:p>
            <a:r>
              <a:rPr lang="fi-FI" altLang="zh-CN" dirty="0"/>
              <a:t>[</a:t>
            </a:r>
            <a:r>
              <a:rPr lang="fi-FI" altLang="zh-CN" dirty="0" err="1"/>
              <a:t>message</a:t>
            </a:r>
            <a:r>
              <a:rPr lang="fi-FI" altLang="zh-CN" dirty="0"/>
              <a:t> </a:t>
            </a:r>
            <a:r>
              <a:rPr lang="fi-FI" altLang="zh-CN" dirty="0" err="1"/>
              <a:t>addChild:receipt</a:t>
            </a:r>
            <a:r>
              <a:rPr lang="fi-FI" altLang="zh-CN" dirty="0"/>
              <a:t>];  </a:t>
            </a:r>
          </a:p>
          <a:p>
            <a:r>
              <a:rPr lang="fi-FI" altLang="zh-CN" dirty="0"/>
              <a:t>[</a:t>
            </a:r>
            <a:r>
              <a:rPr lang="fi-FI" altLang="zh-CN" dirty="0" err="1"/>
              <a:t>message</a:t>
            </a:r>
            <a:r>
              <a:rPr lang="fi-FI" altLang="zh-CN" dirty="0"/>
              <a:t> </a:t>
            </a:r>
            <a:r>
              <a:rPr lang="fi-FI" altLang="zh-CN" dirty="0" err="1"/>
              <a:t>addBody</a:t>
            </a:r>
            <a:r>
              <a:rPr lang="fi-FI" altLang="zh-CN" dirty="0"/>
              <a:t>:@"</a:t>
            </a:r>
            <a:r>
              <a:rPr lang="zh-CN" altLang="fi-FI" dirty="0"/>
              <a:t>测试</a:t>
            </a:r>
            <a:r>
              <a:rPr lang="fi-FI" altLang="zh-CN" dirty="0"/>
              <a:t>"];  </a:t>
            </a:r>
          </a:p>
          <a:p>
            <a:r>
              <a:rPr lang="fi-FI" altLang="zh-CN" dirty="0"/>
              <a:t>[</a:t>
            </a:r>
            <a:r>
              <a:rPr lang="fi-FI" altLang="zh-CN" dirty="0" err="1"/>
              <a:t>self.xmppStream</a:t>
            </a:r>
            <a:r>
              <a:rPr lang="fi-FI" altLang="zh-CN" dirty="0"/>
              <a:t> </a:t>
            </a:r>
            <a:r>
              <a:rPr lang="fi-FI" altLang="zh-CN" dirty="0" err="1"/>
              <a:t>sendElement:message</a:t>
            </a:r>
            <a:r>
              <a:rPr lang="fi-FI" altLang="zh-CN" dirty="0"/>
              <a:t>];  </a:t>
            </a:r>
            <a:endParaRPr kumimoji="1" lang="zh-CN" altLang="en-US" dirty="0"/>
          </a:p>
        </p:txBody>
      </p:sp>
      <p:sp>
        <p:nvSpPr>
          <p:cNvPr id="2" name="标题 1"/>
          <p:cNvSpPr>
            <a:spLocks noGrp="1"/>
          </p:cNvSpPr>
          <p:nvPr>
            <p:ph type="title"/>
          </p:nvPr>
        </p:nvSpPr>
        <p:spPr/>
        <p:txBody>
          <a:bodyPr/>
          <a:lstStyle/>
          <a:p>
            <a:r>
              <a:rPr kumimoji="1" lang="zh-CN" altLang="en-US" dirty="0" smtClean="0"/>
              <a:t>消息回执</a:t>
            </a:r>
            <a:endParaRPr kumimoji="1" lang="zh-CN" altLang="en-US" dirty="0"/>
          </a:p>
        </p:txBody>
      </p:sp>
    </p:spTree>
    <p:extLst>
      <p:ext uri="{BB962C8B-B14F-4D97-AF65-F5344CB8AC3E}">
        <p14:creationId xmlns:p14="http://schemas.microsoft.com/office/powerpoint/2010/main" val="1767059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25000" lnSpcReduction="20000"/>
          </a:bodyPr>
          <a:lstStyle/>
          <a:p>
            <a:r>
              <a:rPr lang="en-US" altLang="zh-CN" dirty="0"/>
              <a:t>1.	- (</a:t>
            </a:r>
            <a:r>
              <a:rPr lang="en-US" altLang="zh-CN" b="1" dirty="0"/>
              <a:t>void</a:t>
            </a:r>
            <a:r>
              <a:rPr lang="en-US" altLang="zh-CN" dirty="0"/>
              <a:t>)xmppStream:(XMPPStream *)sender didReceiveMessage:(XMPPMessage *)message  </a:t>
            </a:r>
          </a:p>
          <a:p>
            <a:r>
              <a:rPr lang="en-US" altLang="zh-CN" dirty="0"/>
              <a:t>{     </a:t>
            </a:r>
          </a:p>
          <a:p>
            <a:r>
              <a:rPr lang="zh-TW" altLang="en-US" dirty="0"/>
              <a:t>    </a:t>
            </a:r>
            <a:r>
              <a:rPr lang="en-US" altLang="zh-TW" dirty="0"/>
              <a:t>//</a:t>
            </a:r>
            <a:r>
              <a:rPr lang="zh-TW" altLang="en-US" dirty="0"/>
              <a:t>回执判断  </a:t>
            </a:r>
          </a:p>
          <a:p>
            <a:r>
              <a:rPr lang="it-IT" altLang="zh-CN" dirty="0"/>
              <a:t>    </a:t>
            </a:r>
            <a:r>
              <a:rPr lang="it-IT" altLang="zh-CN" dirty="0" err="1"/>
              <a:t>NSXMLElement</a:t>
            </a:r>
            <a:r>
              <a:rPr lang="it-IT" altLang="zh-CN" dirty="0"/>
              <a:t> *</a:t>
            </a:r>
            <a:r>
              <a:rPr lang="it-IT" altLang="zh-CN" dirty="0" err="1"/>
              <a:t>request</a:t>
            </a:r>
            <a:r>
              <a:rPr lang="it-IT" altLang="zh-CN" dirty="0"/>
              <a:t> = [</a:t>
            </a:r>
            <a:r>
              <a:rPr lang="it-IT" altLang="zh-CN" dirty="0" err="1"/>
              <a:t>message</a:t>
            </a:r>
            <a:r>
              <a:rPr lang="it-IT" altLang="zh-CN" dirty="0"/>
              <a:t> </a:t>
            </a:r>
            <a:r>
              <a:rPr lang="it-IT" altLang="zh-CN" dirty="0" err="1"/>
              <a:t>elementForName</a:t>
            </a:r>
            <a:r>
              <a:rPr lang="it-IT" altLang="zh-CN" dirty="0"/>
              <a:t>:@"</a:t>
            </a:r>
            <a:r>
              <a:rPr lang="it-IT" altLang="zh-CN" dirty="0" err="1"/>
              <a:t>request</a:t>
            </a:r>
            <a:r>
              <a:rPr lang="it-IT" altLang="zh-CN" dirty="0"/>
              <a:t>"];  </a:t>
            </a:r>
          </a:p>
          <a:p>
            <a:r>
              <a:rPr lang="it-IT" altLang="zh-CN" dirty="0"/>
              <a:t>    </a:t>
            </a:r>
            <a:r>
              <a:rPr lang="it-IT" altLang="zh-CN" b="1" dirty="0" err="1"/>
              <a:t>if</a:t>
            </a:r>
            <a:r>
              <a:rPr lang="it-IT" altLang="zh-CN" dirty="0"/>
              <a:t> (</a:t>
            </a:r>
            <a:r>
              <a:rPr lang="it-IT" altLang="zh-CN" dirty="0" err="1"/>
              <a:t>request</a:t>
            </a:r>
            <a:r>
              <a:rPr lang="it-IT" altLang="zh-CN" dirty="0"/>
              <a:t>)  </a:t>
            </a:r>
          </a:p>
          <a:p>
            <a:r>
              <a:rPr lang="it-IT" altLang="zh-CN" dirty="0"/>
              <a:t>    {  </a:t>
            </a:r>
          </a:p>
          <a:p>
            <a:r>
              <a:rPr lang="it-IT" altLang="zh-CN" dirty="0"/>
              <a:t>        </a:t>
            </a:r>
            <a:r>
              <a:rPr lang="it-IT" altLang="zh-CN" b="1" dirty="0" err="1"/>
              <a:t>if</a:t>
            </a:r>
            <a:r>
              <a:rPr lang="it-IT" altLang="zh-CN" dirty="0"/>
              <a:t> ([</a:t>
            </a:r>
            <a:r>
              <a:rPr lang="it-IT" altLang="zh-CN" dirty="0" err="1"/>
              <a:t>request.xmlns</a:t>
            </a:r>
            <a:r>
              <a:rPr lang="it-IT" altLang="zh-CN" dirty="0"/>
              <a:t> </a:t>
            </a:r>
            <a:r>
              <a:rPr lang="it-IT" altLang="zh-CN" dirty="0" err="1"/>
              <a:t>isEqualToString</a:t>
            </a:r>
            <a:r>
              <a:rPr lang="it-IT" altLang="zh-CN" dirty="0"/>
              <a:t>:@"</a:t>
            </a:r>
            <a:r>
              <a:rPr lang="it-IT" altLang="zh-CN" dirty="0" err="1"/>
              <a:t>urn:xmpp:receipts</a:t>
            </a:r>
            <a:r>
              <a:rPr lang="it-IT" altLang="zh-CN" dirty="0"/>
              <a:t>"])//</a:t>
            </a:r>
            <a:r>
              <a:rPr lang="zh-CN" altLang="it-IT" dirty="0"/>
              <a:t>消息回执</a:t>
            </a:r>
            <a:r>
              <a:rPr lang="it-IT" altLang="zh-CN" dirty="0"/>
              <a:t>  </a:t>
            </a:r>
          </a:p>
          <a:p>
            <a:r>
              <a:rPr lang="it-IT" altLang="zh-CN" dirty="0"/>
              <a:t>        {  </a:t>
            </a:r>
          </a:p>
          <a:p>
            <a:r>
              <a:rPr lang="zh-TW" altLang="en-US" dirty="0"/>
              <a:t>            </a:t>
            </a:r>
            <a:r>
              <a:rPr lang="en-US" altLang="zh-TW" dirty="0"/>
              <a:t>//</a:t>
            </a:r>
            <a:r>
              <a:rPr lang="zh-TW" altLang="en-US" dirty="0"/>
              <a:t>组装消息回执  </a:t>
            </a:r>
          </a:p>
          <a:p>
            <a:r>
              <a:rPr lang="en-US" altLang="zh-CN" dirty="0"/>
              <a:t>            XMPPMessage *msg = [XMPPMessage messageWithType:[message </a:t>
            </a:r>
            <a:r>
              <a:rPr lang="en-US" altLang="zh-CN" dirty="0" err="1"/>
              <a:t>attributeStringValueForName</a:t>
            </a:r>
            <a:r>
              <a:rPr lang="en-US" altLang="zh-CN" dirty="0"/>
              <a:t>:@"type"] </a:t>
            </a:r>
            <a:r>
              <a:rPr lang="en-US" altLang="zh-CN" dirty="0" err="1"/>
              <a:t>to:message.from</a:t>
            </a:r>
            <a:r>
              <a:rPr lang="en-US" altLang="zh-CN" dirty="0"/>
              <a:t> </a:t>
            </a:r>
            <a:r>
              <a:rPr lang="en-US" altLang="zh-CN" dirty="0" err="1"/>
              <a:t>elementID</a:t>
            </a:r>
            <a:r>
              <a:rPr lang="en-US" altLang="zh-CN" dirty="0"/>
              <a:t>:[message </a:t>
            </a:r>
            <a:r>
              <a:rPr lang="en-US" altLang="zh-CN" dirty="0" err="1"/>
              <a:t>attributeStringValueForName</a:t>
            </a:r>
            <a:r>
              <a:rPr lang="en-US" altLang="zh-CN" dirty="0"/>
              <a:t>:@"id"]];  </a:t>
            </a:r>
          </a:p>
          <a:p>
            <a:r>
              <a:rPr lang="en-US" altLang="zh-CN" dirty="0"/>
              <a:t>            NSXMLElement *</a:t>
            </a:r>
            <a:r>
              <a:rPr lang="en-US" altLang="zh-CN" dirty="0" err="1"/>
              <a:t>recieved</a:t>
            </a:r>
            <a:r>
              <a:rPr lang="en-US" altLang="zh-CN" dirty="0"/>
              <a:t> = [NSXMLElement elementWithName:@"received" xmlns:@"</a:t>
            </a:r>
            <a:r>
              <a:rPr lang="en-US" altLang="zh-CN" dirty="0" err="1"/>
              <a:t>urn:xmpp:receipts</a:t>
            </a:r>
            <a:r>
              <a:rPr lang="en-US" altLang="zh-CN" dirty="0"/>
              <a:t>"];  </a:t>
            </a:r>
          </a:p>
          <a:p>
            <a:r>
              <a:rPr lang="en-US" altLang="zh-CN" dirty="0"/>
              <a:t>            [msg </a:t>
            </a:r>
            <a:r>
              <a:rPr lang="en-US" altLang="zh-CN" dirty="0" err="1"/>
              <a:t>addChild:recieved</a:t>
            </a:r>
            <a:r>
              <a:rPr lang="en-US" altLang="zh-CN" dirty="0"/>
              <a:t>];  </a:t>
            </a:r>
          </a:p>
          <a:p>
            <a:r>
              <a:rPr lang="en-US" altLang="zh-CN" dirty="0"/>
              <a:t>              </a:t>
            </a:r>
          </a:p>
          <a:p>
            <a:r>
              <a:rPr lang="zh-TW" altLang="en-US" dirty="0"/>
              <a:t>            </a:t>
            </a:r>
            <a:r>
              <a:rPr lang="en-US" altLang="zh-TW" dirty="0"/>
              <a:t>//</a:t>
            </a:r>
            <a:r>
              <a:rPr lang="zh-TW" altLang="en-US" dirty="0"/>
              <a:t>发送回执  </a:t>
            </a:r>
          </a:p>
          <a:p>
            <a:r>
              <a:rPr lang="en-US" altLang="zh-CN" dirty="0"/>
              <a:t>            [</a:t>
            </a:r>
            <a:r>
              <a:rPr lang="en-US" altLang="zh-CN" dirty="0" err="1"/>
              <a:t>self.xmppStream</a:t>
            </a:r>
            <a:r>
              <a:rPr lang="en-US" altLang="zh-CN" dirty="0"/>
              <a:t> </a:t>
            </a:r>
            <a:r>
              <a:rPr lang="en-US" altLang="zh-CN" dirty="0" err="1"/>
              <a:t>sendElement:msg</a:t>
            </a:r>
            <a:r>
              <a:rPr lang="en-US" altLang="zh-CN" dirty="0"/>
              <a:t>];  </a:t>
            </a:r>
          </a:p>
          <a:p>
            <a:r>
              <a:rPr lang="en-US" altLang="zh-CN" dirty="0"/>
              <a:t>        }  </a:t>
            </a:r>
          </a:p>
          <a:p>
            <a:r>
              <a:rPr lang="da-DK" altLang="zh-CN" dirty="0"/>
              <a:t>    }</a:t>
            </a:r>
            <a:r>
              <a:rPr lang="da-DK" altLang="zh-CN" b="1" dirty="0" err="1"/>
              <a:t>else</a:t>
            </a:r>
            <a:r>
              <a:rPr lang="da-DK" altLang="zh-CN" dirty="0"/>
              <a:t>  </a:t>
            </a:r>
          </a:p>
          <a:p>
            <a:r>
              <a:rPr lang="da-DK" altLang="zh-CN" dirty="0"/>
              <a:t>    {  </a:t>
            </a:r>
          </a:p>
          <a:p>
            <a:r>
              <a:rPr lang="da-DK" altLang="zh-CN" dirty="0"/>
              <a:t>        </a:t>
            </a:r>
            <a:r>
              <a:rPr lang="da-DK" altLang="zh-CN" dirty="0" err="1"/>
              <a:t>NSXMLElement</a:t>
            </a:r>
            <a:r>
              <a:rPr lang="da-DK" altLang="zh-CN" dirty="0"/>
              <a:t> *</a:t>
            </a:r>
            <a:r>
              <a:rPr lang="da-DK" altLang="zh-CN" dirty="0" err="1"/>
              <a:t>received</a:t>
            </a:r>
            <a:r>
              <a:rPr lang="da-DK" altLang="zh-CN" dirty="0"/>
              <a:t> = [</a:t>
            </a:r>
            <a:r>
              <a:rPr lang="da-DK" altLang="zh-CN" dirty="0" err="1"/>
              <a:t>message</a:t>
            </a:r>
            <a:r>
              <a:rPr lang="da-DK" altLang="zh-CN" dirty="0"/>
              <a:t> </a:t>
            </a:r>
            <a:r>
              <a:rPr lang="da-DK" altLang="zh-CN" dirty="0" err="1"/>
              <a:t>elementForName</a:t>
            </a:r>
            <a:r>
              <a:rPr lang="da-DK" altLang="zh-CN" dirty="0"/>
              <a:t>:@"</a:t>
            </a:r>
            <a:r>
              <a:rPr lang="da-DK" altLang="zh-CN" dirty="0" err="1"/>
              <a:t>received</a:t>
            </a:r>
            <a:r>
              <a:rPr lang="da-DK" altLang="zh-CN" dirty="0"/>
              <a:t>"];  </a:t>
            </a:r>
          </a:p>
          <a:p>
            <a:r>
              <a:rPr lang="en-US" altLang="zh-CN" dirty="0"/>
              <a:t>        </a:t>
            </a:r>
            <a:r>
              <a:rPr lang="en-US" altLang="zh-CN" b="1" dirty="0"/>
              <a:t>if</a:t>
            </a:r>
            <a:r>
              <a:rPr lang="en-US" altLang="zh-CN" dirty="0"/>
              <a:t> (received)  </a:t>
            </a:r>
          </a:p>
          <a:p>
            <a:r>
              <a:rPr lang="en-US" altLang="zh-CN" dirty="0"/>
              <a:t>        {  </a:t>
            </a:r>
          </a:p>
          <a:p>
            <a:r>
              <a:rPr lang="en-US" altLang="zh-CN" dirty="0"/>
              <a:t>            </a:t>
            </a:r>
            <a:r>
              <a:rPr lang="en-US" altLang="zh-CN" b="1" dirty="0"/>
              <a:t>if</a:t>
            </a:r>
            <a:r>
              <a:rPr lang="en-US" altLang="zh-CN" dirty="0"/>
              <a:t> ([</a:t>
            </a:r>
            <a:r>
              <a:rPr lang="en-US" altLang="zh-CN" dirty="0" err="1"/>
              <a:t>received.xmlns</a:t>
            </a:r>
            <a:r>
              <a:rPr lang="en-US" altLang="zh-CN" dirty="0"/>
              <a:t> isEqualToString:@"</a:t>
            </a:r>
            <a:r>
              <a:rPr lang="en-US" altLang="zh-CN" dirty="0" err="1"/>
              <a:t>urn:xmpp:receipts</a:t>
            </a:r>
            <a:r>
              <a:rPr lang="en-US" altLang="zh-CN" dirty="0"/>
              <a:t>"])//</a:t>
            </a:r>
            <a:r>
              <a:rPr lang="zh-CN" altLang="en-US" dirty="0"/>
              <a:t>消息回执</a:t>
            </a:r>
            <a:r>
              <a:rPr lang="en-US" altLang="zh-CN" dirty="0"/>
              <a:t>  </a:t>
            </a:r>
          </a:p>
          <a:p>
            <a:r>
              <a:rPr lang="en-US" altLang="zh-CN" dirty="0"/>
              <a:t>            {  </a:t>
            </a:r>
          </a:p>
          <a:p>
            <a:r>
              <a:rPr lang="zh-TW" altLang="en-US" dirty="0"/>
              <a:t>                </a:t>
            </a:r>
            <a:r>
              <a:rPr lang="en-US" altLang="zh-TW" dirty="0"/>
              <a:t>//</a:t>
            </a:r>
            <a:r>
              <a:rPr lang="zh-TW" altLang="en-US" dirty="0"/>
              <a:t>发送成功  </a:t>
            </a:r>
          </a:p>
          <a:p>
            <a:r>
              <a:rPr lang="it-IT" altLang="zh-CN" dirty="0"/>
              <a:t>                </a:t>
            </a:r>
            <a:r>
              <a:rPr lang="it-IT" altLang="zh-CN" dirty="0" err="1"/>
              <a:t>NSLog</a:t>
            </a:r>
            <a:r>
              <a:rPr lang="it-IT" altLang="zh-CN" dirty="0"/>
              <a:t>(@"</a:t>
            </a:r>
            <a:r>
              <a:rPr lang="it-IT" altLang="zh-CN" dirty="0" err="1"/>
              <a:t>message</a:t>
            </a:r>
            <a:r>
              <a:rPr lang="it-IT" altLang="zh-CN" dirty="0"/>
              <a:t> </a:t>
            </a:r>
            <a:r>
              <a:rPr lang="it-IT" altLang="zh-CN" dirty="0" err="1"/>
              <a:t>send</a:t>
            </a:r>
            <a:r>
              <a:rPr lang="it-IT" altLang="zh-CN" dirty="0"/>
              <a:t> success!");  </a:t>
            </a:r>
          </a:p>
          <a:p>
            <a:r>
              <a:rPr lang="it-IT" altLang="zh-CN" dirty="0"/>
              <a:t>            }  </a:t>
            </a:r>
          </a:p>
          <a:p>
            <a:r>
              <a:rPr lang="it-IT" altLang="zh-CN" dirty="0"/>
              <a:t>        }  </a:t>
            </a:r>
          </a:p>
          <a:p>
            <a:r>
              <a:rPr lang="it-IT" altLang="zh-CN" dirty="0"/>
              <a:t>    }  </a:t>
            </a:r>
          </a:p>
          <a:p>
            <a:r>
              <a:rPr lang="it-IT" altLang="zh-CN" dirty="0"/>
              <a:t>      </a:t>
            </a:r>
          </a:p>
          <a:p>
            <a:r>
              <a:rPr lang="zh-TW" altLang="en-US" dirty="0"/>
              <a:t>    </a:t>
            </a:r>
            <a:r>
              <a:rPr lang="en-US" altLang="zh-TW" dirty="0"/>
              <a:t>//</a:t>
            </a:r>
            <a:r>
              <a:rPr lang="zh-TW" altLang="en-US" dirty="0"/>
              <a:t>消息处理  </a:t>
            </a:r>
          </a:p>
          <a:p>
            <a:r>
              <a:rPr lang="zh-TW" altLang="en-US" dirty="0"/>
              <a:t>    </a:t>
            </a:r>
            <a:r>
              <a:rPr lang="en-US" altLang="zh-TW" dirty="0"/>
              <a:t>//...  </a:t>
            </a:r>
          </a:p>
          <a:p>
            <a:r>
              <a:rPr lang="en-US" altLang="zh-CN" dirty="0"/>
              <a:t>}  </a:t>
            </a:r>
          </a:p>
          <a:p>
            <a:endParaRPr kumimoji="1" lang="zh-CN" altLang="en-US" dirty="0"/>
          </a:p>
        </p:txBody>
      </p:sp>
      <p:sp>
        <p:nvSpPr>
          <p:cNvPr id="2" name="标题 1"/>
          <p:cNvSpPr>
            <a:spLocks noGrp="1"/>
          </p:cNvSpPr>
          <p:nvPr>
            <p:ph type="title"/>
          </p:nvPr>
        </p:nvSpPr>
        <p:spPr/>
        <p:txBody>
          <a:bodyPr/>
          <a:lstStyle/>
          <a:p>
            <a:r>
              <a:rPr kumimoji="1" lang="zh-CN" altLang="en-US" dirty="0" smtClean="0"/>
              <a:t>收到回执</a:t>
            </a:r>
            <a:endParaRPr kumimoji="1" lang="zh-CN" altLang="en-US" dirty="0"/>
          </a:p>
        </p:txBody>
      </p:sp>
    </p:spTree>
    <p:extLst>
      <p:ext uri="{BB962C8B-B14F-4D97-AF65-F5344CB8AC3E}">
        <p14:creationId xmlns:p14="http://schemas.microsoft.com/office/powerpoint/2010/main" val="38922160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dirty="0" err="1"/>
              <a:t>xmpp</a:t>
            </a:r>
            <a:r>
              <a:rPr lang="zh-TW" altLang="en-US" dirty="0" smtClean="0"/>
              <a:t>中文文档  </a:t>
            </a:r>
            <a:r>
              <a:rPr lang="zh-CN" altLang="zh-TW" dirty="0"/>
              <a:t> </a:t>
            </a:r>
            <a:r>
              <a:rPr lang="en-US" altLang="zh-CN" dirty="0" smtClean="0"/>
              <a:t>jabber</a:t>
            </a:r>
            <a:r>
              <a:rPr lang="zh-CN" altLang="en-US" dirty="0" smtClean="0"/>
              <a:t>中文翻译计划</a:t>
            </a:r>
            <a:endParaRPr lang="zh-TW" altLang="en-US" dirty="0"/>
          </a:p>
          <a:p>
            <a:r>
              <a:rPr lang="en-US" altLang="zh-CN" dirty="0"/>
              <a:t>http://</a:t>
            </a:r>
            <a:r>
              <a:rPr lang="en-US" altLang="zh-CN" dirty="0" err="1"/>
              <a:t>wiki.jabbercn.org</a:t>
            </a:r>
            <a:endParaRPr kumimoji="1" lang="zh-CN" altLang="en-US" dirty="0"/>
          </a:p>
        </p:txBody>
      </p:sp>
      <p:sp>
        <p:nvSpPr>
          <p:cNvPr id="3" name="标题 2"/>
          <p:cNvSpPr>
            <a:spLocks noGrp="1"/>
          </p:cNvSpPr>
          <p:nvPr>
            <p:ph type="title"/>
          </p:nvPr>
        </p:nvSpPr>
        <p:spPr/>
        <p:txBody>
          <a:bodyPr/>
          <a:lstStyle/>
          <a:p>
            <a:r>
              <a:rPr kumimoji="1" lang="zh-CN" altLang="en-US" dirty="0" smtClean="0"/>
              <a:t>更多内容</a:t>
            </a:r>
            <a:endParaRPr kumimoji="1" lang="zh-CN" altLang="en-US" dirty="0"/>
          </a:p>
        </p:txBody>
      </p:sp>
    </p:spTree>
    <p:extLst>
      <p:ext uri="{BB962C8B-B14F-4D97-AF65-F5344CB8AC3E}">
        <p14:creationId xmlns:p14="http://schemas.microsoft.com/office/powerpoint/2010/main" val="24142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91056"/>
            <a:ext cx="9143999" cy="5040131"/>
          </a:xfrm>
        </p:spPr>
        <p:txBody>
          <a:bodyPr>
            <a:normAutofit/>
          </a:bodyPr>
          <a:lstStyle/>
          <a:p>
            <a:r>
              <a:rPr lang="en-US" altLang="zh-CN" dirty="0"/>
              <a:t>XMPP</a:t>
            </a:r>
            <a:r>
              <a:rPr lang="zh-CN" altLang="en-US" dirty="0"/>
              <a:t>是一种基于</a:t>
            </a:r>
            <a:r>
              <a:rPr lang="en-US" altLang="zh-CN" dirty="0"/>
              <a:t>XML</a:t>
            </a:r>
            <a:r>
              <a:rPr lang="zh-CN" altLang="en-US" dirty="0"/>
              <a:t>的协议，它继承了在</a:t>
            </a:r>
            <a:r>
              <a:rPr lang="en-US" altLang="zh-CN" dirty="0"/>
              <a:t>XML</a:t>
            </a:r>
            <a:r>
              <a:rPr lang="zh-CN" altLang="en-US" dirty="0"/>
              <a:t>环境中灵活的发展性。因此，基于</a:t>
            </a:r>
            <a:r>
              <a:rPr lang="en-US" altLang="zh-CN" dirty="0"/>
              <a:t>XMPP</a:t>
            </a:r>
            <a:r>
              <a:rPr lang="zh-CN" altLang="en-US" dirty="0"/>
              <a:t>的应用具有超强的可扩展性。经过扩展以后的</a:t>
            </a:r>
            <a:r>
              <a:rPr lang="en-US" altLang="zh-CN" dirty="0"/>
              <a:t>XMPP</a:t>
            </a:r>
            <a:r>
              <a:rPr lang="zh-CN" altLang="en-US" dirty="0"/>
              <a:t>可以通过发 送扩展的信息来处理用户的需求，以及在</a:t>
            </a:r>
            <a:r>
              <a:rPr lang="en-US" altLang="zh-CN" dirty="0"/>
              <a:t>XMPP</a:t>
            </a:r>
            <a:r>
              <a:rPr lang="zh-CN" altLang="en-US" dirty="0"/>
              <a:t>的顶端建立如内容发布系统和基于地址的服务等应用程 序。而且，</a:t>
            </a:r>
            <a:r>
              <a:rPr lang="en-US" altLang="zh-CN" dirty="0"/>
              <a:t>XMPP</a:t>
            </a:r>
            <a:r>
              <a:rPr lang="zh-CN" altLang="en-US" dirty="0"/>
              <a:t>包含了针对服务器端的软件协议，使之能与另一个进行通话，这使得开发者更容易建立客户应用程序或给一个配好系统添加功能</a:t>
            </a:r>
            <a:r>
              <a:rPr lang="zh-CN" altLang="en-US" dirty="0" smtClean="0"/>
              <a:t>。</a:t>
            </a:r>
            <a:endParaRPr lang="en-US" altLang="zh-CN" dirty="0" smtClean="0"/>
          </a:p>
          <a:p>
            <a:r>
              <a:rPr lang="zh-CN" altLang="en-US" dirty="0"/>
              <a:t>可扩展消息处理现场协议</a:t>
            </a:r>
            <a:r>
              <a:rPr lang="en-US" altLang="zh-CN" dirty="0"/>
              <a:t>(</a:t>
            </a:r>
            <a:r>
              <a:rPr lang="en-US" altLang="zh-CN" dirty="0" err="1"/>
              <a:t>eXtensible</a:t>
            </a:r>
            <a:r>
              <a:rPr lang="en-US" altLang="zh-CN" dirty="0"/>
              <a:t> Messaging and Presence Protocol , </a:t>
            </a:r>
            <a:r>
              <a:rPr lang="en-US" altLang="zh-CN" b="1" dirty="0"/>
              <a:t>XMPP</a:t>
            </a:r>
            <a:r>
              <a:rPr lang="en-US" altLang="zh-CN" dirty="0"/>
              <a:t>) </a:t>
            </a:r>
            <a:r>
              <a:rPr lang="zh-CN" altLang="en-US" dirty="0"/>
              <a:t>是一种基于可扩展标记语言</a:t>
            </a:r>
            <a:r>
              <a:rPr lang="en-US" altLang="zh-CN" dirty="0"/>
              <a:t>(</a:t>
            </a:r>
            <a:r>
              <a:rPr lang="en-US" altLang="zh-CN" dirty="0" err="1"/>
              <a:t>eXtensible</a:t>
            </a:r>
            <a:r>
              <a:rPr lang="en-US" altLang="zh-CN" dirty="0"/>
              <a:t> Markup Language, XML)</a:t>
            </a:r>
            <a:r>
              <a:rPr lang="zh-CN" altLang="en-US" dirty="0"/>
              <a:t>的近端串流式即时通信协议。它将现场和上下文敏感信息标记嵌入到</a:t>
            </a:r>
            <a:r>
              <a:rPr lang="en-US" altLang="zh-CN" dirty="0"/>
              <a:t>XML </a:t>
            </a:r>
            <a:r>
              <a:rPr lang="zh-CN" altLang="en-US" dirty="0"/>
              <a:t>结构化数据中</a:t>
            </a:r>
            <a:r>
              <a:rPr lang="en-US" altLang="zh-CN" dirty="0"/>
              <a:t>, </a:t>
            </a:r>
            <a:r>
              <a:rPr lang="zh-CN" altLang="en-US" dirty="0"/>
              <a:t>使得人与人之间、应用系统之间以及人与应用系统之间能即时相互通信。</a:t>
            </a:r>
            <a:r>
              <a:rPr lang="en-US" altLang="zh-CN" dirty="0"/>
              <a:t>XMPP </a:t>
            </a:r>
            <a:r>
              <a:rPr lang="zh-CN" altLang="en-US" dirty="0"/>
              <a:t>协议已被批准为互联网即时通信协议标准。</a:t>
            </a:r>
            <a:endParaRPr kumimoji="1" lang="zh-CN" altLang="en-US" dirty="0"/>
          </a:p>
        </p:txBody>
      </p:sp>
      <p:sp>
        <p:nvSpPr>
          <p:cNvPr id="3" name="标题 2"/>
          <p:cNvSpPr>
            <a:spLocks noGrp="1"/>
          </p:cNvSpPr>
          <p:nvPr>
            <p:ph type="title"/>
          </p:nvPr>
        </p:nvSpPr>
        <p:spPr/>
        <p:txBody>
          <a:bodyPr/>
          <a:lstStyle/>
          <a:p>
            <a:r>
              <a:rPr lang="en-US" altLang="zh-TW" dirty="0" smtClean="0"/>
              <a:t>XMPP</a:t>
            </a:r>
            <a:r>
              <a:rPr lang="zh-CN" altLang="en-US" dirty="0" smtClean="0"/>
              <a:t>协议概述</a:t>
            </a:r>
            <a:endParaRPr kumimoji="1" lang="zh-CN" altLang="en-US" dirty="0"/>
          </a:p>
        </p:txBody>
      </p:sp>
    </p:spTree>
    <p:extLst>
      <p:ext uri="{BB962C8B-B14F-4D97-AF65-F5344CB8AC3E}">
        <p14:creationId xmlns:p14="http://schemas.microsoft.com/office/powerpoint/2010/main" val="53915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37162"/>
            <a:ext cx="9143999" cy="5620838"/>
          </a:xfrm>
        </p:spPr>
        <p:txBody>
          <a:bodyPr>
            <a:normAutofit fontScale="77500" lnSpcReduction="20000"/>
          </a:bodyPr>
          <a:lstStyle/>
          <a:p>
            <a:r>
              <a:rPr lang="zh-CN" altLang="en-US" b="1" dirty="0"/>
              <a:t>开放</a:t>
            </a:r>
            <a:r>
              <a:rPr lang="en-US" altLang="zh-CN" dirty="0"/>
              <a:t>—XMPP</a:t>
            </a:r>
            <a:r>
              <a:rPr lang="zh-CN" altLang="en-US" dirty="0"/>
              <a:t>协议是自由、开放、公开的，并且易于了解。而且在客户端、服务器、组件、源码库等方面，都已经各自有多种实现。</a:t>
            </a:r>
          </a:p>
          <a:p>
            <a:r>
              <a:rPr lang="zh-CN" altLang="en-US" b="1" dirty="0"/>
              <a:t>标准</a:t>
            </a:r>
            <a:r>
              <a:rPr lang="en-US" altLang="zh-CN" dirty="0"/>
              <a:t>—</a:t>
            </a:r>
            <a:r>
              <a:rPr lang="zh-CN" altLang="en-US" dirty="0"/>
              <a:t>互联网工程工作小组（</a:t>
            </a:r>
            <a:r>
              <a:rPr lang="en-US" altLang="zh-CN" dirty="0"/>
              <a:t>IETF</a:t>
            </a:r>
            <a:r>
              <a:rPr lang="zh-CN" altLang="en-US" dirty="0"/>
              <a:t>）已经将</a:t>
            </a:r>
            <a:r>
              <a:rPr lang="en-US" altLang="zh-CN" dirty="0"/>
              <a:t>Jabber</a:t>
            </a:r>
            <a:r>
              <a:rPr lang="zh-CN" altLang="en-US" dirty="0"/>
              <a:t>的核心</a:t>
            </a:r>
            <a:r>
              <a:rPr lang="en-US" altLang="zh-CN" dirty="0"/>
              <a:t>XML</a:t>
            </a:r>
            <a:r>
              <a:rPr lang="zh-CN" altLang="en-US" dirty="0"/>
              <a:t>流协议以</a:t>
            </a:r>
            <a:r>
              <a:rPr lang="en-US" altLang="zh-CN" dirty="0"/>
              <a:t>XMPP</a:t>
            </a:r>
            <a:r>
              <a:rPr lang="zh-CN" altLang="en-US" dirty="0"/>
              <a:t>之名，正式列为认可的实时通信及</a:t>
            </a:r>
            <a:r>
              <a:rPr lang="en-US" altLang="zh-CN" dirty="0"/>
              <a:t>Presence</a:t>
            </a:r>
            <a:r>
              <a:rPr lang="zh-CN" altLang="en-US" dirty="0"/>
              <a:t>技术。而</a:t>
            </a:r>
            <a:r>
              <a:rPr lang="en-US" altLang="zh-CN" b="1" dirty="0"/>
              <a:t>XMPP</a:t>
            </a:r>
            <a:r>
              <a:rPr lang="zh-CN" altLang="en-US" dirty="0"/>
              <a:t>的技术规格已被定义在</a:t>
            </a:r>
            <a:r>
              <a:rPr lang="en-US" altLang="zh-CN" dirty="0"/>
              <a:t>RFC 3920</a:t>
            </a:r>
            <a:r>
              <a:rPr lang="zh-CN" altLang="en-US" dirty="0"/>
              <a:t>及</a:t>
            </a:r>
            <a:r>
              <a:rPr lang="en-US" altLang="zh-CN" dirty="0"/>
              <a:t>RFC 3921</a:t>
            </a:r>
            <a:r>
              <a:rPr lang="zh-CN" altLang="en-US" dirty="0"/>
              <a:t>。任何</a:t>
            </a:r>
            <a:r>
              <a:rPr lang="en-US" altLang="zh-CN" dirty="0"/>
              <a:t>IM</a:t>
            </a:r>
            <a:r>
              <a:rPr lang="zh-CN" altLang="en-US" dirty="0"/>
              <a:t>供应商在遵循</a:t>
            </a:r>
            <a:r>
              <a:rPr lang="en-US" altLang="zh-CN" dirty="0"/>
              <a:t>XMPP</a:t>
            </a:r>
            <a:r>
              <a:rPr lang="zh-CN" altLang="en-US" dirty="0"/>
              <a:t>协议下，都可与</a:t>
            </a:r>
            <a:r>
              <a:rPr lang="en-US" altLang="zh-CN" dirty="0"/>
              <a:t>Google Talk</a:t>
            </a:r>
            <a:r>
              <a:rPr lang="zh-CN" altLang="en-US" dirty="0"/>
              <a:t>实现连接。</a:t>
            </a:r>
          </a:p>
          <a:p>
            <a:r>
              <a:rPr lang="zh-CN" altLang="en-US" b="1" dirty="0"/>
              <a:t>证实可用</a:t>
            </a:r>
            <a:r>
              <a:rPr lang="en-US" altLang="zh-CN" dirty="0"/>
              <a:t>—</a:t>
            </a:r>
            <a:r>
              <a:rPr lang="zh-CN" altLang="en-US" dirty="0"/>
              <a:t>第一个</a:t>
            </a:r>
            <a:r>
              <a:rPr lang="en-US" altLang="zh-CN" dirty="0"/>
              <a:t>Jabber(</a:t>
            </a:r>
            <a:r>
              <a:rPr lang="zh-CN" altLang="en-US" dirty="0"/>
              <a:t>现在</a:t>
            </a:r>
            <a:r>
              <a:rPr lang="en-US" altLang="zh-CN" dirty="0"/>
              <a:t>XMPP)</a:t>
            </a:r>
            <a:r>
              <a:rPr lang="zh-CN" altLang="en-US" dirty="0"/>
              <a:t>技术是</a:t>
            </a:r>
            <a:r>
              <a:rPr lang="en-US" altLang="zh-CN" dirty="0" err="1"/>
              <a:t>Jeremie</a:t>
            </a:r>
            <a:r>
              <a:rPr lang="en-US" altLang="zh-CN" dirty="0"/>
              <a:t> Miller</a:t>
            </a:r>
            <a:r>
              <a:rPr lang="zh-CN" altLang="en-US" dirty="0"/>
              <a:t>在</a:t>
            </a:r>
            <a:r>
              <a:rPr lang="en-US" altLang="zh-CN" dirty="0"/>
              <a:t>1998</a:t>
            </a:r>
            <a:r>
              <a:rPr lang="zh-CN" altLang="en-US" dirty="0"/>
              <a:t>年开发的，现在已经相当稳定；数以百计的开发者为</a:t>
            </a:r>
            <a:r>
              <a:rPr lang="en-US" altLang="zh-CN" dirty="0"/>
              <a:t>XMPP</a:t>
            </a:r>
            <a:r>
              <a:rPr lang="zh-CN" altLang="en-US" dirty="0"/>
              <a:t>技术而努力。今日的互联网上有数以万计的</a:t>
            </a:r>
            <a:r>
              <a:rPr lang="en-US" altLang="zh-CN" dirty="0"/>
              <a:t>XMPP</a:t>
            </a:r>
            <a:r>
              <a:rPr lang="zh-CN" altLang="en-US" dirty="0"/>
              <a:t>服务器运作著，并有数以百万计的人们使用</a:t>
            </a:r>
            <a:r>
              <a:rPr lang="en-US" altLang="zh-CN" dirty="0"/>
              <a:t>XMPP</a:t>
            </a:r>
            <a:r>
              <a:rPr lang="zh-CN" altLang="en-US" dirty="0"/>
              <a:t>实时传讯软件。</a:t>
            </a:r>
          </a:p>
          <a:p>
            <a:r>
              <a:rPr lang="zh-CN" altLang="en-US" b="1" dirty="0">
                <a:solidFill>
                  <a:srgbClr val="FF0000"/>
                </a:solidFill>
              </a:rPr>
              <a:t>分布式</a:t>
            </a:r>
            <a:r>
              <a:rPr lang="en-US" altLang="zh-CN" dirty="0"/>
              <a:t>—XMPP</a:t>
            </a:r>
            <a:r>
              <a:rPr lang="zh-CN" altLang="en-US" dirty="0"/>
              <a:t>网络的架构和电子邮件十分相像；</a:t>
            </a:r>
            <a:r>
              <a:rPr lang="en-US" altLang="zh-CN" dirty="0"/>
              <a:t>XMPP</a:t>
            </a:r>
            <a:r>
              <a:rPr lang="zh-CN" altLang="en-US" dirty="0"/>
              <a:t>核心协议通信方式是先创建一个</a:t>
            </a:r>
            <a:r>
              <a:rPr lang="en-US" altLang="zh-CN" dirty="0"/>
              <a:t>stream</a:t>
            </a:r>
            <a:r>
              <a:rPr lang="zh-CN" altLang="en-US" dirty="0"/>
              <a:t>，</a:t>
            </a:r>
            <a:r>
              <a:rPr lang="en-US" altLang="zh-CN" dirty="0"/>
              <a:t>XMPP</a:t>
            </a:r>
            <a:r>
              <a:rPr lang="zh-CN" altLang="en-US" dirty="0"/>
              <a:t>以</a:t>
            </a:r>
            <a:r>
              <a:rPr lang="en-US" altLang="zh-CN" dirty="0"/>
              <a:t>TCP</a:t>
            </a:r>
            <a:r>
              <a:rPr lang="zh-CN" altLang="en-US" dirty="0"/>
              <a:t>传递</a:t>
            </a:r>
            <a:r>
              <a:rPr lang="en-US" altLang="zh-CN" dirty="0"/>
              <a:t>XML</a:t>
            </a:r>
            <a:r>
              <a:rPr lang="zh-CN" altLang="en-US" dirty="0"/>
              <a:t>数据流，没有中央主服务器。任何人都可以运行自己的</a:t>
            </a:r>
            <a:r>
              <a:rPr lang="en-US" altLang="zh-CN" dirty="0"/>
              <a:t>XMPP</a:t>
            </a:r>
            <a:r>
              <a:rPr lang="zh-CN" altLang="en-US" dirty="0"/>
              <a:t>服务器，使个人及组织能够掌控他们的实时传讯体验。</a:t>
            </a:r>
          </a:p>
          <a:p>
            <a:r>
              <a:rPr lang="zh-CN" altLang="en-US" b="1" dirty="0">
                <a:solidFill>
                  <a:srgbClr val="FF0000"/>
                </a:solidFill>
              </a:rPr>
              <a:t>安全</a:t>
            </a:r>
            <a:r>
              <a:rPr lang="en-US" altLang="zh-CN" dirty="0"/>
              <a:t>—</a:t>
            </a:r>
            <a:r>
              <a:rPr lang="zh-CN" altLang="en-US" dirty="0"/>
              <a:t>任何</a:t>
            </a:r>
            <a:r>
              <a:rPr lang="en-US" altLang="zh-CN" dirty="0"/>
              <a:t>XMPP</a:t>
            </a:r>
            <a:r>
              <a:rPr lang="zh-CN" altLang="en-US" dirty="0"/>
              <a:t>协议的服务器可以独立于公众</a:t>
            </a:r>
            <a:r>
              <a:rPr lang="en-US" altLang="zh-CN" dirty="0"/>
              <a:t>XMPP</a:t>
            </a:r>
            <a:r>
              <a:rPr lang="zh-CN" altLang="en-US" dirty="0"/>
              <a:t>网络（例如在企业内部网络中），而使用</a:t>
            </a:r>
            <a:r>
              <a:rPr lang="en-US" altLang="zh-CN" dirty="0"/>
              <a:t>SASL</a:t>
            </a:r>
            <a:r>
              <a:rPr lang="zh-CN" altLang="en-US" dirty="0"/>
              <a:t>及</a:t>
            </a:r>
            <a:r>
              <a:rPr lang="en-US" altLang="zh-CN" dirty="0"/>
              <a:t>TLS</a:t>
            </a:r>
            <a:r>
              <a:rPr lang="zh-CN" altLang="en-US" dirty="0"/>
              <a:t>等技术的可靠安全性，已自带于核心</a:t>
            </a:r>
            <a:r>
              <a:rPr lang="en-US" altLang="zh-CN" dirty="0"/>
              <a:t>XMPP</a:t>
            </a:r>
            <a:r>
              <a:rPr lang="zh-CN" altLang="en-US" dirty="0"/>
              <a:t>技术规格中。</a:t>
            </a:r>
          </a:p>
          <a:p>
            <a:r>
              <a:rPr lang="zh-CN" altLang="en-US" b="1" dirty="0">
                <a:solidFill>
                  <a:srgbClr val="FF0000"/>
                </a:solidFill>
              </a:rPr>
              <a:t>可扩展</a:t>
            </a:r>
            <a:r>
              <a:rPr lang="en-US" altLang="zh-CN" dirty="0"/>
              <a:t>—XML</a:t>
            </a:r>
            <a:r>
              <a:rPr lang="zh-CN" altLang="en-US" dirty="0"/>
              <a:t>命名空间的威力可使任何人在核心协议的基础上建造客制化的功能；为了维持通透性，常见的扩展由</a:t>
            </a:r>
            <a:r>
              <a:rPr lang="en-US" altLang="zh-CN" dirty="0"/>
              <a:t>XMPP Standards Foundation</a:t>
            </a:r>
            <a:r>
              <a:rPr lang="zh-CN" altLang="en-US" dirty="0"/>
              <a:t>。</a:t>
            </a:r>
          </a:p>
          <a:p>
            <a:r>
              <a:rPr lang="zh-CN" altLang="en-US" b="1" dirty="0">
                <a:solidFill>
                  <a:srgbClr val="FF0000"/>
                </a:solidFill>
              </a:rPr>
              <a:t>弹性佳</a:t>
            </a:r>
            <a:r>
              <a:rPr lang="en-US" altLang="zh-CN" dirty="0"/>
              <a:t>—XMPP</a:t>
            </a:r>
            <a:r>
              <a:rPr lang="zh-CN" altLang="en-US" dirty="0"/>
              <a:t>除了可用在实时通信的应用程序，还能用在网络管理、内容供稿、协同工具、文件共享、游戏、远程系统监控等。</a:t>
            </a:r>
          </a:p>
          <a:p>
            <a:r>
              <a:rPr lang="zh-CN" altLang="en-US" b="1" dirty="0">
                <a:solidFill>
                  <a:srgbClr val="FF0000"/>
                </a:solidFill>
              </a:rPr>
              <a:t>多样性</a:t>
            </a:r>
            <a:r>
              <a:rPr lang="en-US" altLang="zh-CN" dirty="0"/>
              <a:t>—</a:t>
            </a:r>
            <a:r>
              <a:rPr lang="zh-CN" altLang="en-US" dirty="0"/>
              <a:t>用</a:t>
            </a:r>
            <a:r>
              <a:rPr lang="en-US" altLang="zh-CN" dirty="0"/>
              <a:t>XMPP</a:t>
            </a:r>
            <a:r>
              <a:rPr lang="zh-CN" altLang="en-US" dirty="0"/>
              <a:t>协议来建造及布署实时应用程序及服务的公司及开放源代码计划分布在各种领域；用</a:t>
            </a:r>
            <a:r>
              <a:rPr lang="en-US" altLang="zh-CN" dirty="0"/>
              <a:t>XMPP</a:t>
            </a:r>
            <a:r>
              <a:rPr lang="zh-CN" altLang="en-US" dirty="0"/>
              <a:t>技术开发软件，资源及支持的来源是多样的，使得使你不会陷于被“绑架”的困境。</a:t>
            </a:r>
            <a:endParaRPr kumimoji="1" lang="zh-CN" altLang="en-US" dirty="0"/>
          </a:p>
        </p:txBody>
      </p:sp>
      <p:sp>
        <p:nvSpPr>
          <p:cNvPr id="3" name="标题 2"/>
          <p:cNvSpPr>
            <a:spLocks noGrp="1"/>
          </p:cNvSpPr>
          <p:nvPr>
            <p:ph type="title"/>
          </p:nvPr>
        </p:nvSpPr>
        <p:spPr/>
        <p:txBody>
          <a:bodyPr/>
          <a:lstStyle/>
          <a:p>
            <a:r>
              <a:rPr kumimoji="1" lang="en-US" altLang="zh-CN" dirty="0" smtClean="0"/>
              <a:t>XMPP</a:t>
            </a:r>
            <a:r>
              <a:rPr kumimoji="1" lang="zh-CN" altLang="en-US" dirty="0" smtClean="0"/>
              <a:t>优点</a:t>
            </a:r>
            <a:endParaRPr kumimoji="1" lang="zh-CN" altLang="en-US" dirty="0"/>
          </a:p>
        </p:txBody>
      </p:sp>
    </p:spTree>
    <p:extLst>
      <p:ext uri="{BB962C8B-B14F-4D97-AF65-F5344CB8AC3E}">
        <p14:creationId xmlns:p14="http://schemas.microsoft.com/office/powerpoint/2010/main" val="404529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871480"/>
            <a:ext cx="9143999" cy="4535107"/>
          </a:xfrm>
        </p:spPr>
        <p:txBody>
          <a:bodyPr>
            <a:normAutofit/>
          </a:bodyPr>
          <a:lstStyle/>
          <a:p>
            <a:r>
              <a:rPr lang="zh-CN" altLang="en-US" dirty="0"/>
              <a:t>数据负载太重：随着通常超过</a:t>
            </a:r>
            <a:r>
              <a:rPr lang="en-US" altLang="zh-CN" dirty="0"/>
              <a:t>70</a:t>
            </a:r>
            <a:r>
              <a:rPr lang="zh-CN" altLang="en-US" dirty="0"/>
              <a:t>％的</a:t>
            </a:r>
            <a:r>
              <a:rPr lang="en-US" altLang="zh-CN" dirty="0"/>
              <a:t>XMPP</a:t>
            </a:r>
            <a:r>
              <a:rPr lang="zh-CN" altLang="en-US" dirty="0"/>
              <a:t>协议的服务器的数据流量的存在和近</a:t>
            </a:r>
            <a:r>
              <a:rPr lang="en-US" altLang="zh-CN" dirty="0"/>
              <a:t>60</a:t>
            </a:r>
            <a:r>
              <a:rPr lang="zh-CN" altLang="en-US" dirty="0"/>
              <a:t>％的被重复转发，</a:t>
            </a:r>
            <a:r>
              <a:rPr lang="en-US" altLang="zh-CN" dirty="0"/>
              <a:t>XMPP</a:t>
            </a:r>
            <a:r>
              <a:rPr lang="zh-CN" altLang="en-US" dirty="0"/>
              <a:t>协议目前拥有一个大型架空中存在的数据提供给多个收件人。新的议定书正在研究，以减轻这一问题。</a:t>
            </a:r>
          </a:p>
          <a:p>
            <a:r>
              <a:rPr lang="zh-CN" altLang="en-US" dirty="0"/>
              <a:t>没有二进制数据：</a:t>
            </a:r>
            <a:r>
              <a:rPr lang="en-US" altLang="zh-CN" dirty="0"/>
              <a:t>XMPP</a:t>
            </a:r>
            <a:r>
              <a:rPr lang="zh-CN" altLang="en-US" dirty="0"/>
              <a:t>协议的方式被编码为一个单一的长的</a:t>
            </a:r>
            <a:r>
              <a:rPr lang="en-US" altLang="zh-CN" dirty="0"/>
              <a:t>XML</a:t>
            </a:r>
            <a:r>
              <a:rPr lang="zh-CN" altLang="en-US" dirty="0"/>
              <a:t>文件，因此无法提供修改二进制数据。因此， 文件传输协议一样使用外部的</a:t>
            </a:r>
            <a:r>
              <a:rPr lang="en-US" altLang="zh-CN" dirty="0"/>
              <a:t>HTTP</a:t>
            </a:r>
            <a:r>
              <a:rPr lang="zh-CN" altLang="en-US" dirty="0"/>
              <a:t>。如果不可避免，</a:t>
            </a:r>
            <a:r>
              <a:rPr lang="en-US" altLang="zh-CN" dirty="0"/>
              <a:t>XMPP</a:t>
            </a:r>
            <a:r>
              <a:rPr lang="zh-CN" altLang="en-US" dirty="0"/>
              <a:t>协议还提供了带编码的文件传输的所有数据使用的</a:t>
            </a:r>
            <a:r>
              <a:rPr lang="en-US" altLang="zh-CN" dirty="0"/>
              <a:t>Base64</a:t>
            </a:r>
            <a:r>
              <a:rPr lang="zh-CN" altLang="en-US" dirty="0"/>
              <a:t>。至于其他二进制数据加密会话（</a:t>
            </a:r>
            <a:r>
              <a:rPr lang="en-US" altLang="zh-CN" dirty="0"/>
              <a:t>encrypted conversations</a:t>
            </a:r>
            <a:r>
              <a:rPr lang="zh-CN" altLang="en-US" dirty="0"/>
              <a:t>）或图形图标（</a:t>
            </a:r>
            <a:r>
              <a:rPr lang="en-US" altLang="zh-CN" dirty="0"/>
              <a:t>graphic icons</a:t>
            </a:r>
            <a:r>
              <a:rPr lang="zh-CN" altLang="en-US" dirty="0"/>
              <a:t>）以嵌入式使用相同的方法。</a:t>
            </a:r>
            <a:endParaRPr kumimoji="1" lang="zh-CN" altLang="en-US" dirty="0"/>
          </a:p>
        </p:txBody>
      </p:sp>
      <p:sp>
        <p:nvSpPr>
          <p:cNvPr id="3" name="标题 2"/>
          <p:cNvSpPr>
            <a:spLocks noGrp="1"/>
          </p:cNvSpPr>
          <p:nvPr>
            <p:ph type="title"/>
          </p:nvPr>
        </p:nvSpPr>
        <p:spPr/>
        <p:txBody>
          <a:bodyPr/>
          <a:lstStyle/>
          <a:p>
            <a:r>
              <a:rPr lang="en-US" altLang="zh-TW" b="1" dirty="0" smtClean="0"/>
              <a:t>X</a:t>
            </a:r>
            <a:r>
              <a:rPr lang="en-US" altLang="zh-CN" b="1" dirty="0" smtClean="0"/>
              <a:t>MPP</a:t>
            </a:r>
            <a:r>
              <a:rPr lang="zh-TW" altLang="en-US" b="1" dirty="0" smtClean="0"/>
              <a:t>协议缺点</a:t>
            </a:r>
            <a:endParaRPr kumimoji="1" lang="zh-CN" altLang="en-US" dirty="0"/>
          </a:p>
        </p:txBody>
      </p:sp>
    </p:spTree>
    <p:extLst>
      <p:ext uri="{BB962C8B-B14F-4D97-AF65-F5344CB8AC3E}">
        <p14:creationId xmlns:p14="http://schemas.microsoft.com/office/powerpoint/2010/main" val="251244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333</TotalTime>
  <Words>5656</Words>
  <Application>Microsoft Macintosh PowerPoint</Application>
  <PresentationFormat>全屏显示(4:3)</PresentationFormat>
  <Paragraphs>592</Paragraphs>
  <Slides>65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65</vt:i4>
      </vt:variant>
    </vt:vector>
  </HeadingPairs>
  <TitlesOfParts>
    <vt:vector size="78" baseType="lpstr">
      <vt:lpstr>Arial</vt:lpstr>
      <vt:lpstr>Candara</vt:lpstr>
      <vt:lpstr>Menlo Regular</vt:lpstr>
      <vt:lpstr>Menlo-Regular</vt:lpstr>
      <vt:lpstr>STHeitiSC-Light</vt:lpstr>
      <vt:lpstr>Symbol</vt:lpstr>
      <vt:lpstr>Wingdings</vt:lpstr>
      <vt:lpstr>標楷體</vt:lpstr>
      <vt:lpstr>黑体</vt:lpstr>
      <vt:lpstr>华文楷体</vt:lpstr>
      <vt:lpstr>华文细黑</vt:lpstr>
      <vt:lpstr>华文新魏</vt:lpstr>
      <vt:lpstr>波形</vt:lpstr>
      <vt:lpstr>XMPP简介</vt:lpstr>
      <vt:lpstr>开发背景1</vt:lpstr>
      <vt:lpstr>开发背景2</vt:lpstr>
      <vt:lpstr>为什么选择XMPP协议</vt:lpstr>
      <vt:lpstr>XMPP进化之路</vt:lpstr>
      <vt:lpstr>XMPP进化之路</vt:lpstr>
      <vt:lpstr>XMPP协议概述</vt:lpstr>
      <vt:lpstr>XMPP优点</vt:lpstr>
      <vt:lpstr>XMPP协议缺点</vt:lpstr>
      <vt:lpstr>XMPP提供电子名片协议</vt:lpstr>
      <vt:lpstr>服务器端介绍</vt:lpstr>
      <vt:lpstr>服务器端介绍</vt:lpstr>
      <vt:lpstr>XMPP框架基本常识</vt:lpstr>
      <vt:lpstr>XMPPStream通讯示意图</vt:lpstr>
      <vt:lpstr>PowerPoint 演示文稿</vt:lpstr>
      <vt:lpstr>XMPPStream的使用</vt:lpstr>
      <vt:lpstr>setupStream方法</vt:lpstr>
      <vt:lpstr>teardownStream方法</vt:lpstr>
      <vt:lpstr>通知服务器上线和下线</vt:lpstr>
      <vt:lpstr>connect方法</vt:lpstr>
      <vt:lpstr>disconnect方法</vt:lpstr>
      <vt:lpstr>自动重新连接</vt:lpstr>
      <vt:lpstr>电子名片——vCard</vt:lpstr>
      <vt:lpstr>XMPP中电子名片的使用</vt:lpstr>
      <vt:lpstr>定义电子名片属性及成员变量</vt:lpstr>
      <vt:lpstr>为XMPPSteam添加电子名片扩展</vt:lpstr>
      <vt:lpstr>电子名片的使用</vt:lpstr>
      <vt:lpstr>XMPP中花名册的使用</vt:lpstr>
      <vt:lpstr>定义花名册属性及成员变量</vt:lpstr>
      <vt:lpstr>为XMPPSteam添加花名册扩展</vt:lpstr>
      <vt:lpstr>UITableView的数据源方法</vt:lpstr>
      <vt:lpstr>添加&amp;删除好友</vt:lpstr>
      <vt:lpstr>从客户端发送添加好友请求</vt:lpstr>
      <vt:lpstr>从客户端接收添加好友请求</vt:lpstr>
      <vt:lpstr>删除好友</vt:lpstr>
      <vt:lpstr>用户状态</vt:lpstr>
      <vt:lpstr>用户头像</vt:lpstr>
      <vt:lpstr>文本消息聊天</vt:lpstr>
      <vt:lpstr>message消息格式示例</vt:lpstr>
      <vt:lpstr>消息数据处理——XEP-0136</vt:lpstr>
      <vt:lpstr>获取聊天记录</vt:lpstr>
      <vt:lpstr>数据源方法</vt:lpstr>
      <vt:lpstr>发送消息</vt:lpstr>
      <vt:lpstr>表情文字的输入</vt:lpstr>
      <vt:lpstr>XMPP中的文件传输</vt:lpstr>
      <vt:lpstr>PowerPoint 演示文稿</vt:lpstr>
      <vt:lpstr>网络通讯的基本结构</vt:lpstr>
      <vt:lpstr>PowerPoint 演示文稿</vt:lpstr>
      <vt:lpstr>Base64</vt:lpstr>
      <vt:lpstr>直接使用字节流传输</vt:lpstr>
      <vt:lpstr>TURNSocket——XEP65</vt:lpstr>
      <vt:lpstr>PowerPoint 演示文稿</vt:lpstr>
      <vt:lpstr>接收成功代理</vt:lpstr>
      <vt:lpstr>使用jid建立socket连接方法</vt:lpstr>
      <vt:lpstr>其他——判断IQ是否为SI请求</vt:lpstr>
      <vt:lpstr>后台支持</vt:lpstr>
      <vt:lpstr>获得所有聊天室列表</vt:lpstr>
      <vt:lpstr>发送群聊天信息</vt:lpstr>
      <vt:lpstr>加入或创建聊天室</vt:lpstr>
      <vt:lpstr>拒绝加入聊天室</vt:lpstr>
      <vt:lpstr>发送邀请群</vt:lpstr>
      <vt:lpstr>消息发送与回执</vt:lpstr>
      <vt:lpstr>消息回执</vt:lpstr>
      <vt:lpstr>收到回执</vt:lpstr>
      <vt:lpstr>更多内容</vt:lpstr>
    </vt:vector>
  </TitlesOfParts>
  <Company>zc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XMPP框架基本常识</dc:title>
  <dc:creator>Cheng Zhang</dc:creator>
  <cp:lastModifiedBy>zzuwangfeng@163.com</cp:lastModifiedBy>
  <cp:revision>22</cp:revision>
  <dcterms:created xsi:type="dcterms:W3CDTF">2014-05-04T13:38:03Z</dcterms:created>
  <dcterms:modified xsi:type="dcterms:W3CDTF">2015-10-08T22:46:18Z</dcterms:modified>
</cp:coreProperties>
</file>