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56" r:id="rId3"/>
    <p:sldId id="281" r:id="rId4"/>
    <p:sldId id="262" r:id="rId5"/>
    <p:sldId id="280" r:id="rId6"/>
    <p:sldId id="279" r:id="rId7"/>
    <p:sldId id="278" r:id="rId8"/>
    <p:sldId id="276" r:id="rId9"/>
    <p:sldId id="275" r:id="rId10"/>
    <p:sldId id="277" r:id="rId11"/>
    <p:sldId id="27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5" d="100"/>
          <a:sy n="45" d="100"/>
        </p:scale>
        <p:origin x="2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0B119F-F81E-4A13-A566-AAF6C8D8E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Womanium Quantum+AI Project</a:t>
            </a:r>
          </a:p>
        </p:txBody>
      </p:sp>
      <p:sp>
        <p:nvSpPr>
          <p:cNvPr id="3" name="Date Placeholder 2">
            <a:extLst>
              <a:ext uri="{FF2B5EF4-FFF2-40B4-BE49-F238E27FC236}">
                <a16:creationId xmlns:a16="http://schemas.microsoft.com/office/drawing/2014/main" id="{EB645A55-2247-479A-96BE-B00A2A1A34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1CA3BF-8688-4A0F-98A8-21B8B3431E27}" type="datetimeFigureOut">
              <a:rPr lang="en-US" smtClean="0"/>
              <a:t>8/10/2024</a:t>
            </a:fld>
            <a:endParaRPr lang="en-US"/>
          </a:p>
        </p:txBody>
      </p:sp>
      <p:sp>
        <p:nvSpPr>
          <p:cNvPr id="4" name="Footer Placeholder 3">
            <a:extLst>
              <a:ext uri="{FF2B5EF4-FFF2-40B4-BE49-F238E27FC236}">
                <a16:creationId xmlns:a16="http://schemas.microsoft.com/office/drawing/2014/main" id="{5E906B27-9FDB-4662-9D51-CD8C2ABF4E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Hisham Mansour</a:t>
            </a:r>
          </a:p>
        </p:txBody>
      </p:sp>
      <p:sp>
        <p:nvSpPr>
          <p:cNvPr id="5" name="Slide Number Placeholder 4">
            <a:extLst>
              <a:ext uri="{FF2B5EF4-FFF2-40B4-BE49-F238E27FC236}">
                <a16:creationId xmlns:a16="http://schemas.microsoft.com/office/drawing/2014/main" id="{6BCDF0DA-660B-4F7E-9027-E216B06AA4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323015-3337-4F11-9155-43261486B3BD}" type="slidenum">
              <a:rPr lang="en-US" smtClean="0"/>
              <a:t>‹#›</a:t>
            </a:fld>
            <a:endParaRPr lang="en-US"/>
          </a:p>
        </p:txBody>
      </p:sp>
    </p:spTree>
    <p:extLst>
      <p:ext uri="{BB962C8B-B14F-4D97-AF65-F5344CB8AC3E}">
        <p14:creationId xmlns:p14="http://schemas.microsoft.com/office/powerpoint/2010/main" val="106264549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Womanium Quantum+AI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FAC3E-BD6D-4F06-87C0-65F363997E84}"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Hisham Mansour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4BFEB-0DFA-438C-8650-99BCBF5D0017}" type="slidenum">
              <a:rPr lang="en-US" smtClean="0"/>
              <a:t>‹#›</a:t>
            </a:fld>
            <a:endParaRPr lang="en-US"/>
          </a:p>
        </p:txBody>
      </p:sp>
    </p:spTree>
    <p:extLst>
      <p:ext uri="{BB962C8B-B14F-4D97-AF65-F5344CB8AC3E}">
        <p14:creationId xmlns:p14="http://schemas.microsoft.com/office/powerpoint/2010/main" val="177567239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158F-9989-4218-88FB-EA4197FBB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5E381-D866-4E4F-B0B0-48FB6077F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556E35-1DF2-43A6-B314-A8452C1F3E49}"/>
              </a:ext>
            </a:extLst>
          </p:cNvPr>
          <p:cNvSpPr>
            <a:spLocks noGrp="1"/>
          </p:cNvSpPr>
          <p:nvPr>
            <p:ph type="dt" sz="half" idx="10"/>
          </p:nvPr>
        </p:nvSpPr>
        <p:spPr/>
        <p:txBody>
          <a:bodyPr/>
          <a:lstStyle/>
          <a:p>
            <a:fld id="{759E3ABF-49F7-40D5-A707-05B3224C4AC6}" type="datetime1">
              <a:rPr lang="en-US" smtClean="0"/>
              <a:t>8/10/2024</a:t>
            </a:fld>
            <a:endParaRPr lang="en-US"/>
          </a:p>
        </p:txBody>
      </p:sp>
      <p:sp>
        <p:nvSpPr>
          <p:cNvPr id="5" name="Footer Placeholder 4">
            <a:extLst>
              <a:ext uri="{FF2B5EF4-FFF2-40B4-BE49-F238E27FC236}">
                <a16:creationId xmlns:a16="http://schemas.microsoft.com/office/drawing/2014/main" id="{BE6FF9B8-4BCF-42A9-B540-72666DED69EE}"/>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C90C2369-4DE7-49B7-9532-00099D31A434}"/>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75796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581D-F2BD-4174-B711-C2FE454AE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3D6BA-B460-4572-AC1D-0CEE31973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0CE1C-9D85-4E8C-A3FF-122C9F96031F}"/>
              </a:ext>
            </a:extLst>
          </p:cNvPr>
          <p:cNvSpPr>
            <a:spLocks noGrp="1"/>
          </p:cNvSpPr>
          <p:nvPr>
            <p:ph type="dt" sz="half" idx="10"/>
          </p:nvPr>
        </p:nvSpPr>
        <p:spPr/>
        <p:txBody>
          <a:bodyPr/>
          <a:lstStyle/>
          <a:p>
            <a:fld id="{A827D288-7657-49AA-B902-3A42343A832B}" type="datetime1">
              <a:rPr lang="en-US" smtClean="0"/>
              <a:t>8/10/2024</a:t>
            </a:fld>
            <a:endParaRPr lang="en-US"/>
          </a:p>
        </p:txBody>
      </p:sp>
      <p:sp>
        <p:nvSpPr>
          <p:cNvPr id="5" name="Footer Placeholder 4">
            <a:extLst>
              <a:ext uri="{FF2B5EF4-FFF2-40B4-BE49-F238E27FC236}">
                <a16:creationId xmlns:a16="http://schemas.microsoft.com/office/drawing/2014/main" id="{AFA946E5-FDED-4242-99D4-AD184F6248C1}"/>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167AEEDE-A6AB-4D89-9468-CBCD9F826140}"/>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42689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C9E43-4FC9-4F19-98CD-998C649A3A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DEAF3-B433-444F-A128-AE4942B9B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30509-6D05-4087-BB6D-6DA46C12D0EE}"/>
              </a:ext>
            </a:extLst>
          </p:cNvPr>
          <p:cNvSpPr>
            <a:spLocks noGrp="1"/>
          </p:cNvSpPr>
          <p:nvPr>
            <p:ph type="dt" sz="half" idx="10"/>
          </p:nvPr>
        </p:nvSpPr>
        <p:spPr/>
        <p:txBody>
          <a:bodyPr/>
          <a:lstStyle/>
          <a:p>
            <a:fld id="{7C175572-2B08-40B7-952C-983A7E661AC8}" type="datetime1">
              <a:rPr lang="en-US" smtClean="0"/>
              <a:t>8/10/2024</a:t>
            </a:fld>
            <a:endParaRPr lang="en-US"/>
          </a:p>
        </p:txBody>
      </p:sp>
      <p:sp>
        <p:nvSpPr>
          <p:cNvPr id="5" name="Footer Placeholder 4">
            <a:extLst>
              <a:ext uri="{FF2B5EF4-FFF2-40B4-BE49-F238E27FC236}">
                <a16:creationId xmlns:a16="http://schemas.microsoft.com/office/drawing/2014/main" id="{67DA5620-AA23-4C81-AADC-0186B71B98C7}"/>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CB536FB5-7D21-4396-B641-ED4EB07F903C}"/>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4831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A97-F593-4DD0-84A6-E642A2424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B3288-4D9D-4A50-958D-63CA4A15C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427D4-4DCD-4B59-970E-012894DBD714}"/>
              </a:ext>
            </a:extLst>
          </p:cNvPr>
          <p:cNvSpPr>
            <a:spLocks noGrp="1"/>
          </p:cNvSpPr>
          <p:nvPr>
            <p:ph type="dt" sz="half" idx="10"/>
          </p:nvPr>
        </p:nvSpPr>
        <p:spPr/>
        <p:txBody>
          <a:bodyPr/>
          <a:lstStyle/>
          <a:p>
            <a:fld id="{A01BC1F4-695A-40F9-8D03-CAEAE6E4A651}" type="datetime1">
              <a:rPr lang="en-US" smtClean="0"/>
              <a:t>8/10/2024</a:t>
            </a:fld>
            <a:endParaRPr lang="en-US"/>
          </a:p>
        </p:txBody>
      </p:sp>
      <p:sp>
        <p:nvSpPr>
          <p:cNvPr id="5" name="Footer Placeholder 4">
            <a:extLst>
              <a:ext uri="{FF2B5EF4-FFF2-40B4-BE49-F238E27FC236}">
                <a16:creationId xmlns:a16="http://schemas.microsoft.com/office/drawing/2014/main" id="{ED13B0EE-CD36-483C-98FA-FC0B51AF0BB2}"/>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E4A65ACC-9DE9-4A4E-996E-C402F54F7CF5}"/>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301556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10F4-2015-41C3-B7C8-070DF12E4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E4C3F-704F-470E-BD09-13EB83808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BC35E-670A-4DFF-9B18-6D1392F1467B}"/>
              </a:ext>
            </a:extLst>
          </p:cNvPr>
          <p:cNvSpPr>
            <a:spLocks noGrp="1"/>
          </p:cNvSpPr>
          <p:nvPr>
            <p:ph type="dt" sz="half" idx="10"/>
          </p:nvPr>
        </p:nvSpPr>
        <p:spPr/>
        <p:txBody>
          <a:bodyPr/>
          <a:lstStyle/>
          <a:p>
            <a:fld id="{CDE51271-81B2-400A-ADFF-3DB6B3974897}" type="datetime1">
              <a:rPr lang="en-US" smtClean="0"/>
              <a:t>8/10/2024</a:t>
            </a:fld>
            <a:endParaRPr lang="en-US"/>
          </a:p>
        </p:txBody>
      </p:sp>
      <p:sp>
        <p:nvSpPr>
          <p:cNvPr id="5" name="Footer Placeholder 4">
            <a:extLst>
              <a:ext uri="{FF2B5EF4-FFF2-40B4-BE49-F238E27FC236}">
                <a16:creationId xmlns:a16="http://schemas.microsoft.com/office/drawing/2014/main" id="{3CD8BACF-BAEC-44E3-BBA4-D5DD2D8214F6}"/>
              </a:ext>
            </a:extLst>
          </p:cNvPr>
          <p:cNvSpPr>
            <a:spLocks noGrp="1"/>
          </p:cNvSpPr>
          <p:nvPr>
            <p:ph type="ftr" sz="quarter" idx="11"/>
          </p:nvPr>
        </p:nvSpPr>
        <p:spPr/>
        <p:txBody>
          <a:bodyPr/>
          <a:lstStyle/>
          <a:p>
            <a:r>
              <a:rPr lang="en-US"/>
              <a:t>Womanium Quantum+AI Project</a:t>
            </a:r>
          </a:p>
        </p:txBody>
      </p:sp>
      <p:sp>
        <p:nvSpPr>
          <p:cNvPr id="6" name="Slide Number Placeholder 5">
            <a:extLst>
              <a:ext uri="{FF2B5EF4-FFF2-40B4-BE49-F238E27FC236}">
                <a16:creationId xmlns:a16="http://schemas.microsoft.com/office/drawing/2014/main" id="{5CA7CE91-AD77-4CB2-BCD9-30A18EC9352E}"/>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46957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3B5-F1C7-457F-A6E4-EBBFBD7AF3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2385F-E00E-4824-B226-B7250A9C6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39ACB-870E-40CE-A6FA-AA9922BDC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1354D-009C-4CDC-A0FC-63B062B9D0D6}"/>
              </a:ext>
            </a:extLst>
          </p:cNvPr>
          <p:cNvSpPr>
            <a:spLocks noGrp="1"/>
          </p:cNvSpPr>
          <p:nvPr>
            <p:ph type="dt" sz="half" idx="10"/>
          </p:nvPr>
        </p:nvSpPr>
        <p:spPr/>
        <p:txBody>
          <a:bodyPr/>
          <a:lstStyle/>
          <a:p>
            <a:fld id="{FCD5CAB6-EB22-488B-8C74-E47928D5F2ED}" type="datetime1">
              <a:rPr lang="en-US" smtClean="0"/>
              <a:t>8/10/2024</a:t>
            </a:fld>
            <a:endParaRPr lang="en-US"/>
          </a:p>
        </p:txBody>
      </p:sp>
      <p:sp>
        <p:nvSpPr>
          <p:cNvPr id="6" name="Footer Placeholder 5">
            <a:extLst>
              <a:ext uri="{FF2B5EF4-FFF2-40B4-BE49-F238E27FC236}">
                <a16:creationId xmlns:a16="http://schemas.microsoft.com/office/drawing/2014/main" id="{A4E1638B-B0C8-4C91-9EA3-98DC2A46633A}"/>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62D72200-B07C-4C3B-AF03-A8BDD53FE1AF}"/>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83978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19CA-3BDD-4FAF-9B5C-364E17064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BF5490-DE75-4742-B938-1180D2C97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5E49A5-4083-4A26-85F4-347940CA3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D0DB1-B76C-486A-82A3-5B4AC3A35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30346-903E-4B7A-84FF-350818A7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57E79-37FB-4FF7-B056-B8B19820D3CB}"/>
              </a:ext>
            </a:extLst>
          </p:cNvPr>
          <p:cNvSpPr>
            <a:spLocks noGrp="1"/>
          </p:cNvSpPr>
          <p:nvPr>
            <p:ph type="dt" sz="half" idx="10"/>
          </p:nvPr>
        </p:nvSpPr>
        <p:spPr/>
        <p:txBody>
          <a:bodyPr/>
          <a:lstStyle/>
          <a:p>
            <a:fld id="{2911BB07-CA0C-4300-979D-789CBA61254D}" type="datetime1">
              <a:rPr lang="en-US" smtClean="0"/>
              <a:t>8/10/2024</a:t>
            </a:fld>
            <a:endParaRPr lang="en-US"/>
          </a:p>
        </p:txBody>
      </p:sp>
      <p:sp>
        <p:nvSpPr>
          <p:cNvPr id="8" name="Footer Placeholder 7">
            <a:extLst>
              <a:ext uri="{FF2B5EF4-FFF2-40B4-BE49-F238E27FC236}">
                <a16:creationId xmlns:a16="http://schemas.microsoft.com/office/drawing/2014/main" id="{C7F87D5C-1BD4-42F9-9B45-AB99D6FD08FD}"/>
              </a:ext>
            </a:extLst>
          </p:cNvPr>
          <p:cNvSpPr>
            <a:spLocks noGrp="1"/>
          </p:cNvSpPr>
          <p:nvPr>
            <p:ph type="ftr" sz="quarter" idx="11"/>
          </p:nvPr>
        </p:nvSpPr>
        <p:spPr/>
        <p:txBody>
          <a:bodyPr/>
          <a:lstStyle/>
          <a:p>
            <a:r>
              <a:rPr lang="en-US"/>
              <a:t>Womanium Quantum+AI Project</a:t>
            </a:r>
          </a:p>
        </p:txBody>
      </p:sp>
      <p:sp>
        <p:nvSpPr>
          <p:cNvPr id="9" name="Slide Number Placeholder 8">
            <a:extLst>
              <a:ext uri="{FF2B5EF4-FFF2-40B4-BE49-F238E27FC236}">
                <a16:creationId xmlns:a16="http://schemas.microsoft.com/office/drawing/2014/main" id="{148BD626-2CC4-4A70-B37F-0D1ED9FC6AD3}"/>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552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0349-C002-4AE2-8C03-D330A7AA7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596FF-6E7B-4E14-AAD0-858C2ABA3F24}"/>
              </a:ext>
            </a:extLst>
          </p:cNvPr>
          <p:cNvSpPr>
            <a:spLocks noGrp="1"/>
          </p:cNvSpPr>
          <p:nvPr>
            <p:ph type="dt" sz="half" idx="10"/>
          </p:nvPr>
        </p:nvSpPr>
        <p:spPr/>
        <p:txBody>
          <a:bodyPr/>
          <a:lstStyle/>
          <a:p>
            <a:fld id="{1536F7CC-F219-412C-9980-108EA3265B1D}" type="datetime1">
              <a:rPr lang="en-US" smtClean="0"/>
              <a:t>8/10/2024</a:t>
            </a:fld>
            <a:endParaRPr lang="en-US"/>
          </a:p>
        </p:txBody>
      </p:sp>
      <p:sp>
        <p:nvSpPr>
          <p:cNvPr id="4" name="Footer Placeholder 3">
            <a:extLst>
              <a:ext uri="{FF2B5EF4-FFF2-40B4-BE49-F238E27FC236}">
                <a16:creationId xmlns:a16="http://schemas.microsoft.com/office/drawing/2014/main" id="{09FD93FF-093F-44B2-839A-1194A6E6ECA9}"/>
              </a:ext>
            </a:extLst>
          </p:cNvPr>
          <p:cNvSpPr>
            <a:spLocks noGrp="1"/>
          </p:cNvSpPr>
          <p:nvPr>
            <p:ph type="ftr" sz="quarter" idx="11"/>
          </p:nvPr>
        </p:nvSpPr>
        <p:spPr/>
        <p:txBody>
          <a:bodyPr/>
          <a:lstStyle/>
          <a:p>
            <a:r>
              <a:rPr lang="en-US"/>
              <a:t>Womanium Quantum+AI Project</a:t>
            </a:r>
          </a:p>
        </p:txBody>
      </p:sp>
      <p:sp>
        <p:nvSpPr>
          <p:cNvPr id="5" name="Slide Number Placeholder 4">
            <a:extLst>
              <a:ext uri="{FF2B5EF4-FFF2-40B4-BE49-F238E27FC236}">
                <a16:creationId xmlns:a16="http://schemas.microsoft.com/office/drawing/2014/main" id="{09B1891D-D4C6-42CE-9973-3448C24705E2}"/>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50491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BDDD0-9883-4922-82F4-37B83DD5EA5C}"/>
              </a:ext>
            </a:extLst>
          </p:cNvPr>
          <p:cNvSpPr>
            <a:spLocks noGrp="1"/>
          </p:cNvSpPr>
          <p:nvPr>
            <p:ph type="dt" sz="half" idx="10"/>
          </p:nvPr>
        </p:nvSpPr>
        <p:spPr/>
        <p:txBody>
          <a:bodyPr/>
          <a:lstStyle/>
          <a:p>
            <a:fld id="{EE5F30FD-2018-468F-B0F3-B9E9BE60CC6A}" type="datetime1">
              <a:rPr lang="en-US" smtClean="0"/>
              <a:t>8/10/2024</a:t>
            </a:fld>
            <a:endParaRPr lang="en-US"/>
          </a:p>
        </p:txBody>
      </p:sp>
      <p:sp>
        <p:nvSpPr>
          <p:cNvPr id="3" name="Footer Placeholder 2">
            <a:extLst>
              <a:ext uri="{FF2B5EF4-FFF2-40B4-BE49-F238E27FC236}">
                <a16:creationId xmlns:a16="http://schemas.microsoft.com/office/drawing/2014/main" id="{1A4FC108-D7A5-4709-9829-77597ADA9C89}"/>
              </a:ext>
            </a:extLst>
          </p:cNvPr>
          <p:cNvSpPr>
            <a:spLocks noGrp="1"/>
          </p:cNvSpPr>
          <p:nvPr>
            <p:ph type="ftr" sz="quarter" idx="11"/>
          </p:nvPr>
        </p:nvSpPr>
        <p:spPr/>
        <p:txBody>
          <a:bodyPr/>
          <a:lstStyle/>
          <a:p>
            <a:r>
              <a:rPr lang="en-US"/>
              <a:t>Womanium Quantum+AI Project</a:t>
            </a:r>
          </a:p>
        </p:txBody>
      </p:sp>
      <p:sp>
        <p:nvSpPr>
          <p:cNvPr id="4" name="Slide Number Placeholder 3">
            <a:extLst>
              <a:ext uri="{FF2B5EF4-FFF2-40B4-BE49-F238E27FC236}">
                <a16:creationId xmlns:a16="http://schemas.microsoft.com/office/drawing/2014/main" id="{86864F86-A9B2-4B93-9B91-DB1D07DB19EC}"/>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121438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66BC-D86F-433A-8A7E-29997D930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B4BA1-95AA-405E-8DF3-31042109C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CDCAE-41A7-4914-9B46-B2FC095C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68FB4-BC5F-4571-8F74-633BA1A33223}"/>
              </a:ext>
            </a:extLst>
          </p:cNvPr>
          <p:cNvSpPr>
            <a:spLocks noGrp="1"/>
          </p:cNvSpPr>
          <p:nvPr>
            <p:ph type="dt" sz="half" idx="10"/>
          </p:nvPr>
        </p:nvSpPr>
        <p:spPr/>
        <p:txBody>
          <a:bodyPr/>
          <a:lstStyle/>
          <a:p>
            <a:fld id="{8BA720CB-B6FA-4087-B6E3-761346CF1AB4}" type="datetime1">
              <a:rPr lang="en-US" smtClean="0"/>
              <a:t>8/10/2024</a:t>
            </a:fld>
            <a:endParaRPr lang="en-US"/>
          </a:p>
        </p:txBody>
      </p:sp>
      <p:sp>
        <p:nvSpPr>
          <p:cNvPr id="6" name="Footer Placeholder 5">
            <a:extLst>
              <a:ext uri="{FF2B5EF4-FFF2-40B4-BE49-F238E27FC236}">
                <a16:creationId xmlns:a16="http://schemas.microsoft.com/office/drawing/2014/main" id="{40317352-5E6B-4E43-972B-F33FA61333EC}"/>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920FF49D-DD93-4AB8-ABCF-C90AACDC3A83}"/>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46296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06C3-3F26-425A-81F0-D64EC5E05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4A298-8ACB-4A59-A367-D3B531C6C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0B948-7E99-41C6-8559-6B3F06407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40439-9244-40A3-B15D-0592DFAB2EC6}"/>
              </a:ext>
            </a:extLst>
          </p:cNvPr>
          <p:cNvSpPr>
            <a:spLocks noGrp="1"/>
          </p:cNvSpPr>
          <p:nvPr>
            <p:ph type="dt" sz="half" idx="10"/>
          </p:nvPr>
        </p:nvSpPr>
        <p:spPr/>
        <p:txBody>
          <a:bodyPr/>
          <a:lstStyle/>
          <a:p>
            <a:fld id="{77727719-6914-4507-B257-B5834A8EA0BA}" type="datetime1">
              <a:rPr lang="en-US" smtClean="0"/>
              <a:t>8/10/2024</a:t>
            </a:fld>
            <a:endParaRPr lang="en-US"/>
          </a:p>
        </p:txBody>
      </p:sp>
      <p:sp>
        <p:nvSpPr>
          <p:cNvPr id="6" name="Footer Placeholder 5">
            <a:extLst>
              <a:ext uri="{FF2B5EF4-FFF2-40B4-BE49-F238E27FC236}">
                <a16:creationId xmlns:a16="http://schemas.microsoft.com/office/drawing/2014/main" id="{E6E3B7B8-E7D6-454B-9389-1C4FD0C927E2}"/>
              </a:ext>
            </a:extLst>
          </p:cNvPr>
          <p:cNvSpPr>
            <a:spLocks noGrp="1"/>
          </p:cNvSpPr>
          <p:nvPr>
            <p:ph type="ftr" sz="quarter" idx="11"/>
          </p:nvPr>
        </p:nvSpPr>
        <p:spPr/>
        <p:txBody>
          <a:bodyPr/>
          <a:lstStyle/>
          <a:p>
            <a:r>
              <a:rPr lang="en-US"/>
              <a:t>Womanium Quantum+AI Project</a:t>
            </a:r>
          </a:p>
        </p:txBody>
      </p:sp>
      <p:sp>
        <p:nvSpPr>
          <p:cNvPr id="7" name="Slide Number Placeholder 6">
            <a:extLst>
              <a:ext uri="{FF2B5EF4-FFF2-40B4-BE49-F238E27FC236}">
                <a16:creationId xmlns:a16="http://schemas.microsoft.com/office/drawing/2014/main" id="{13491878-AC8F-4200-A93D-E12C08411DC2}"/>
              </a:ext>
            </a:extLst>
          </p:cNvPr>
          <p:cNvSpPr>
            <a:spLocks noGrp="1"/>
          </p:cNvSpPr>
          <p:nvPr>
            <p:ph type="sldNum" sz="quarter" idx="12"/>
          </p:nvPr>
        </p:nvSpPr>
        <p:spPr/>
        <p:txBody>
          <a:bodyPr/>
          <a:lstStyle/>
          <a:p>
            <a:fld id="{B2D8046F-F077-492F-9FB6-5AA9B3AC9660}" type="slidenum">
              <a:rPr lang="en-US" smtClean="0"/>
              <a:t>‹#›</a:t>
            </a:fld>
            <a:endParaRPr lang="en-US"/>
          </a:p>
        </p:txBody>
      </p:sp>
    </p:spTree>
    <p:extLst>
      <p:ext uri="{BB962C8B-B14F-4D97-AF65-F5344CB8AC3E}">
        <p14:creationId xmlns:p14="http://schemas.microsoft.com/office/powerpoint/2010/main" val="296988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7DBF7-ADEC-4FB7-9CBD-CD1998CB0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DB3F3-7A46-42C0-9FBB-6B9FC9B71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61CDB-CD2B-4F3F-AADE-8077A51DA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8FF7C-2706-4EB6-88B5-7E1BEC843EC8}" type="datetime1">
              <a:rPr lang="en-US" smtClean="0"/>
              <a:t>8/10/2024</a:t>
            </a:fld>
            <a:endParaRPr lang="en-US"/>
          </a:p>
        </p:txBody>
      </p:sp>
      <p:sp>
        <p:nvSpPr>
          <p:cNvPr id="5" name="Footer Placeholder 4">
            <a:extLst>
              <a:ext uri="{FF2B5EF4-FFF2-40B4-BE49-F238E27FC236}">
                <a16:creationId xmlns:a16="http://schemas.microsoft.com/office/drawing/2014/main" id="{506A6B0F-F97F-475F-BBD2-B41A10535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Womanium Quantum+AI Project</a:t>
            </a:r>
          </a:p>
        </p:txBody>
      </p:sp>
      <p:sp>
        <p:nvSpPr>
          <p:cNvPr id="6" name="Slide Number Placeholder 5">
            <a:extLst>
              <a:ext uri="{FF2B5EF4-FFF2-40B4-BE49-F238E27FC236}">
                <a16:creationId xmlns:a16="http://schemas.microsoft.com/office/drawing/2014/main" id="{E2D7EC1A-E081-4A0E-AEE9-790780CC0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8046F-F077-492F-9FB6-5AA9B3AC9660}" type="slidenum">
              <a:rPr lang="en-US" smtClean="0"/>
              <a:t>‹#›</a:t>
            </a:fld>
            <a:endParaRPr lang="en-US"/>
          </a:p>
        </p:txBody>
      </p:sp>
    </p:spTree>
    <p:extLst>
      <p:ext uri="{BB962C8B-B14F-4D97-AF65-F5344CB8AC3E}">
        <p14:creationId xmlns:p14="http://schemas.microsoft.com/office/powerpoint/2010/main" val="172668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1524000" y="1122363"/>
            <a:ext cx="9144000" cy="1655762"/>
          </a:xfrm>
        </p:spPr>
        <p:txBody>
          <a:bodyPr>
            <a:normAutofit fontScale="90000"/>
          </a:bodyPr>
          <a:lstStyle/>
          <a:p>
            <a:r>
              <a:rPr lang="es-ES" b="1" i="1" dirty="0"/>
              <a:t>Use </a:t>
            </a:r>
            <a:r>
              <a:rPr lang="es-ES" b="1" i="1" dirty="0" err="1"/>
              <a:t>of</a:t>
            </a:r>
            <a:r>
              <a:rPr lang="es-ES" b="1" i="1" dirty="0"/>
              <a:t> error </a:t>
            </a:r>
            <a:r>
              <a:rPr lang="es-ES" b="1" i="1" dirty="0" err="1"/>
              <a:t>mitigation</a:t>
            </a:r>
            <a:r>
              <a:rPr lang="es-ES" b="1" i="1" dirty="0"/>
              <a:t> </a:t>
            </a:r>
            <a:r>
              <a:rPr lang="es-ES" b="1" i="1" dirty="0" err="1"/>
              <a:t>to</a:t>
            </a:r>
            <a:r>
              <a:rPr lang="es-ES" b="1" i="1" dirty="0"/>
              <a:t> show quantum </a:t>
            </a:r>
            <a:r>
              <a:rPr lang="es-ES" b="1" i="1" dirty="0" err="1"/>
              <a:t>utility</a:t>
            </a:r>
            <a:endParaRPr lang="en-US" b="1" i="1"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6" y="6410354"/>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a:t>
            </a:fld>
            <a:endParaRPr lang="en-US"/>
          </a:p>
        </p:txBody>
      </p:sp>
      <p:sp>
        <p:nvSpPr>
          <p:cNvPr id="4" name="TextBox 3">
            <a:extLst>
              <a:ext uri="{FF2B5EF4-FFF2-40B4-BE49-F238E27FC236}">
                <a16:creationId xmlns:a16="http://schemas.microsoft.com/office/drawing/2014/main" id="{E61FE595-D226-4619-A448-99A2E94B86E4}"/>
              </a:ext>
            </a:extLst>
          </p:cNvPr>
          <p:cNvSpPr txBox="1"/>
          <p:nvPr/>
        </p:nvSpPr>
        <p:spPr>
          <a:xfrm>
            <a:off x="10668000" y="50840"/>
            <a:ext cx="2043485" cy="369332"/>
          </a:xfrm>
          <a:prstGeom prst="rect">
            <a:avLst/>
          </a:prstGeom>
          <a:noFill/>
        </p:spPr>
        <p:txBody>
          <a:bodyPr wrap="square" rtlCol="0">
            <a:spAutoFit/>
          </a:bodyPr>
          <a:lstStyle/>
          <a:p>
            <a:r>
              <a:rPr lang="es-ES" dirty="0"/>
              <a:t>Yasir Mansour</a:t>
            </a:r>
            <a:endParaRPr lang="en-US" dirty="0"/>
          </a:p>
        </p:txBody>
      </p:sp>
    </p:spTree>
    <p:extLst>
      <p:ext uri="{BB962C8B-B14F-4D97-AF65-F5344CB8AC3E}">
        <p14:creationId xmlns:p14="http://schemas.microsoft.com/office/powerpoint/2010/main" val="217132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err="1"/>
              <a:t>Speed</a:t>
            </a:r>
            <a:r>
              <a:rPr lang="es-ES" dirty="0"/>
              <a:t> </a:t>
            </a:r>
            <a:r>
              <a:rPr lang="es-ES" dirty="0" err="1"/>
              <a:t>of</a:t>
            </a:r>
            <a:r>
              <a:rPr lang="es-ES" dirty="0"/>
              <a:t> </a:t>
            </a:r>
            <a:r>
              <a:rPr lang="es-ES"/>
              <a:t>convergence</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algn="l"/>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10</a:t>
            </a:fld>
            <a:endParaRPr lang="en-US"/>
          </a:p>
        </p:txBody>
      </p:sp>
      <p:graphicFrame>
        <p:nvGraphicFramePr>
          <p:cNvPr id="4" name="Table 3">
            <a:extLst>
              <a:ext uri="{FF2B5EF4-FFF2-40B4-BE49-F238E27FC236}">
                <a16:creationId xmlns:a16="http://schemas.microsoft.com/office/drawing/2014/main" id="{5BF5BE08-4F1D-4A30-96EF-3A696102CEE5}"/>
              </a:ext>
            </a:extLst>
          </p:cNvPr>
          <p:cNvGraphicFramePr>
            <a:graphicFrameLocks noGrp="1"/>
          </p:cNvGraphicFramePr>
          <p:nvPr>
            <p:extLst>
              <p:ext uri="{D42A27DB-BD31-4B8C-83A1-F6EECF244321}">
                <p14:modId xmlns:p14="http://schemas.microsoft.com/office/powerpoint/2010/main" val="1682935236"/>
              </p:ext>
            </p:extLst>
          </p:nvPr>
        </p:nvGraphicFramePr>
        <p:xfrm>
          <a:off x="838200" y="1432560"/>
          <a:ext cx="10515600" cy="4214656"/>
        </p:xfrm>
        <a:graphic>
          <a:graphicData uri="http://schemas.openxmlformats.org/drawingml/2006/table">
            <a:tbl>
              <a:tblPr/>
              <a:tblGrid>
                <a:gridCol w="3505200">
                  <a:extLst>
                    <a:ext uri="{9D8B030D-6E8A-4147-A177-3AD203B41FA5}">
                      <a16:colId xmlns:a16="http://schemas.microsoft.com/office/drawing/2014/main" val="2353174836"/>
                    </a:ext>
                  </a:extLst>
                </a:gridCol>
                <a:gridCol w="3505200">
                  <a:extLst>
                    <a:ext uri="{9D8B030D-6E8A-4147-A177-3AD203B41FA5}">
                      <a16:colId xmlns:a16="http://schemas.microsoft.com/office/drawing/2014/main" val="3428155854"/>
                    </a:ext>
                  </a:extLst>
                </a:gridCol>
                <a:gridCol w="3505200">
                  <a:extLst>
                    <a:ext uri="{9D8B030D-6E8A-4147-A177-3AD203B41FA5}">
                      <a16:colId xmlns:a16="http://schemas.microsoft.com/office/drawing/2014/main" val="1850593621"/>
                    </a:ext>
                  </a:extLst>
                </a:gridCol>
              </a:tblGrid>
              <a:tr h="653776">
                <a:tc>
                  <a:txBody>
                    <a:bodyPr/>
                    <a:lstStyle/>
                    <a:p>
                      <a:pPr fontAlgn="ctr"/>
                      <a:r>
                        <a:rPr lang="en-US" b="1">
                          <a:effectLst/>
                        </a:rPr>
                        <a:t>system</a:t>
                      </a:r>
                    </a:p>
                  </a:txBody>
                  <a:tcPr anchor="ctr">
                    <a:lnL>
                      <a:noFill/>
                    </a:lnL>
                    <a:lnR>
                      <a:noFill/>
                    </a:lnR>
                    <a:lnT>
                      <a:noFill/>
                    </a:lnT>
                    <a:lnB>
                      <a:noFill/>
                    </a:lnB>
                    <a:solidFill>
                      <a:srgbClr val="FFFFFF"/>
                    </a:solidFill>
                  </a:tcPr>
                </a:tc>
                <a:tc>
                  <a:txBody>
                    <a:bodyPr/>
                    <a:lstStyle/>
                    <a:p>
                      <a:pPr fontAlgn="ctr"/>
                      <a:r>
                        <a:rPr lang="en-US" b="1">
                          <a:effectLst/>
                        </a:rPr>
                        <a:t>run type</a:t>
                      </a:r>
                    </a:p>
                  </a:txBody>
                  <a:tcPr anchor="ctr">
                    <a:lnL>
                      <a:noFill/>
                    </a:lnL>
                    <a:lnR>
                      <a:noFill/>
                    </a:lnR>
                    <a:lnT>
                      <a:noFill/>
                    </a:lnT>
                    <a:lnB>
                      <a:noFill/>
                    </a:lnB>
                    <a:solidFill>
                      <a:srgbClr val="FFFFFF"/>
                    </a:solidFill>
                  </a:tcPr>
                </a:tc>
                <a:tc>
                  <a:txBody>
                    <a:bodyPr/>
                    <a:lstStyle/>
                    <a:p>
                      <a:pPr fontAlgn="ctr"/>
                      <a:r>
                        <a:rPr lang="en-US" b="1">
                          <a:effectLst/>
                        </a:rPr>
                        <a:t>number of iterations</a:t>
                      </a:r>
                    </a:p>
                  </a:txBody>
                  <a:tcPr anchor="ctr">
                    <a:lnL>
                      <a:noFill/>
                    </a:lnL>
                    <a:lnR>
                      <a:noFill/>
                    </a:lnR>
                    <a:lnT>
                      <a:noFill/>
                    </a:lnT>
                    <a:lnB>
                      <a:noFill/>
                    </a:lnB>
                    <a:solidFill>
                      <a:srgbClr val="FFFFFF"/>
                    </a:solidFill>
                  </a:tcPr>
                </a:tc>
                <a:extLst>
                  <a:ext uri="{0D108BD9-81ED-4DB2-BD59-A6C34878D82A}">
                    <a16:rowId xmlns:a16="http://schemas.microsoft.com/office/drawing/2014/main" val="2784864291"/>
                  </a:ext>
                </a:extLst>
              </a:tr>
              <a:tr h="445110">
                <a:tc>
                  <a:txBody>
                    <a:bodyPr/>
                    <a:lstStyle/>
                    <a:p>
                      <a:pPr fontAlgn="ctr"/>
                      <a:r>
                        <a:rPr lang="en-US">
                          <a:effectLst/>
                        </a:rPr>
                        <a:t>1D</a:t>
                      </a:r>
                    </a:p>
                  </a:txBody>
                  <a:tcPr anchor="ctr">
                    <a:lnL>
                      <a:noFill/>
                    </a:lnL>
                    <a:lnR>
                      <a:noFill/>
                    </a:lnR>
                    <a:lnT>
                      <a:noFill/>
                    </a:lnT>
                    <a:lnB>
                      <a:noFill/>
                    </a:lnB>
                    <a:solidFill>
                      <a:srgbClr val="FFFFFF"/>
                    </a:solidFill>
                  </a:tcPr>
                </a:tc>
                <a:tc>
                  <a:txBody>
                    <a:bodyPr/>
                    <a:lstStyle/>
                    <a:p>
                      <a:pPr fontAlgn="ctr"/>
                      <a:r>
                        <a:rPr lang="en-US">
                          <a:effectLst/>
                        </a:rPr>
                        <a:t>noisless</a:t>
                      </a:r>
                    </a:p>
                  </a:txBody>
                  <a:tcPr anchor="ctr">
                    <a:lnL>
                      <a:noFill/>
                    </a:lnL>
                    <a:lnR>
                      <a:noFill/>
                    </a:lnR>
                    <a:lnT>
                      <a:noFill/>
                    </a:lnT>
                    <a:lnB>
                      <a:noFill/>
                    </a:lnB>
                    <a:solidFill>
                      <a:srgbClr val="FFFFFF"/>
                    </a:solidFill>
                  </a:tcPr>
                </a:tc>
                <a:tc>
                  <a:txBody>
                    <a:bodyPr/>
                    <a:lstStyle/>
                    <a:p>
                      <a:pPr fontAlgn="ctr"/>
                      <a:r>
                        <a:rPr lang="en-US">
                          <a:effectLst/>
                        </a:rPr>
                        <a:t>60-65</a:t>
                      </a:r>
                    </a:p>
                  </a:txBody>
                  <a:tcPr anchor="ctr">
                    <a:lnL>
                      <a:noFill/>
                    </a:lnL>
                    <a:lnR>
                      <a:noFill/>
                    </a:lnR>
                    <a:lnT>
                      <a:noFill/>
                    </a:lnT>
                    <a:lnB>
                      <a:noFill/>
                    </a:lnB>
                    <a:solidFill>
                      <a:srgbClr val="FFFFFF"/>
                    </a:solidFill>
                  </a:tcPr>
                </a:tc>
                <a:extLst>
                  <a:ext uri="{0D108BD9-81ED-4DB2-BD59-A6C34878D82A}">
                    <a16:rowId xmlns:a16="http://schemas.microsoft.com/office/drawing/2014/main" val="480008125"/>
                  </a:ext>
                </a:extLst>
              </a:tr>
              <a:tr h="445110">
                <a:tc>
                  <a:txBody>
                    <a:bodyPr/>
                    <a:lstStyle/>
                    <a:p>
                      <a:pPr fontAlgn="ctr"/>
                      <a:r>
                        <a:rPr lang="en-US">
                          <a:effectLst/>
                        </a:rPr>
                        <a:t>1D</a:t>
                      </a:r>
                    </a:p>
                  </a:txBody>
                  <a:tcPr anchor="ctr">
                    <a:lnL>
                      <a:noFill/>
                    </a:lnL>
                    <a:lnR>
                      <a:noFill/>
                    </a:lnR>
                    <a:lnT>
                      <a:noFill/>
                    </a:lnT>
                    <a:lnB>
                      <a:noFill/>
                    </a:lnB>
                    <a:solidFill>
                      <a:srgbClr val="FFFFFF"/>
                    </a:solidFill>
                  </a:tcPr>
                </a:tc>
                <a:tc>
                  <a:txBody>
                    <a:bodyPr/>
                    <a:lstStyle/>
                    <a:p>
                      <a:pPr fontAlgn="ctr"/>
                      <a:r>
                        <a:rPr lang="en-US">
                          <a:effectLst/>
                        </a:rPr>
                        <a:t>trotterized</a:t>
                      </a:r>
                    </a:p>
                  </a:txBody>
                  <a:tcPr anchor="ctr">
                    <a:lnL>
                      <a:noFill/>
                    </a:lnL>
                    <a:lnR>
                      <a:noFill/>
                    </a:lnR>
                    <a:lnT>
                      <a:noFill/>
                    </a:lnT>
                    <a:lnB>
                      <a:noFill/>
                    </a:lnB>
                    <a:solidFill>
                      <a:srgbClr val="FFFFFF"/>
                    </a:solidFill>
                  </a:tcPr>
                </a:tc>
                <a:tc>
                  <a:txBody>
                    <a:bodyPr/>
                    <a:lstStyle/>
                    <a:p>
                      <a:pPr fontAlgn="ctr"/>
                      <a:r>
                        <a:rPr lang="en-US">
                          <a:effectLst/>
                        </a:rPr>
                        <a:t>75-80</a:t>
                      </a:r>
                    </a:p>
                  </a:txBody>
                  <a:tcPr anchor="ctr">
                    <a:lnL>
                      <a:noFill/>
                    </a:lnL>
                    <a:lnR>
                      <a:noFill/>
                    </a:lnR>
                    <a:lnT>
                      <a:noFill/>
                    </a:lnT>
                    <a:lnB>
                      <a:noFill/>
                    </a:lnB>
                    <a:solidFill>
                      <a:srgbClr val="FFFFFF"/>
                    </a:solidFill>
                  </a:tcPr>
                </a:tc>
                <a:extLst>
                  <a:ext uri="{0D108BD9-81ED-4DB2-BD59-A6C34878D82A}">
                    <a16:rowId xmlns:a16="http://schemas.microsoft.com/office/drawing/2014/main" val="2534814965"/>
                  </a:ext>
                </a:extLst>
              </a:tr>
              <a:tr h="445110">
                <a:tc>
                  <a:txBody>
                    <a:bodyPr/>
                    <a:lstStyle/>
                    <a:p>
                      <a:pPr fontAlgn="ctr"/>
                      <a:r>
                        <a:rPr lang="en-US">
                          <a:effectLst/>
                        </a:rPr>
                        <a:t>1D</a:t>
                      </a:r>
                    </a:p>
                  </a:txBody>
                  <a:tcPr anchor="ctr">
                    <a:lnL>
                      <a:noFill/>
                    </a:lnL>
                    <a:lnR>
                      <a:noFill/>
                    </a:lnR>
                    <a:lnT>
                      <a:noFill/>
                    </a:lnT>
                    <a:lnB>
                      <a:noFill/>
                    </a:lnB>
                    <a:solidFill>
                      <a:srgbClr val="FFFFFF"/>
                    </a:solidFill>
                  </a:tcPr>
                </a:tc>
                <a:tc>
                  <a:txBody>
                    <a:bodyPr/>
                    <a:lstStyle/>
                    <a:p>
                      <a:pPr fontAlgn="ctr"/>
                      <a:r>
                        <a:rPr lang="en-US">
                          <a:effectLst/>
                        </a:rPr>
                        <a:t>noisy</a:t>
                      </a:r>
                    </a:p>
                  </a:txBody>
                  <a:tcPr anchor="ctr">
                    <a:lnL>
                      <a:noFill/>
                    </a:lnL>
                    <a:lnR>
                      <a:noFill/>
                    </a:lnR>
                    <a:lnT>
                      <a:noFill/>
                    </a:lnT>
                    <a:lnB>
                      <a:noFill/>
                    </a:lnB>
                    <a:solidFill>
                      <a:srgbClr val="FFFFFF"/>
                    </a:solidFill>
                  </a:tcPr>
                </a:tc>
                <a:tc>
                  <a:txBody>
                    <a:bodyPr/>
                    <a:lstStyle/>
                    <a:p>
                      <a:pPr fontAlgn="ctr"/>
                      <a:r>
                        <a:rPr lang="en-US">
                          <a:effectLst/>
                        </a:rPr>
                        <a:t>55-60</a:t>
                      </a:r>
                    </a:p>
                  </a:txBody>
                  <a:tcPr anchor="ctr">
                    <a:lnL>
                      <a:noFill/>
                    </a:lnL>
                    <a:lnR>
                      <a:noFill/>
                    </a:lnR>
                    <a:lnT>
                      <a:noFill/>
                    </a:lnT>
                    <a:lnB>
                      <a:noFill/>
                    </a:lnB>
                    <a:solidFill>
                      <a:srgbClr val="FFFFFF"/>
                    </a:solidFill>
                  </a:tcPr>
                </a:tc>
                <a:extLst>
                  <a:ext uri="{0D108BD9-81ED-4DB2-BD59-A6C34878D82A}">
                    <a16:rowId xmlns:a16="http://schemas.microsoft.com/office/drawing/2014/main" val="2453413970"/>
                  </a:ext>
                </a:extLst>
              </a:tr>
              <a:tr h="445110">
                <a:tc>
                  <a:txBody>
                    <a:bodyPr/>
                    <a:lstStyle/>
                    <a:p>
                      <a:pPr fontAlgn="ctr"/>
                      <a:r>
                        <a:rPr lang="en-US">
                          <a:effectLst/>
                        </a:rPr>
                        <a:t>1D</a:t>
                      </a:r>
                    </a:p>
                  </a:txBody>
                  <a:tcPr anchor="ctr">
                    <a:lnL>
                      <a:noFill/>
                    </a:lnL>
                    <a:lnR>
                      <a:noFill/>
                    </a:lnR>
                    <a:lnT>
                      <a:noFill/>
                    </a:lnT>
                    <a:lnB>
                      <a:noFill/>
                    </a:lnB>
                    <a:solidFill>
                      <a:srgbClr val="FFFFFF"/>
                    </a:solidFill>
                  </a:tcPr>
                </a:tc>
                <a:tc>
                  <a:txBody>
                    <a:bodyPr/>
                    <a:lstStyle/>
                    <a:p>
                      <a:pPr fontAlgn="ctr"/>
                      <a:r>
                        <a:rPr lang="en-US">
                          <a:effectLst/>
                        </a:rPr>
                        <a:t>mitigated</a:t>
                      </a:r>
                    </a:p>
                  </a:txBody>
                  <a:tcPr anchor="ctr">
                    <a:lnL>
                      <a:noFill/>
                    </a:lnL>
                    <a:lnR>
                      <a:noFill/>
                    </a:lnR>
                    <a:lnT>
                      <a:noFill/>
                    </a:lnT>
                    <a:lnB>
                      <a:noFill/>
                    </a:lnB>
                    <a:solidFill>
                      <a:srgbClr val="FFFFFF"/>
                    </a:solidFill>
                  </a:tcPr>
                </a:tc>
                <a:tc>
                  <a:txBody>
                    <a:bodyPr/>
                    <a:lstStyle/>
                    <a:p>
                      <a:pPr fontAlgn="ctr"/>
                      <a:r>
                        <a:rPr lang="en-US">
                          <a:effectLst/>
                        </a:rPr>
                        <a:t>40</a:t>
                      </a:r>
                    </a:p>
                  </a:txBody>
                  <a:tcPr anchor="ctr">
                    <a:lnL>
                      <a:noFill/>
                    </a:lnL>
                    <a:lnR>
                      <a:noFill/>
                    </a:lnR>
                    <a:lnT>
                      <a:noFill/>
                    </a:lnT>
                    <a:lnB>
                      <a:noFill/>
                    </a:lnB>
                    <a:solidFill>
                      <a:srgbClr val="FFFFFF"/>
                    </a:solidFill>
                  </a:tcPr>
                </a:tc>
                <a:extLst>
                  <a:ext uri="{0D108BD9-81ED-4DB2-BD59-A6C34878D82A}">
                    <a16:rowId xmlns:a16="http://schemas.microsoft.com/office/drawing/2014/main" val="3982090464"/>
                  </a:ext>
                </a:extLst>
              </a:tr>
              <a:tr h="445110">
                <a:tc>
                  <a:txBody>
                    <a:bodyPr/>
                    <a:lstStyle/>
                    <a:p>
                      <a:pPr fontAlgn="ctr"/>
                      <a:r>
                        <a:rPr lang="en-US">
                          <a:effectLst/>
                        </a:rPr>
                        <a:t>2D</a:t>
                      </a:r>
                    </a:p>
                  </a:txBody>
                  <a:tcPr anchor="ctr">
                    <a:lnL>
                      <a:noFill/>
                    </a:lnL>
                    <a:lnR>
                      <a:noFill/>
                    </a:lnR>
                    <a:lnT>
                      <a:noFill/>
                    </a:lnT>
                    <a:lnB>
                      <a:noFill/>
                    </a:lnB>
                    <a:solidFill>
                      <a:srgbClr val="FFFFFF"/>
                    </a:solidFill>
                  </a:tcPr>
                </a:tc>
                <a:tc>
                  <a:txBody>
                    <a:bodyPr/>
                    <a:lstStyle/>
                    <a:p>
                      <a:pPr fontAlgn="ctr"/>
                      <a:r>
                        <a:rPr lang="en-US">
                          <a:effectLst/>
                        </a:rPr>
                        <a:t>noiseless</a:t>
                      </a:r>
                    </a:p>
                  </a:txBody>
                  <a:tcPr anchor="ctr">
                    <a:lnL>
                      <a:noFill/>
                    </a:lnL>
                    <a:lnR>
                      <a:noFill/>
                    </a:lnR>
                    <a:lnT>
                      <a:noFill/>
                    </a:lnT>
                    <a:lnB>
                      <a:noFill/>
                    </a:lnB>
                    <a:solidFill>
                      <a:srgbClr val="FFFFFF"/>
                    </a:solidFill>
                  </a:tcPr>
                </a:tc>
                <a:tc>
                  <a:txBody>
                    <a:bodyPr/>
                    <a:lstStyle/>
                    <a:p>
                      <a:pPr fontAlgn="ctr"/>
                      <a:r>
                        <a:rPr lang="en-US">
                          <a:effectLst/>
                        </a:rPr>
                        <a:t>65</a:t>
                      </a:r>
                    </a:p>
                  </a:txBody>
                  <a:tcPr anchor="ctr">
                    <a:lnL>
                      <a:noFill/>
                    </a:lnL>
                    <a:lnR>
                      <a:noFill/>
                    </a:lnR>
                    <a:lnT>
                      <a:noFill/>
                    </a:lnT>
                    <a:lnB>
                      <a:noFill/>
                    </a:lnB>
                    <a:solidFill>
                      <a:srgbClr val="FFFFFF"/>
                    </a:solidFill>
                  </a:tcPr>
                </a:tc>
                <a:extLst>
                  <a:ext uri="{0D108BD9-81ED-4DB2-BD59-A6C34878D82A}">
                    <a16:rowId xmlns:a16="http://schemas.microsoft.com/office/drawing/2014/main" val="1397215852"/>
                  </a:ext>
                </a:extLst>
              </a:tr>
              <a:tr h="445110">
                <a:tc>
                  <a:txBody>
                    <a:bodyPr/>
                    <a:lstStyle/>
                    <a:p>
                      <a:pPr fontAlgn="ctr"/>
                      <a:r>
                        <a:rPr lang="en-US">
                          <a:effectLst/>
                        </a:rPr>
                        <a:t>2D</a:t>
                      </a:r>
                    </a:p>
                  </a:txBody>
                  <a:tcPr anchor="ctr">
                    <a:lnL>
                      <a:noFill/>
                    </a:lnL>
                    <a:lnR>
                      <a:noFill/>
                    </a:lnR>
                    <a:lnT>
                      <a:noFill/>
                    </a:lnT>
                    <a:lnB>
                      <a:noFill/>
                    </a:lnB>
                    <a:solidFill>
                      <a:srgbClr val="FFFFFF"/>
                    </a:solidFill>
                  </a:tcPr>
                </a:tc>
                <a:tc>
                  <a:txBody>
                    <a:bodyPr/>
                    <a:lstStyle/>
                    <a:p>
                      <a:pPr fontAlgn="ctr"/>
                      <a:r>
                        <a:rPr lang="en-US">
                          <a:effectLst/>
                        </a:rPr>
                        <a:t>trotter</a:t>
                      </a:r>
                    </a:p>
                  </a:txBody>
                  <a:tcPr anchor="ctr">
                    <a:lnL>
                      <a:noFill/>
                    </a:lnL>
                    <a:lnR>
                      <a:noFill/>
                    </a:lnR>
                    <a:lnT>
                      <a:noFill/>
                    </a:lnT>
                    <a:lnB>
                      <a:noFill/>
                    </a:lnB>
                    <a:solidFill>
                      <a:srgbClr val="FFFFFF"/>
                    </a:solidFill>
                  </a:tcPr>
                </a:tc>
                <a:tc>
                  <a:txBody>
                    <a:bodyPr/>
                    <a:lstStyle/>
                    <a:p>
                      <a:pPr fontAlgn="ctr"/>
                      <a:r>
                        <a:rPr lang="en-US">
                          <a:effectLst/>
                        </a:rPr>
                        <a:t>85-90</a:t>
                      </a:r>
                    </a:p>
                  </a:txBody>
                  <a:tcPr anchor="ctr">
                    <a:lnL>
                      <a:noFill/>
                    </a:lnL>
                    <a:lnR>
                      <a:noFill/>
                    </a:lnR>
                    <a:lnT>
                      <a:noFill/>
                    </a:lnT>
                    <a:lnB>
                      <a:noFill/>
                    </a:lnB>
                    <a:solidFill>
                      <a:srgbClr val="FFFFFF"/>
                    </a:solidFill>
                  </a:tcPr>
                </a:tc>
                <a:extLst>
                  <a:ext uri="{0D108BD9-81ED-4DB2-BD59-A6C34878D82A}">
                    <a16:rowId xmlns:a16="http://schemas.microsoft.com/office/drawing/2014/main" val="163579115"/>
                  </a:ext>
                </a:extLst>
              </a:tr>
              <a:tr h="445110">
                <a:tc>
                  <a:txBody>
                    <a:bodyPr/>
                    <a:lstStyle/>
                    <a:p>
                      <a:pPr fontAlgn="ctr"/>
                      <a:r>
                        <a:rPr lang="en-US">
                          <a:effectLst/>
                        </a:rPr>
                        <a:t>2D</a:t>
                      </a:r>
                    </a:p>
                  </a:txBody>
                  <a:tcPr anchor="ctr">
                    <a:lnL>
                      <a:noFill/>
                    </a:lnL>
                    <a:lnR>
                      <a:noFill/>
                    </a:lnR>
                    <a:lnT>
                      <a:noFill/>
                    </a:lnT>
                    <a:lnB>
                      <a:noFill/>
                    </a:lnB>
                    <a:solidFill>
                      <a:srgbClr val="FFFFFF"/>
                    </a:solidFill>
                  </a:tcPr>
                </a:tc>
                <a:tc>
                  <a:txBody>
                    <a:bodyPr/>
                    <a:lstStyle/>
                    <a:p>
                      <a:pPr fontAlgn="ctr"/>
                      <a:r>
                        <a:rPr lang="en-US">
                          <a:effectLst/>
                        </a:rPr>
                        <a:t>noisy</a:t>
                      </a:r>
                    </a:p>
                  </a:txBody>
                  <a:tcPr anchor="ctr">
                    <a:lnL>
                      <a:noFill/>
                    </a:lnL>
                    <a:lnR>
                      <a:noFill/>
                    </a:lnR>
                    <a:lnT>
                      <a:noFill/>
                    </a:lnT>
                    <a:lnB>
                      <a:noFill/>
                    </a:lnB>
                    <a:solidFill>
                      <a:srgbClr val="FFFFFF"/>
                    </a:solidFill>
                  </a:tcPr>
                </a:tc>
                <a:tc>
                  <a:txBody>
                    <a:bodyPr/>
                    <a:lstStyle/>
                    <a:p>
                      <a:pPr fontAlgn="ctr"/>
                      <a:r>
                        <a:rPr lang="en-US">
                          <a:effectLst/>
                        </a:rPr>
                        <a:t>90-95</a:t>
                      </a:r>
                    </a:p>
                  </a:txBody>
                  <a:tcPr anchor="ctr">
                    <a:lnL>
                      <a:noFill/>
                    </a:lnL>
                    <a:lnR>
                      <a:noFill/>
                    </a:lnR>
                    <a:lnT>
                      <a:noFill/>
                    </a:lnT>
                    <a:lnB>
                      <a:noFill/>
                    </a:lnB>
                    <a:solidFill>
                      <a:srgbClr val="FFFFFF"/>
                    </a:solidFill>
                  </a:tcPr>
                </a:tc>
                <a:extLst>
                  <a:ext uri="{0D108BD9-81ED-4DB2-BD59-A6C34878D82A}">
                    <a16:rowId xmlns:a16="http://schemas.microsoft.com/office/drawing/2014/main" val="843985508"/>
                  </a:ext>
                </a:extLst>
              </a:tr>
              <a:tr h="445110">
                <a:tc>
                  <a:txBody>
                    <a:bodyPr/>
                    <a:lstStyle/>
                    <a:p>
                      <a:pPr fontAlgn="ctr"/>
                      <a:r>
                        <a:rPr lang="en-US">
                          <a:effectLst/>
                        </a:rPr>
                        <a:t>\2D</a:t>
                      </a:r>
                    </a:p>
                  </a:txBody>
                  <a:tcPr anchor="ctr">
                    <a:lnL>
                      <a:noFill/>
                    </a:lnL>
                    <a:lnR>
                      <a:noFill/>
                    </a:lnR>
                    <a:lnT>
                      <a:noFill/>
                    </a:lnT>
                    <a:lnB>
                      <a:noFill/>
                    </a:lnB>
                    <a:solidFill>
                      <a:srgbClr val="FFFFFF"/>
                    </a:solidFill>
                  </a:tcPr>
                </a:tc>
                <a:tc>
                  <a:txBody>
                    <a:bodyPr/>
                    <a:lstStyle/>
                    <a:p>
                      <a:pPr fontAlgn="ctr"/>
                      <a:r>
                        <a:rPr lang="en-US">
                          <a:effectLst/>
                        </a:rPr>
                        <a:t>mitigated</a:t>
                      </a:r>
                    </a:p>
                  </a:txBody>
                  <a:tcPr anchor="ctr">
                    <a:lnL>
                      <a:noFill/>
                    </a:lnL>
                    <a:lnR>
                      <a:noFill/>
                    </a:lnR>
                    <a:lnT>
                      <a:noFill/>
                    </a:lnT>
                    <a:lnB>
                      <a:noFill/>
                    </a:lnB>
                    <a:solidFill>
                      <a:srgbClr val="FFFFFF"/>
                    </a:solidFill>
                  </a:tcPr>
                </a:tc>
                <a:tc>
                  <a:txBody>
                    <a:bodyPr/>
                    <a:lstStyle/>
                    <a:p>
                      <a:pPr fontAlgn="ctr"/>
                      <a:r>
                        <a:rPr lang="en-US" dirty="0">
                          <a:effectLst/>
                        </a:rPr>
                        <a:t>65-70</a:t>
                      </a:r>
                    </a:p>
                  </a:txBody>
                  <a:tcPr anchor="ctr">
                    <a:lnL>
                      <a:noFill/>
                    </a:lnL>
                    <a:lnR>
                      <a:noFill/>
                    </a:lnR>
                    <a:lnT>
                      <a:noFill/>
                    </a:lnT>
                    <a:lnB>
                      <a:noFill/>
                    </a:lnB>
                    <a:solidFill>
                      <a:srgbClr val="FFFFFF"/>
                    </a:solidFill>
                  </a:tcPr>
                </a:tc>
                <a:extLst>
                  <a:ext uri="{0D108BD9-81ED-4DB2-BD59-A6C34878D82A}">
                    <a16:rowId xmlns:a16="http://schemas.microsoft.com/office/drawing/2014/main" val="498289434"/>
                  </a:ext>
                </a:extLst>
              </a:tr>
            </a:tbl>
          </a:graphicData>
        </a:graphic>
      </p:graphicFrame>
    </p:spTree>
    <p:extLst>
      <p:ext uri="{BB962C8B-B14F-4D97-AF65-F5344CB8AC3E}">
        <p14:creationId xmlns:p14="http://schemas.microsoft.com/office/powerpoint/2010/main" val="27409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n-US" dirty="0"/>
              <a:t>Convergence</a:t>
            </a: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marL="342900" indent="-342900" algn="l">
              <a:buFont typeface="Arial" panose="020B0604020202020204" pitchFamily="34" charset="0"/>
              <a:buChar char="•"/>
            </a:pPr>
            <a:r>
              <a:rPr lang="en-US" sz="2800" dirty="0"/>
              <a:t>It is quite obvious that </a:t>
            </a:r>
            <a:r>
              <a:rPr lang="en-US" sz="2800" dirty="0" err="1"/>
              <a:t>trotterization</a:t>
            </a:r>
            <a:r>
              <a:rPr lang="en-US" sz="2800" dirty="0"/>
              <a:t> increased the number of iterations, but since the circuits were in all cases identical, this can not be attributed to any change in the number of gates.</a:t>
            </a:r>
          </a:p>
          <a:p>
            <a:pPr marL="342900" indent="-342900" algn="l">
              <a:buFont typeface="Arial" panose="020B0604020202020204" pitchFamily="34" charset="0"/>
              <a:buChar char="•"/>
            </a:pPr>
            <a:r>
              <a:rPr lang="en-US" sz="2800" dirty="0"/>
              <a:t>Adding noise, however, increased the number of iterations for the 2D model, but strangely not for the 1D model.</a:t>
            </a:r>
          </a:p>
          <a:p>
            <a:pPr marL="342900" indent="-342900" algn="l">
              <a:buFont typeface="Arial" panose="020B0604020202020204" pitchFamily="34" charset="0"/>
              <a:buChar char="•"/>
            </a:pPr>
            <a:r>
              <a:rPr lang="en-US" sz="2800" dirty="0"/>
              <a:t>Error mitigation with probabilistic error correction( decreased) the number of iterations to the noiseless level.</a:t>
            </a:r>
          </a:p>
          <a:p>
            <a:pPr marL="342900" indent="-342900" algn="l">
              <a:buFont typeface="Arial" panose="020B0604020202020204" pitchFamily="34" charset="0"/>
              <a:buChar char="•"/>
            </a:pPr>
            <a:r>
              <a:rPr lang="en-US" sz="2800" dirty="0"/>
              <a:t>This shows that it is possible to neutralize some amount of noise in the pre-fault tolerant era of quantum computing.</a:t>
            </a:r>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11</a:t>
            </a:fld>
            <a:endParaRPr lang="en-US"/>
          </a:p>
        </p:txBody>
      </p:sp>
    </p:spTree>
    <p:extLst>
      <p:ext uri="{BB962C8B-B14F-4D97-AF65-F5344CB8AC3E}">
        <p14:creationId xmlns:p14="http://schemas.microsoft.com/office/powerpoint/2010/main" val="79827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err="1"/>
              <a:t>Conclusion</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algn="l"/>
            <a:r>
              <a:rPr lang="es-ES" sz="3200" dirty="0" err="1"/>
              <a:t>It</a:t>
            </a:r>
            <a:r>
              <a:rPr lang="es-ES" sz="3200" dirty="0"/>
              <a:t> </a:t>
            </a:r>
            <a:r>
              <a:rPr lang="es-ES" sz="3200" dirty="0" err="1"/>
              <a:t>was</a:t>
            </a:r>
            <a:r>
              <a:rPr lang="es-ES" sz="3200" dirty="0"/>
              <a:t> </a:t>
            </a:r>
            <a:r>
              <a:rPr lang="es-ES" sz="3200" dirty="0" err="1"/>
              <a:t>shown</a:t>
            </a:r>
            <a:r>
              <a:rPr lang="es-ES" sz="3200" dirty="0"/>
              <a:t> </a:t>
            </a:r>
            <a:r>
              <a:rPr lang="es-ES" sz="3200" dirty="0" err="1"/>
              <a:t>that</a:t>
            </a:r>
            <a:r>
              <a:rPr lang="es-ES" sz="3200" dirty="0"/>
              <a:t> error </a:t>
            </a:r>
            <a:r>
              <a:rPr lang="es-ES" sz="3200" dirty="0" err="1"/>
              <a:t>mitigation</a:t>
            </a:r>
            <a:r>
              <a:rPr lang="es-ES" sz="3200" dirty="0"/>
              <a:t> (</a:t>
            </a:r>
            <a:r>
              <a:rPr lang="es-ES" sz="3200" dirty="0" err="1"/>
              <a:t>probabilistic</a:t>
            </a:r>
            <a:r>
              <a:rPr lang="es-ES" sz="3200" dirty="0"/>
              <a:t> error </a:t>
            </a:r>
            <a:r>
              <a:rPr lang="es-ES" sz="3200" dirty="0" err="1"/>
              <a:t>correction</a:t>
            </a:r>
            <a:r>
              <a:rPr lang="es-ES" sz="3200" dirty="0"/>
              <a:t>) can </a:t>
            </a:r>
            <a:r>
              <a:rPr lang="es-ES" sz="3200" dirty="0" err="1"/>
              <a:t>help</a:t>
            </a:r>
            <a:r>
              <a:rPr lang="es-ES" sz="3200" dirty="0"/>
              <a:t> </a:t>
            </a:r>
            <a:r>
              <a:rPr lang="es-ES" sz="3200" dirty="0" err="1"/>
              <a:t>prove</a:t>
            </a:r>
            <a:r>
              <a:rPr lang="es-ES" sz="3200" dirty="0"/>
              <a:t> </a:t>
            </a:r>
            <a:r>
              <a:rPr lang="es-ES" sz="3200" dirty="0" err="1"/>
              <a:t>the</a:t>
            </a:r>
            <a:r>
              <a:rPr lang="es-ES" sz="3200" dirty="0"/>
              <a:t> </a:t>
            </a:r>
            <a:r>
              <a:rPr lang="es-ES" sz="3200" dirty="0" err="1"/>
              <a:t>utility</a:t>
            </a:r>
            <a:r>
              <a:rPr lang="es-ES" sz="3200" dirty="0"/>
              <a:t> </a:t>
            </a:r>
            <a:r>
              <a:rPr lang="es-ES" sz="3200" dirty="0" err="1"/>
              <a:t>of</a:t>
            </a:r>
            <a:r>
              <a:rPr lang="es-ES" sz="3200" dirty="0"/>
              <a:t> </a:t>
            </a:r>
            <a:r>
              <a:rPr lang="es-ES" sz="3200" dirty="0" err="1"/>
              <a:t>some</a:t>
            </a:r>
            <a:r>
              <a:rPr lang="es-ES" sz="3200" dirty="0"/>
              <a:t> quantum </a:t>
            </a:r>
            <a:r>
              <a:rPr lang="es-ES" sz="3200" dirty="0" err="1"/>
              <a:t>algorithms</a:t>
            </a:r>
            <a:r>
              <a:rPr lang="es-ES" sz="3200" dirty="0"/>
              <a:t>.</a:t>
            </a:r>
          </a:p>
          <a:p>
            <a:pPr algn="l"/>
            <a:endParaRPr lang="es-ES" sz="3200" dirty="0"/>
          </a:p>
          <a:p>
            <a:pPr algn="l"/>
            <a:r>
              <a:rPr lang="es-ES" sz="3200" dirty="0" err="1"/>
              <a:t>The</a:t>
            </a:r>
            <a:r>
              <a:rPr lang="es-ES" sz="3200" dirty="0"/>
              <a:t> </a:t>
            </a:r>
            <a:r>
              <a:rPr lang="es-ES" sz="3200" dirty="0" err="1"/>
              <a:t>experiments</a:t>
            </a:r>
            <a:r>
              <a:rPr lang="es-ES" sz="3200" dirty="0"/>
              <a:t> </a:t>
            </a:r>
            <a:r>
              <a:rPr lang="es-ES" sz="3200" dirty="0" err="1"/>
              <a:t>could</a:t>
            </a:r>
            <a:r>
              <a:rPr lang="es-ES" sz="3200" dirty="0"/>
              <a:t> be extended </a:t>
            </a:r>
            <a:r>
              <a:rPr lang="es-ES" sz="3200" dirty="0" err="1"/>
              <a:t>to</a:t>
            </a:r>
            <a:r>
              <a:rPr lang="es-ES" sz="3200" dirty="0"/>
              <a:t> real (</a:t>
            </a:r>
            <a:r>
              <a:rPr lang="es-ES" sz="3200" dirty="0" err="1"/>
              <a:t>noisy</a:t>
            </a:r>
            <a:r>
              <a:rPr lang="es-ES" sz="3200" dirty="0"/>
              <a:t>) quantum hardware </a:t>
            </a:r>
            <a:r>
              <a:rPr lang="es-ES" sz="3200" dirty="0" err="1"/>
              <a:t>to</a:t>
            </a:r>
            <a:r>
              <a:rPr lang="es-ES" sz="3200" dirty="0"/>
              <a:t> </a:t>
            </a:r>
            <a:r>
              <a:rPr lang="es-ES" sz="3200" dirty="0" err="1"/>
              <a:t>see</a:t>
            </a:r>
            <a:r>
              <a:rPr lang="es-ES" sz="3200" dirty="0"/>
              <a:t> </a:t>
            </a:r>
            <a:r>
              <a:rPr lang="es-ES" sz="3200" dirty="0" err="1"/>
              <a:t>whether</a:t>
            </a:r>
            <a:r>
              <a:rPr lang="es-ES" sz="3200" dirty="0"/>
              <a:t> error </a:t>
            </a:r>
            <a:r>
              <a:rPr lang="es-ES" sz="3200" dirty="0" err="1"/>
              <a:t>mitigation</a:t>
            </a:r>
            <a:r>
              <a:rPr lang="es-ES" sz="3200" dirty="0"/>
              <a:t> </a:t>
            </a:r>
            <a:r>
              <a:rPr lang="es-ES" sz="3200" dirty="0" err="1"/>
              <a:t>techniques</a:t>
            </a:r>
            <a:r>
              <a:rPr lang="es-ES" sz="3200" dirty="0"/>
              <a:t> can </a:t>
            </a:r>
            <a:r>
              <a:rPr lang="es-ES" sz="3200" dirty="0" err="1"/>
              <a:t>handle</a:t>
            </a:r>
            <a:r>
              <a:rPr lang="es-ES" sz="3200" dirty="0"/>
              <a:t> real-</a:t>
            </a:r>
            <a:r>
              <a:rPr lang="es-ES" sz="3200" dirty="0" err="1"/>
              <a:t>world</a:t>
            </a:r>
            <a:r>
              <a:rPr lang="es-ES" sz="3200" dirty="0"/>
              <a:t> </a:t>
            </a:r>
            <a:r>
              <a:rPr lang="es-ES" sz="3200" dirty="0" err="1"/>
              <a:t>situations</a:t>
            </a:r>
            <a:r>
              <a:rPr lang="es-ES" sz="3200" dirty="0"/>
              <a:t>.</a:t>
            </a:r>
            <a:endParaRPr lang="en-US" sz="32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12</a:t>
            </a:fld>
            <a:endParaRPr lang="en-US"/>
          </a:p>
        </p:txBody>
      </p:sp>
    </p:spTree>
    <p:extLst>
      <p:ext uri="{BB962C8B-B14F-4D97-AF65-F5344CB8AC3E}">
        <p14:creationId xmlns:p14="http://schemas.microsoft.com/office/powerpoint/2010/main" val="218956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Project </a:t>
            </a:r>
            <a:r>
              <a:rPr lang="es-ES" dirty="0" err="1"/>
              <a:t>description</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335819"/>
            <a:ext cx="10797871" cy="4715124"/>
          </a:xfrm>
        </p:spPr>
        <p:txBody>
          <a:bodyPr>
            <a:noAutofit/>
          </a:bodyPr>
          <a:lstStyle/>
          <a:p>
            <a:pPr algn="l"/>
            <a:r>
              <a:rPr lang="en-US" sz="2600" dirty="0"/>
              <a:t>The goal of this Project is to implement an algorithm which illustrates the utility (or advantage) of quantum algorithms with respect to classical algorithms in an era where the current quantum computing hardware lacks fault-tolerance.</a:t>
            </a:r>
          </a:p>
          <a:p>
            <a:pPr algn="l"/>
            <a:r>
              <a:rPr lang="en-US" sz="2600" dirty="0"/>
              <a:t>What one wants are useful quantum algorithms that  offer exponential advantage over classical methods.</a:t>
            </a:r>
          </a:p>
          <a:p>
            <a:pPr algn="l"/>
            <a:r>
              <a:rPr lang="en-US" sz="2600" dirty="0"/>
              <a:t>The system chosen is the 2D </a:t>
            </a:r>
            <a:r>
              <a:rPr lang="en-US" sz="2600" dirty="0" err="1"/>
              <a:t>Ising</a:t>
            </a:r>
            <a:r>
              <a:rPr lang="en-US" sz="2600" dirty="0"/>
              <a:t> model whose ground state energy will be determined with </a:t>
            </a:r>
            <a:r>
              <a:rPr lang="en-US" sz="2600" dirty="0" err="1"/>
              <a:t>Classiq's</a:t>
            </a:r>
            <a:r>
              <a:rPr lang="en-US" sz="2600" dirty="0"/>
              <a:t> quantum approximated optimization algorithm (QAOA).</a:t>
            </a:r>
          </a:p>
          <a:p>
            <a:pPr algn="l"/>
            <a:r>
              <a:rPr lang="en-US" sz="2600" dirty="0"/>
              <a:t>Various sources of noise/errors will be examined (</a:t>
            </a:r>
            <a:r>
              <a:rPr lang="en-US" sz="2600" dirty="0" err="1"/>
              <a:t>trotterization</a:t>
            </a:r>
            <a:r>
              <a:rPr lang="en-US" sz="2600" dirty="0"/>
              <a:t> etc.) and strategies of how to tackle them discussed or applied (e.g. probabilistic error correction).</a:t>
            </a:r>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2</a:t>
            </a:fld>
            <a:endParaRPr lang="en-US"/>
          </a:p>
        </p:txBody>
      </p:sp>
    </p:spTree>
    <p:extLst>
      <p:ext uri="{BB962C8B-B14F-4D97-AF65-F5344CB8AC3E}">
        <p14:creationId xmlns:p14="http://schemas.microsoft.com/office/powerpoint/2010/main" val="13172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Project </a:t>
            </a:r>
            <a:r>
              <a:rPr lang="es-ES" dirty="0" err="1"/>
              <a:t>description</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algn="l"/>
            <a:r>
              <a:rPr lang="en-US" sz="2800" b="1" i="1" dirty="0"/>
              <a:t>This Project is based on the following article:</a:t>
            </a:r>
          </a:p>
          <a:p>
            <a:pPr algn="l"/>
            <a:r>
              <a:rPr lang="en-US" sz="2800" b="0" i="0" dirty="0">
                <a:solidFill>
                  <a:srgbClr val="222222"/>
                </a:solidFill>
                <a:effectLst/>
                <a:latin typeface="-apple-system"/>
              </a:rPr>
              <a:t>Kim, Y., Eddins, A., Anand, S. </a:t>
            </a:r>
            <a:r>
              <a:rPr lang="en-US" sz="2800" b="0" i="1" dirty="0">
                <a:solidFill>
                  <a:srgbClr val="222222"/>
                </a:solidFill>
                <a:effectLst/>
                <a:latin typeface="-apple-system"/>
              </a:rPr>
              <a:t>et al.</a:t>
            </a:r>
            <a:r>
              <a:rPr lang="en-US" sz="2800" b="0" i="0" dirty="0">
                <a:solidFill>
                  <a:srgbClr val="222222"/>
                </a:solidFill>
                <a:effectLst/>
                <a:latin typeface="-apple-system"/>
              </a:rPr>
              <a:t> </a:t>
            </a:r>
            <a:r>
              <a:rPr lang="en-US" sz="2800" b="0" i="0" u="sng" dirty="0">
                <a:solidFill>
                  <a:srgbClr val="222222"/>
                </a:solidFill>
                <a:effectLst/>
                <a:latin typeface="-apple-system"/>
              </a:rPr>
              <a:t>Evidence for the utility of quantum computing before fault tolerance</a:t>
            </a:r>
            <a:r>
              <a:rPr lang="en-US" sz="2800" b="0" i="0" dirty="0">
                <a:solidFill>
                  <a:srgbClr val="222222"/>
                </a:solidFill>
                <a:effectLst/>
                <a:latin typeface="-apple-system"/>
              </a:rPr>
              <a:t>.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618</a:t>
            </a:r>
            <a:r>
              <a:rPr lang="en-US" sz="2800" b="0" i="0" dirty="0">
                <a:solidFill>
                  <a:srgbClr val="222222"/>
                </a:solidFill>
                <a:effectLst/>
                <a:latin typeface="-apple-system"/>
              </a:rPr>
              <a:t>, 500–505 (2023). https://doi.org/10.1038/s41586-023-06096-3</a:t>
            </a:r>
            <a:endParaRPr lang="en-US" sz="2800" dirty="0"/>
          </a:p>
          <a:p>
            <a:pPr algn="l"/>
            <a:r>
              <a:rPr lang="en-US" sz="2800" dirty="0"/>
              <a:t>(https://www.nature.com/articles/s41586-023-06096-3)</a:t>
            </a:r>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3</a:t>
            </a:fld>
            <a:endParaRPr lang="en-US"/>
          </a:p>
        </p:txBody>
      </p:sp>
    </p:spTree>
    <p:extLst>
      <p:ext uri="{BB962C8B-B14F-4D97-AF65-F5344CB8AC3E}">
        <p14:creationId xmlns:p14="http://schemas.microsoft.com/office/powerpoint/2010/main" val="189517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The </a:t>
            </a:r>
            <a:r>
              <a:rPr lang="es-ES" dirty="0" err="1"/>
              <a:t>physical</a:t>
            </a:r>
            <a:r>
              <a:rPr lang="es-ES" dirty="0"/>
              <a:t> </a:t>
            </a:r>
            <a:r>
              <a:rPr lang="es-ES" dirty="0" err="1"/>
              <a:t>model</a:t>
            </a:r>
            <a:r>
              <a:rPr lang="es-ES" dirty="0"/>
              <a:t>: 2D Ising </a:t>
            </a:r>
            <a:r>
              <a:rPr lang="es-ES" dirty="0" err="1"/>
              <a:t>model</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Hamiltonian for 1</a:t>
            </a:r>
            <a:r>
              <a:rPr kumimoji="0" lang="en-US" altLang="en-US" b="0" i="0" u="none" strike="noStrike" cap="none" normalizeH="0" baseline="0" dirty="0">
                <a:ln>
                  <a:noFill/>
                </a:ln>
                <a:solidFill>
                  <a:schemeClr val="tx1"/>
                </a:solidFill>
                <a:effectLst/>
                <a:latin typeface="-apple-system"/>
              </a:rPr>
              <a:t>D </a:t>
            </a:r>
            <a:r>
              <a:rPr kumimoji="0" lang="en-US" altLang="en-US" b="0" i="0" u="none" strike="noStrike" cap="none" normalizeH="0" baseline="0" dirty="0" err="1">
                <a:ln>
                  <a:noFill/>
                </a:ln>
                <a:solidFill>
                  <a:schemeClr val="tx1"/>
                </a:solidFill>
                <a:effectLst/>
                <a:latin typeface="-apple-system"/>
              </a:rPr>
              <a:t>Ising</a:t>
            </a:r>
            <a:r>
              <a:rPr kumimoji="0" lang="en-US" altLang="en-US" b="0" i="0" u="none" strike="noStrike" cap="none" normalizeH="0" baseline="0" dirty="0">
                <a:ln>
                  <a:noFill/>
                </a:ln>
                <a:solidFill>
                  <a:schemeClr val="tx1"/>
                </a:solidFill>
                <a:effectLst/>
                <a:latin typeface="-apple-system"/>
              </a:rPr>
              <a:t> model is given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TIXMathJax_Normal-italic"/>
              </a:rPr>
              <a:t>𝐻</a:t>
            </a:r>
            <a:r>
              <a:rPr kumimoji="0" lang="en-US" altLang="en-US" b="0" i="0" u="none" strike="noStrike" cap="none" normalizeH="0" baseline="0" dirty="0">
                <a:ln>
                  <a:noFill/>
                </a:ln>
                <a:solidFill>
                  <a:schemeClr val="tx1"/>
                </a:solidFill>
                <a:effectLst/>
                <a:latin typeface="STIXMathJax_Main"/>
              </a:rPr>
              <a:t>(</a:t>
            </a:r>
            <a:r>
              <a:rPr kumimoji="0" lang="en-US" altLang="en-US" b="0" i="0" u="none" strike="noStrike" cap="none" normalizeH="0" baseline="0" dirty="0">
                <a:ln>
                  <a:noFill/>
                </a:ln>
                <a:solidFill>
                  <a:schemeClr val="tx1"/>
                </a:solidFill>
                <a:effectLst/>
                <a:latin typeface="STIXMathJax_Normal-italic"/>
              </a:rPr>
              <a:t>𝜎</a:t>
            </a:r>
            <a:r>
              <a:rPr kumimoji="0" lang="en-US" altLang="en-US" b="0" i="0" u="none" strike="noStrike" cap="none" normalizeH="0" baseline="0" dirty="0">
                <a:ln>
                  <a:noFill/>
                </a:ln>
                <a:solidFill>
                  <a:schemeClr val="tx1"/>
                </a:solidFill>
                <a:effectLst/>
                <a:latin typeface="STIXMathJax_Main"/>
              </a:rPr>
              <a:t>)=−</a:t>
            </a:r>
            <a:r>
              <a:rPr kumimoji="0" lang="en-US" altLang="en-US" b="0" i="0" u="none" strike="noStrike" cap="none" normalizeH="0" baseline="0" dirty="0">
                <a:ln>
                  <a:noFill/>
                </a:ln>
                <a:solidFill>
                  <a:schemeClr val="tx1"/>
                </a:solidFill>
                <a:effectLst/>
                <a:latin typeface="STIXMathJax_Operators"/>
              </a:rPr>
              <a:t>∑</a:t>
            </a:r>
            <a:r>
              <a:rPr kumimoji="0" lang="en-US" altLang="en-US" b="0" i="0" u="none" strike="noStrike" cap="none" normalizeH="0" baseline="-25000" dirty="0">
                <a:ln>
                  <a:noFill/>
                </a:ln>
                <a:solidFill>
                  <a:schemeClr val="tx1"/>
                </a:solidFill>
                <a:effectLst/>
                <a:latin typeface="STIXMathJax_Normal-italic"/>
              </a:rPr>
              <a:t>𝑖</a:t>
            </a:r>
            <a:r>
              <a:rPr kumimoji="0" lang="en-US" altLang="en-US" b="0" i="0" u="none" strike="noStrike" cap="none" normalizeH="0" baseline="-25000" dirty="0">
                <a:ln>
                  <a:noFill/>
                </a:ln>
                <a:solidFill>
                  <a:schemeClr val="tx1"/>
                </a:solidFill>
                <a:effectLst/>
                <a:latin typeface="STIXMathJax_Main"/>
              </a:rPr>
              <a:t>,</a:t>
            </a:r>
            <a:r>
              <a:rPr kumimoji="0" lang="en-US" altLang="en-US" b="0" i="0" u="none" strike="noStrike" cap="none" normalizeH="0" baseline="-25000" dirty="0">
                <a:ln>
                  <a:noFill/>
                </a:ln>
                <a:solidFill>
                  <a:schemeClr val="tx1"/>
                </a:solidFill>
                <a:effectLst/>
                <a:latin typeface="STIXMathJax_Normal-italic"/>
              </a:rPr>
              <a:t>𝑗 </a:t>
            </a:r>
            <a:r>
              <a:rPr kumimoji="0" lang="en-US" altLang="en-US" b="0" i="0" u="none" strike="noStrike" cap="none" normalizeH="0" baseline="0" dirty="0">
                <a:ln>
                  <a:noFill/>
                </a:ln>
                <a:solidFill>
                  <a:schemeClr val="tx1"/>
                </a:solidFill>
                <a:effectLst/>
                <a:latin typeface="STIXMathJax_Normal-italic"/>
              </a:rPr>
              <a:t>𝐽𝜎</a:t>
            </a:r>
            <a:r>
              <a:rPr kumimoji="0" lang="en-US" altLang="en-US" b="0" i="0" u="none" strike="noStrike" cap="none" normalizeH="0" baseline="-25000" dirty="0">
                <a:ln>
                  <a:noFill/>
                </a:ln>
                <a:solidFill>
                  <a:schemeClr val="tx1"/>
                </a:solidFill>
                <a:effectLst/>
                <a:latin typeface="STIXMathJax_Normal-italic"/>
              </a:rPr>
              <a:t>𝑖</a:t>
            </a:r>
            <a:r>
              <a:rPr kumimoji="0" lang="en-US" altLang="en-US" b="0" i="0" u="none" strike="noStrike" cap="none" normalizeH="0" baseline="0" dirty="0">
                <a:ln>
                  <a:noFill/>
                </a:ln>
                <a:solidFill>
                  <a:schemeClr val="tx1"/>
                </a:solidFill>
                <a:effectLst/>
                <a:latin typeface="STIXMathJax_Normal-italic"/>
              </a:rPr>
              <a:t>𝜎</a:t>
            </a:r>
            <a:r>
              <a:rPr kumimoji="0" lang="en-US" altLang="en-US" b="0" i="0" u="none" strike="noStrike" cap="none" normalizeH="0" baseline="-25000" dirty="0">
                <a:ln>
                  <a:noFill/>
                </a:ln>
                <a:solidFill>
                  <a:schemeClr val="tx1"/>
                </a:solidFill>
                <a:effectLst/>
                <a:latin typeface="STIXMathJax_Normal-italic"/>
              </a:rPr>
              <a:t> 𝑗</a:t>
            </a:r>
            <a:r>
              <a:rPr kumimoji="0" lang="en-US" altLang="en-US" b="0" i="0" u="none" strike="noStrike" cap="none" normalizeH="0" baseline="0" dirty="0">
                <a:ln>
                  <a:noFill/>
                </a:ln>
                <a:solidFill>
                  <a:schemeClr val="tx1"/>
                </a:solidFill>
                <a:effectLst/>
                <a:latin typeface="STIXMathJax_Main"/>
              </a:rPr>
              <a:t>−</a:t>
            </a:r>
            <a:r>
              <a:rPr kumimoji="0" lang="en-US" altLang="en-US" b="0" i="0" u="none" strike="noStrike" cap="none" normalizeH="0" baseline="0" dirty="0">
                <a:ln>
                  <a:noFill/>
                </a:ln>
                <a:solidFill>
                  <a:schemeClr val="tx1"/>
                </a:solidFill>
                <a:effectLst/>
                <a:latin typeface="STIXMathJax_Operators"/>
              </a:rPr>
              <a:t>∑</a:t>
            </a:r>
            <a:r>
              <a:rPr kumimoji="0" lang="en-US" altLang="en-US" b="0" i="0" u="none" strike="noStrike" cap="none" normalizeH="0" baseline="-25000" dirty="0">
                <a:ln>
                  <a:noFill/>
                </a:ln>
                <a:solidFill>
                  <a:schemeClr val="tx1"/>
                </a:solidFill>
                <a:effectLst/>
                <a:latin typeface="STIXMathJax_Normal-italic"/>
              </a:rPr>
              <a:t>𝑖</a:t>
            </a:r>
            <a:r>
              <a:rPr kumimoji="0" lang="en-US" altLang="en-US" b="0" i="0" u="none" strike="noStrike" cap="none" normalizeH="0" baseline="0" dirty="0">
                <a:ln>
                  <a:noFill/>
                </a:ln>
                <a:solidFill>
                  <a:schemeClr val="tx1"/>
                </a:solidFill>
                <a:effectLst/>
                <a:latin typeface="STIXMathJax_Normal-italic"/>
              </a:rPr>
              <a:t> ℎ𝜎</a:t>
            </a:r>
            <a:r>
              <a:rPr kumimoji="0" lang="en-US" altLang="en-US" b="0" i="0" u="none" strike="noStrike" cap="none" normalizeH="0" baseline="-25000" dirty="0">
                <a:ln>
                  <a:noFill/>
                </a:ln>
                <a:solidFill>
                  <a:schemeClr val="tx1"/>
                </a:solidFill>
                <a:effectLst/>
                <a:latin typeface="STIXMathJax_Normal-italic"/>
              </a:rPr>
              <a:t>𝑖</a:t>
            </a:r>
            <a:endParaRPr kumimoji="0" lang="en-US" altLang="en-US" b="0" i="0" u="none" strike="noStrike" cap="none" normalizeH="0" baseline="-2500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ple-system"/>
              </a:rPr>
              <a:t>Here, J denotes the interaction between adjacent spins </a:t>
            </a:r>
            <a:r>
              <a:rPr kumimoji="0" lang="en-US" altLang="en-US" b="0" i="0" u="none" strike="noStrike" cap="none" normalizeH="0" baseline="0" dirty="0" err="1">
                <a:ln>
                  <a:noFill/>
                </a:ln>
                <a:solidFill>
                  <a:schemeClr val="tx1"/>
                </a:solidFill>
                <a:effectLst/>
                <a:latin typeface="-apple-system"/>
              </a:rPr>
              <a:t>i</a:t>
            </a:r>
            <a:r>
              <a:rPr kumimoji="0" lang="en-US" altLang="en-US" b="0" i="0" u="none" strike="noStrike" cap="none" normalizeH="0" baseline="0" dirty="0">
                <a:ln>
                  <a:noFill/>
                </a:ln>
                <a:solidFill>
                  <a:schemeClr val="tx1"/>
                </a:solidFill>
                <a:effectLst/>
                <a:latin typeface="-apple-system"/>
              </a:rPr>
              <a:t> and j, and ℎ represents the magnetic field contribution at each site </a:t>
            </a:r>
            <a:r>
              <a:rPr kumimoji="0" lang="en-US" altLang="en-US" b="0" i="0" u="none" strike="noStrike" cap="none" normalizeH="0" baseline="0" dirty="0" err="1">
                <a:ln>
                  <a:noFill/>
                </a:ln>
                <a:solidFill>
                  <a:schemeClr val="tx1"/>
                </a:solidFill>
                <a:effectLst/>
                <a:latin typeface="-apple-system"/>
              </a:rPr>
              <a:t>i</a:t>
            </a:r>
            <a:r>
              <a:rPr kumimoji="0" lang="en-US" altLang="en-US" b="0" i="0" u="none" strike="noStrike" cap="none" normalizeH="0" baseline="0" dirty="0">
                <a:ln>
                  <a:noFill/>
                </a:ln>
                <a:solidFill>
                  <a:schemeClr val="tx1"/>
                </a:solidFill>
                <a:effectLst/>
                <a:latin typeface="-apple-system"/>
              </a:rPr>
              <a:t>. The spin values, </a:t>
            </a:r>
            <a:r>
              <a:rPr kumimoji="0" lang="en-US" altLang="en-US" b="0" i="0" u="none" strike="noStrike" cap="none" normalizeH="0" baseline="0" dirty="0">
                <a:ln>
                  <a:noFill/>
                </a:ln>
                <a:solidFill>
                  <a:schemeClr val="tx1"/>
                </a:solidFill>
                <a:effectLst/>
                <a:latin typeface="STIXMathJax_Normal-italic"/>
              </a:rPr>
              <a:t>𝜎</a:t>
            </a:r>
            <a:r>
              <a:rPr kumimoji="0" lang="en-US" altLang="en-US" b="0" i="0" u="none" strike="noStrike" cap="none" normalizeH="0" baseline="0" dirty="0">
                <a:ln>
                  <a:noFill/>
                </a:ln>
                <a:solidFill>
                  <a:schemeClr val="tx1"/>
                </a:solidFill>
                <a:effectLst/>
                <a:latin typeface="-apple-system"/>
              </a:rPr>
              <a:t>, are discrete and can be either -1 or 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ple-system"/>
              </a:rPr>
              <a:t>These spins are transformed to binary variables using </a:t>
            </a:r>
            <a:r>
              <a:rPr kumimoji="0" lang="en-US" altLang="en-US" b="0" i="0" u="none" strike="noStrike" cap="none" normalizeH="0" baseline="0" dirty="0">
                <a:ln>
                  <a:noFill/>
                </a:ln>
                <a:solidFill>
                  <a:schemeClr val="tx1"/>
                </a:solidFill>
                <a:effectLst/>
                <a:latin typeface="STIXMathJax_Normal-italic"/>
              </a:rPr>
              <a:t>𝜎</a:t>
            </a:r>
            <a:r>
              <a:rPr kumimoji="0" lang="en-US" altLang="en-US" b="0" i="0" u="none" strike="noStrike" cap="none" normalizeH="0" baseline="0" dirty="0">
                <a:ln>
                  <a:noFill/>
                </a:ln>
                <a:solidFill>
                  <a:schemeClr val="tx1"/>
                </a:solidFill>
                <a:effectLst/>
                <a:latin typeface="STIXMathJax_Main"/>
              </a:rPr>
              <a:t>→(2*z-1)</a:t>
            </a:r>
            <a:r>
              <a:rPr kumimoji="0" lang="en-US" altLang="en-US" b="0" i="0" u="none" strike="noStrike" cap="none" normalizeH="0" baseline="0" dirty="0">
                <a:ln>
                  <a:noFill/>
                </a:ln>
                <a:solidFill>
                  <a:schemeClr val="tx1"/>
                </a:solidFill>
                <a:effectLst/>
                <a:latin typeface="-apple-system"/>
              </a:rPr>
              <a:t>where z is a binary variable.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pple-system"/>
              </a:rPr>
              <a:t>The goal is to design a quantum circuit, which can be used to determine the minimal energy (and the configuration that goes with it) of this system, and which can accomplish this task (much) faster than a classical brute force calculation over the entire state space.</a:t>
            </a:r>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4</a:t>
            </a:fld>
            <a:endParaRPr lang="en-US"/>
          </a:p>
        </p:txBody>
      </p:sp>
    </p:spTree>
    <p:extLst>
      <p:ext uri="{BB962C8B-B14F-4D97-AF65-F5344CB8AC3E}">
        <p14:creationId xmlns:p14="http://schemas.microsoft.com/office/powerpoint/2010/main" val="88381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1D vs. 2D Ising </a:t>
            </a:r>
            <a:r>
              <a:rPr lang="es-ES" dirty="0" err="1"/>
              <a:t>model</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Autofit/>
          </a:bodyPr>
          <a:lstStyle/>
          <a:p>
            <a:pPr algn="l"/>
            <a:r>
              <a:rPr lang="es-ES" sz="2800" dirty="0"/>
              <a:t>In </a:t>
            </a:r>
            <a:r>
              <a:rPr lang="es-ES" sz="2800" dirty="0" err="1"/>
              <a:t>this</a:t>
            </a:r>
            <a:r>
              <a:rPr lang="es-ES" sz="2800" dirty="0"/>
              <a:t> Project, </a:t>
            </a:r>
            <a:r>
              <a:rPr lang="es-ES" sz="2800" dirty="0" err="1"/>
              <a:t>both</a:t>
            </a:r>
            <a:r>
              <a:rPr lang="es-ES" sz="2800" dirty="0"/>
              <a:t> the 1D (6 </a:t>
            </a:r>
            <a:r>
              <a:rPr lang="es-ES" sz="2800" dirty="0" err="1"/>
              <a:t>spins</a:t>
            </a:r>
            <a:r>
              <a:rPr lang="es-ES" sz="2800" dirty="0"/>
              <a:t>) and the 2D (16 </a:t>
            </a:r>
            <a:r>
              <a:rPr lang="es-ES" sz="2800" dirty="0" err="1"/>
              <a:t>spins</a:t>
            </a:r>
            <a:r>
              <a:rPr lang="es-ES" sz="2800" dirty="0"/>
              <a:t>) Ising </a:t>
            </a:r>
            <a:r>
              <a:rPr lang="es-ES" sz="2800" dirty="0" err="1"/>
              <a:t>model</a:t>
            </a:r>
            <a:r>
              <a:rPr lang="es-ES" sz="2800" dirty="0"/>
              <a:t> </a:t>
            </a:r>
            <a:r>
              <a:rPr lang="es-ES" sz="2800" dirty="0" err="1"/>
              <a:t>were</a:t>
            </a:r>
            <a:r>
              <a:rPr lang="es-ES" sz="2800" dirty="0"/>
              <a:t> </a:t>
            </a:r>
            <a:r>
              <a:rPr lang="es-ES" sz="2800" dirty="0" err="1"/>
              <a:t>investigated</a:t>
            </a:r>
            <a:r>
              <a:rPr lang="es-ES" sz="2800" dirty="0"/>
              <a:t>. </a:t>
            </a:r>
          </a:p>
          <a:p>
            <a:pPr algn="l"/>
            <a:r>
              <a:rPr lang="es-ES" sz="2800" dirty="0" err="1"/>
              <a:t>Possible</a:t>
            </a:r>
            <a:r>
              <a:rPr lang="es-ES" sz="2800" dirty="0"/>
              <a:t> </a:t>
            </a:r>
            <a:r>
              <a:rPr lang="es-ES" sz="2800" dirty="0" err="1"/>
              <a:t>points</a:t>
            </a:r>
            <a:r>
              <a:rPr lang="es-ES" sz="2800" dirty="0"/>
              <a:t> </a:t>
            </a:r>
            <a:r>
              <a:rPr lang="es-ES" sz="2800" dirty="0" err="1"/>
              <a:t>for</a:t>
            </a:r>
            <a:r>
              <a:rPr lang="es-ES" sz="2800" dirty="0"/>
              <a:t> </a:t>
            </a:r>
            <a:r>
              <a:rPr lang="es-ES" sz="2800" dirty="0" err="1"/>
              <a:t>comparison</a:t>
            </a:r>
            <a:r>
              <a:rPr lang="es-ES" sz="2800" dirty="0"/>
              <a:t>:</a:t>
            </a:r>
          </a:p>
          <a:p>
            <a:pPr marL="342900" indent="-342900" algn="l">
              <a:buFont typeface="Arial" panose="020B0604020202020204" pitchFamily="34" charset="0"/>
              <a:buChar char="•"/>
            </a:pPr>
            <a:r>
              <a:rPr lang="es-ES" sz="2800" dirty="0" err="1"/>
              <a:t>Speed</a:t>
            </a:r>
            <a:r>
              <a:rPr lang="es-ES" sz="2800" dirty="0"/>
              <a:t> </a:t>
            </a:r>
            <a:r>
              <a:rPr lang="es-ES" sz="2800" dirty="0" err="1"/>
              <a:t>of</a:t>
            </a:r>
            <a:r>
              <a:rPr lang="es-ES" sz="2800" dirty="0"/>
              <a:t> </a:t>
            </a:r>
            <a:r>
              <a:rPr lang="es-ES" sz="2800" dirty="0" err="1"/>
              <a:t>convergence</a:t>
            </a:r>
            <a:endParaRPr lang="es-ES" sz="2800" dirty="0"/>
          </a:p>
          <a:p>
            <a:pPr marL="342900" indent="-342900" algn="l">
              <a:buFont typeface="Arial" panose="020B0604020202020204" pitchFamily="34" charset="0"/>
              <a:buChar char="•"/>
            </a:pPr>
            <a:r>
              <a:rPr lang="es-ES" sz="2800" dirty="0" err="1"/>
              <a:t>Size</a:t>
            </a:r>
            <a:r>
              <a:rPr lang="es-ES" sz="2800" dirty="0"/>
              <a:t> </a:t>
            </a:r>
            <a:r>
              <a:rPr lang="es-ES" sz="2800" dirty="0" err="1"/>
              <a:t>of</a:t>
            </a:r>
            <a:r>
              <a:rPr lang="es-ES" sz="2800" dirty="0"/>
              <a:t> the quantum </a:t>
            </a:r>
            <a:r>
              <a:rPr lang="es-ES" sz="2800" dirty="0" err="1"/>
              <a:t>circuit</a:t>
            </a:r>
            <a:endParaRPr lang="es-ES" sz="2800" dirty="0"/>
          </a:p>
          <a:p>
            <a:pPr marL="342900" indent="-342900" algn="l">
              <a:buFont typeface="Arial" panose="020B0604020202020204" pitchFamily="34" charset="0"/>
              <a:buChar char="•"/>
            </a:pPr>
            <a:r>
              <a:rPr lang="es-ES" sz="2800" dirty="0" err="1"/>
              <a:t>Influence</a:t>
            </a:r>
            <a:r>
              <a:rPr lang="es-ES" sz="2800" dirty="0"/>
              <a:t> </a:t>
            </a:r>
            <a:r>
              <a:rPr lang="es-ES" sz="2800" dirty="0" err="1"/>
              <a:t>of</a:t>
            </a:r>
            <a:r>
              <a:rPr lang="es-ES" sz="2800" dirty="0"/>
              <a:t> </a:t>
            </a:r>
            <a:r>
              <a:rPr lang="es-ES" sz="2800" dirty="0" err="1"/>
              <a:t>noise</a:t>
            </a:r>
            <a:r>
              <a:rPr lang="es-ES" sz="2800" dirty="0"/>
              <a:t>/</a:t>
            </a:r>
            <a:r>
              <a:rPr lang="es-ES" sz="2800" dirty="0" err="1"/>
              <a:t>errors</a:t>
            </a:r>
            <a:endParaRPr lang="es-ES" sz="2800" dirty="0"/>
          </a:p>
          <a:p>
            <a:pPr algn="l"/>
            <a:endParaRPr lang="es-ES" sz="2800" dirty="0"/>
          </a:p>
          <a:p>
            <a:pPr algn="l"/>
            <a:r>
              <a:rPr lang="es-ES" sz="2800" dirty="0"/>
              <a:t>The brute </a:t>
            </a:r>
            <a:r>
              <a:rPr lang="es-ES" sz="2800" dirty="0" err="1"/>
              <a:t>force</a:t>
            </a:r>
            <a:r>
              <a:rPr lang="es-ES" sz="2800" dirty="0"/>
              <a:t> </a:t>
            </a:r>
            <a:r>
              <a:rPr lang="es-ES" sz="2800" dirty="0" err="1"/>
              <a:t>calculation</a:t>
            </a:r>
            <a:r>
              <a:rPr lang="es-ES" sz="2800" dirty="0"/>
              <a:t> </a:t>
            </a:r>
            <a:r>
              <a:rPr lang="es-ES" sz="2800" dirty="0" err="1"/>
              <a:t>was</a:t>
            </a:r>
            <a:r>
              <a:rPr lang="es-ES" sz="2800" dirty="0"/>
              <a:t> </a:t>
            </a:r>
            <a:r>
              <a:rPr lang="es-ES" sz="2800" dirty="0" err="1"/>
              <a:t>left</a:t>
            </a:r>
            <a:r>
              <a:rPr lang="es-ES" sz="2800" dirty="0"/>
              <a:t> </a:t>
            </a:r>
            <a:r>
              <a:rPr lang="es-ES" sz="2800" dirty="0" err="1"/>
              <a:t>out</a:t>
            </a:r>
            <a:r>
              <a:rPr lang="es-ES" sz="2800" dirty="0"/>
              <a:t>, </a:t>
            </a:r>
            <a:r>
              <a:rPr lang="es-ES" sz="2800" dirty="0" err="1"/>
              <a:t>since</a:t>
            </a:r>
            <a:r>
              <a:rPr lang="es-ES" sz="2800" dirty="0"/>
              <a:t> the Python IDE </a:t>
            </a:r>
            <a:r>
              <a:rPr lang="es-ES" sz="2800" dirty="0" err="1"/>
              <a:t>could</a:t>
            </a:r>
            <a:r>
              <a:rPr lang="es-ES" sz="2800" dirty="0"/>
              <a:t> </a:t>
            </a:r>
            <a:r>
              <a:rPr lang="es-ES" sz="2800" dirty="0" err="1"/>
              <a:t>not</a:t>
            </a:r>
            <a:r>
              <a:rPr lang="es-ES" sz="2800" dirty="0"/>
              <a:t> </a:t>
            </a:r>
            <a:r>
              <a:rPr lang="es-ES" sz="2800" dirty="0" err="1"/>
              <a:t>handle</a:t>
            </a:r>
            <a:r>
              <a:rPr lang="es-ES" sz="2800" dirty="0"/>
              <a:t> the </a:t>
            </a:r>
            <a:r>
              <a:rPr lang="es-ES" sz="2800" dirty="0" err="1"/>
              <a:t>calculation</a:t>
            </a:r>
            <a:r>
              <a:rPr lang="es-ES" sz="2800" dirty="0"/>
              <a:t> </a:t>
            </a:r>
            <a:r>
              <a:rPr lang="es-ES" sz="2800" dirty="0" err="1"/>
              <a:t>for</a:t>
            </a:r>
            <a:r>
              <a:rPr lang="es-ES" sz="2800" dirty="0"/>
              <a:t> the 2D </a:t>
            </a:r>
            <a:r>
              <a:rPr lang="es-ES" sz="2800" dirty="0" err="1"/>
              <a:t>model</a:t>
            </a:r>
            <a:r>
              <a:rPr lang="es-ES" sz="2800" dirty="0"/>
              <a:t>. </a:t>
            </a:r>
            <a:r>
              <a:rPr lang="es-ES" sz="2800" dirty="0" err="1"/>
              <a:t>This</a:t>
            </a:r>
            <a:r>
              <a:rPr lang="es-ES" sz="2800" dirty="0"/>
              <a:t> </a:t>
            </a:r>
            <a:r>
              <a:rPr lang="es-ES" sz="2800" dirty="0" err="1"/>
              <a:t>points</a:t>
            </a:r>
            <a:r>
              <a:rPr lang="es-ES" sz="2800" dirty="0"/>
              <a:t> </a:t>
            </a:r>
            <a:r>
              <a:rPr lang="es-ES" sz="2800" dirty="0" err="1"/>
              <a:t>already</a:t>
            </a:r>
            <a:r>
              <a:rPr lang="es-ES" sz="2800" dirty="0"/>
              <a:t> </a:t>
            </a:r>
            <a:r>
              <a:rPr lang="es-ES" sz="2800" dirty="0" err="1"/>
              <a:t>to</a:t>
            </a:r>
            <a:r>
              <a:rPr lang="es-ES" sz="2800" dirty="0"/>
              <a:t> the quantum </a:t>
            </a:r>
            <a:r>
              <a:rPr lang="es-ES" sz="2800" dirty="0" err="1"/>
              <a:t>circuit’s</a:t>
            </a:r>
            <a:r>
              <a:rPr lang="es-ES" sz="2800" dirty="0"/>
              <a:t> quantum </a:t>
            </a:r>
            <a:r>
              <a:rPr lang="es-ES" sz="2800" dirty="0" err="1"/>
              <a:t>advantage</a:t>
            </a:r>
            <a:r>
              <a:rPr lang="es-ES" sz="2800" dirty="0"/>
              <a:t>.</a:t>
            </a:r>
            <a:endParaRPr lang="en-U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5</a:t>
            </a:fld>
            <a:endParaRPr lang="en-US"/>
          </a:p>
        </p:txBody>
      </p:sp>
    </p:spTree>
    <p:extLst>
      <p:ext uri="{BB962C8B-B14F-4D97-AF65-F5344CB8AC3E}">
        <p14:creationId xmlns:p14="http://schemas.microsoft.com/office/powerpoint/2010/main" val="335152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QAOA – </a:t>
            </a:r>
            <a:r>
              <a:rPr lang="es-ES" dirty="0" err="1"/>
              <a:t>hybrid</a:t>
            </a:r>
            <a:r>
              <a:rPr lang="es-ES" dirty="0"/>
              <a:t> quantum-</a:t>
            </a:r>
            <a:r>
              <a:rPr lang="es-ES" dirty="0" err="1"/>
              <a:t>classical</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Autofit/>
          </a:bodyPr>
          <a:lstStyle/>
          <a:p>
            <a:pPr marL="342900" indent="-342900" algn="l">
              <a:buFont typeface="Arial" panose="020B0604020202020204" pitchFamily="34" charset="0"/>
              <a:buChar char="•"/>
            </a:pPr>
            <a:r>
              <a:rPr lang="en-US" sz="2800" dirty="0"/>
              <a:t>The Quantum Approximate Optimization Algorithm (QAOA) is a hybrid quantum-classical algorithm designed to find approximate solutions to combinatorial optimization problems by leveraging quantum superposition and entanglement.</a:t>
            </a:r>
          </a:p>
          <a:p>
            <a:pPr marL="342900" indent="-342900" algn="l">
              <a:buFont typeface="Arial" panose="020B0604020202020204" pitchFamily="34" charset="0"/>
              <a:buChar char="•"/>
            </a:pPr>
            <a:r>
              <a:rPr lang="en-US" sz="2800" dirty="0"/>
              <a:t>variational quantum algorithm : quantum and classical techniques</a:t>
            </a:r>
          </a:p>
          <a:p>
            <a:pPr marL="342900" indent="-342900" algn="l">
              <a:buFont typeface="Arial" panose="020B0604020202020204" pitchFamily="34" charset="0"/>
              <a:buChar char="•"/>
            </a:pPr>
            <a:r>
              <a:rPr lang="en-US" sz="2800" dirty="0"/>
              <a:t>For combinatorial optimization problems</a:t>
            </a:r>
          </a:p>
          <a:p>
            <a:pPr marL="342900" indent="-342900" algn="l">
              <a:buFont typeface="Arial" panose="020B0604020202020204" pitchFamily="34" charset="0"/>
              <a:buChar char="•"/>
            </a:pPr>
            <a:r>
              <a:rPr lang="en-US" sz="2800" dirty="0"/>
              <a:t>It encodes the problem into a quantum circuit, where a quantum state is evolved through a sequence of parameterized unitary operations. These parameters are iteratively optimized using classical methods to find the minimum of the objective function, aiming to produce a quantum state that closely approximates the optimal solution.</a:t>
            </a:r>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6</a:t>
            </a:fld>
            <a:endParaRPr lang="en-US"/>
          </a:p>
        </p:txBody>
      </p:sp>
    </p:spTree>
    <p:extLst>
      <p:ext uri="{BB962C8B-B14F-4D97-AF65-F5344CB8AC3E}">
        <p14:creationId xmlns:p14="http://schemas.microsoft.com/office/powerpoint/2010/main" val="377690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The quantum </a:t>
            </a:r>
            <a:r>
              <a:rPr lang="es-ES" dirty="0" err="1"/>
              <a:t>circuits</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lstStyle/>
          <a:p>
            <a:pPr algn="l"/>
            <a:r>
              <a:rPr lang="es-ES" sz="2800" dirty="0"/>
              <a:t>On </a:t>
            </a:r>
            <a:r>
              <a:rPr lang="es-ES" sz="2800" dirty="0" err="1"/>
              <a:t>classiq’s</a:t>
            </a:r>
            <a:r>
              <a:rPr lang="es-ES" sz="2800" dirty="0"/>
              <a:t> </a:t>
            </a:r>
            <a:r>
              <a:rPr lang="es-ES" sz="2800" dirty="0" err="1"/>
              <a:t>platform</a:t>
            </a:r>
            <a:r>
              <a:rPr lang="es-ES" sz="2800" dirty="0"/>
              <a:t> </a:t>
            </a:r>
            <a:r>
              <a:rPr lang="es-ES" sz="2800" dirty="0" err="1"/>
              <a:t>one</a:t>
            </a:r>
            <a:r>
              <a:rPr lang="es-ES" sz="2800" dirty="0"/>
              <a:t> </a:t>
            </a:r>
            <a:r>
              <a:rPr lang="es-ES" sz="2800" dirty="0" err="1"/>
              <a:t>gets</a:t>
            </a:r>
            <a:r>
              <a:rPr lang="es-ES" sz="2800" dirty="0"/>
              <a:t> the following </a:t>
            </a:r>
            <a:r>
              <a:rPr lang="es-ES" sz="2800" dirty="0" err="1"/>
              <a:t>circuit</a:t>
            </a:r>
            <a:r>
              <a:rPr lang="es-ES" sz="2800" dirty="0"/>
              <a:t> </a:t>
            </a:r>
            <a:r>
              <a:rPr lang="es-ES" sz="2800" dirty="0" err="1"/>
              <a:t>sizes</a:t>
            </a:r>
            <a:r>
              <a:rPr lang="es-ES" sz="2800" dirty="0"/>
              <a:t> </a:t>
            </a:r>
            <a:r>
              <a:rPr lang="es-ES" sz="2800" dirty="0" err="1"/>
              <a:t>with</a:t>
            </a:r>
            <a:r>
              <a:rPr lang="es-ES" sz="2800" dirty="0"/>
              <a:t> QAOA:</a:t>
            </a:r>
          </a:p>
          <a:p>
            <a:pPr algn="l"/>
            <a:endParaRPr lang="es-ES" sz="2800" dirty="0"/>
          </a:p>
          <a:p>
            <a:pPr algn="l"/>
            <a:r>
              <a:rPr lang="es-ES" sz="2800" dirty="0"/>
              <a:t>1D: </a:t>
            </a:r>
            <a:r>
              <a:rPr lang="es-ES" sz="2800" dirty="0" err="1"/>
              <a:t>for</a:t>
            </a:r>
            <a:r>
              <a:rPr lang="es-ES" sz="2800" dirty="0"/>
              <a:t> 6 </a:t>
            </a:r>
            <a:r>
              <a:rPr lang="es-ES" sz="2800" dirty="0" err="1"/>
              <a:t>spins</a:t>
            </a:r>
            <a:endParaRPr lang="es-ES" sz="2800" dirty="0"/>
          </a:p>
          <a:p>
            <a:pPr marL="342900" indent="-342900" algn="l">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var(--jp-code-font-family)"/>
              </a:rPr>
              <a:t>circuit width is 6 and the </a:t>
            </a:r>
            <a:r>
              <a:rPr kumimoji="0" lang="en-US" altLang="en-US" sz="2800" b="0" i="0" u="none" strike="noStrike" cap="none" normalizeH="0" baseline="0" dirty="0" err="1">
                <a:ln>
                  <a:noFill/>
                </a:ln>
                <a:solidFill>
                  <a:schemeClr val="tx1"/>
                </a:solidFill>
                <a:effectLst/>
                <a:latin typeface="var(--jp-code-font-family)"/>
              </a:rPr>
              <a:t>circuit_depth</a:t>
            </a:r>
            <a:r>
              <a:rPr kumimoji="0" lang="en-US" altLang="en-US" sz="2800" b="0" i="0" u="none" strike="noStrike" cap="none" normalizeH="0" baseline="0" dirty="0">
                <a:ln>
                  <a:noFill/>
                </a:ln>
                <a:solidFill>
                  <a:schemeClr val="tx1"/>
                </a:solidFill>
                <a:effectLst/>
                <a:latin typeface="var(--jp-code-font-family)"/>
              </a:rPr>
              <a:t> is 41</a:t>
            </a:r>
          </a:p>
          <a:p>
            <a:pPr marL="342900" indent="-342900" algn="l">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var(--jp-code-font-family)"/>
              </a:rPr>
              <a:t> Compiled circuit gate count: {'cx': 60, '</a:t>
            </a:r>
            <a:r>
              <a:rPr kumimoji="0" lang="en-US" altLang="en-US" sz="2800" b="0" i="0" u="none" strike="noStrike" cap="none" normalizeH="0" baseline="0" dirty="0" err="1">
                <a:ln>
                  <a:noFill/>
                </a:ln>
                <a:solidFill>
                  <a:schemeClr val="tx1"/>
                </a:solidFill>
                <a:effectLst/>
                <a:latin typeface="var(--jp-code-font-family)"/>
              </a:rPr>
              <a:t>rz</a:t>
            </a:r>
            <a:r>
              <a:rPr kumimoji="0" lang="en-US" altLang="en-US" sz="2800" b="0" i="0" u="none" strike="noStrike" cap="none" normalizeH="0" baseline="0" dirty="0">
                <a:ln>
                  <a:noFill/>
                </a:ln>
                <a:solidFill>
                  <a:schemeClr val="tx1"/>
                </a:solidFill>
                <a:effectLst/>
                <a:latin typeface="var(--jp-code-font-family)"/>
              </a:rPr>
              <a:t>': 60, '</a:t>
            </a:r>
            <a:r>
              <a:rPr kumimoji="0" lang="en-US" altLang="en-US" sz="2800" b="0" i="0" u="none" strike="noStrike" cap="none" normalizeH="0" baseline="0" dirty="0" err="1">
                <a:ln>
                  <a:noFill/>
                </a:ln>
                <a:solidFill>
                  <a:schemeClr val="tx1"/>
                </a:solidFill>
                <a:effectLst/>
                <a:latin typeface="var(--jp-code-font-family)"/>
              </a:rPr>
              <a:t>rx</a:t>
            </a:r>
            <a:r>
              <a:rPr kumimoji="0" lang="en-US" altLang="en-US" sz="2800" b="0" i="0" u="none" strike="noStrike" cap="none" normalizeH="0" baseline="0" dirty="0">
                <a:ln>
                  <a:noFill/>
                </a:ln>
                <a:solidFill>
                  <a:schemeClr val="tx1"/>
                </a:solidFill>
                <a:effectLst/>
                <a:latin typeface="var(--jp-code-font-family)"/>
              </a:rPr>
              <a:t>': 30, 'h': 6}</a:t>
            </a:r>
            <a:r>
              <a:rPr kumimoji="0" lang="en-US" altLang="en-US" sz="2800" b="0" i="0" u="none" strike="noStrike" cap="none" normalizeH="0" baseline="0" dirty="0">
                <a:ln>
                  <a:noFill/>
                </a:ln>
                <a:solidFill>
                  <a:schemeClr val="tx1"/>
                </a:solidFill>
                <a:effectLst/>
              </a:rPr>
              <a:t> </a:t>
            </a:r>
            <a:endParaRPr lang="es-ES" sz="2800" dirty="0"/>
          </a:p>
          <a:p>
            <a:pPr algn="l"/>
            <a:endParaRPr lang="en-US" sz="2800" dirty="0"/>
          </a:p>
          <a:p>
            <a:pPr algn="l"/>
            <a:r>
              <a:rPr lang="en-US" sz="2800" dirty="0"/>
              <a:t>2D: for a 4x4 spin system</a:t>
            </a:r>
          </a:p>
          <a:p>
            <a:pPr marL="342900" indent="-342900" algn="l">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var(--jp-code-font-family)"/>
              </a:rPr>
              <a:t>circuit width is 16 and the </a:t>
            </a:r>
            <a:r>
              <a:rPr kumimoji="0" lang="en-US" altLang="en-US" sz="2800" b="0" i="0" u="none" strike="noStrike" cap="none" normalizeH="0" baseline="0" dirty="0" err="1">
                <a:ln>
                  <a:noFill/>
                </a:ln>
                <a:solidFill>
                  <a:schemeClr val="tx1"/>
                </a:solidFill>
                <a:effectLst/>
                <a:latin typeface="var(--jp-code-font-family)"/>
              </a:rPr>
              <a:t>circuit_depth</a:t>
            </a:r>
            <a:r>
              <a:rPr kumimoji="0" lang="en-US" altLang="en-US" sz="2800" b="0" i="0" u="none" strike="noStrike" cap="none" normalizeH="0" baseline="0" dirty="0">
                <a:ln>
                  <a:noFill/>
                </a:ln>
                <a:solidFill>
                  <a:schemeClr val="tx1"/>
                </a:solidFill>
                <a:effectLst/>
                <a:latin typeface="var(--jp-code-font-family)"/>
              </a:rPr>
              <a:t> is 91</a:t>
            </a:r>
          </a:p>
          <a:p>
            <a:pPr marL="342900" indent="-342900" algn="l">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var(--jp-code-font-family)"/>
              </a:rPr>
              <a:t>Compiled circuit gate count: {'cx': 320, '</a:t>
            </a:r>
            <a:r>
              <a:rPr kumimoji="0" lang="en-US" altLang="en-US" sz="2800" b="0" i="0" u="none" strike="noStrike" cap="none" normalizeH="0" baseline="0" dirty="0" err="1">
                <a:ln>
                  <a:noFill/>
                </a:ln>
                <a:solidFill>
                  <a:schemeClr val="tx1"/>
                </a:solidFill>
                <a:effectLst/>
                <a:latin typeface="var(--jp-code-font-family)"/>
              </a:rPr>
              <a:t>rz</a:t>
            </a:r>
            <a:r>
              <a:rPr kumimoji="0" lang="en-US" altLang="en-US" sz="2800" b="0" i="0" u="none" strike="noStrike" cap="none" normalizeH="0" baseline="0" dirty="0">
                <a:ln>
                  <a:noFill/>
                </a:ln>
                <a:solidFill>
                  <a:schemeClr val="tx1"/>
                </a:solidFill>
                <a:effectLst/>
                <a:latin typeface="var(--jp-code-font-family)"/>
              </a:rPr>
              <a:t>': 240, '</a:t>
            </a:r>
            <a:r>
              <a:rPr kumimoji="0" lang="en-US" altLang="en-US" sz="2800" b="0" i="0" u="none" strike="noStrike" cap="none" normalizeH="0" baseline="0" dirty="0" err="1">
                <a:ln>
                  <a:noFill/>
                </a:ln>
                <a:solidFill>
                  <a:schemeClr val="tx1"/>
                </a:solidFill>
                <a:effectLst/>
                <a:latin typeface="var(--jp-code-font-family)"/>
              </a:rPr>
              <a:t>rx</a:t>
            </a:r>
            <a:r>
              <a:rPr kumimoji="0" lang="en-US" altLang="en-US" sz="2800" b="0" i="0" u="none" strike="noStrike" cap="none" normalizeH="0" baseline="0" dirty="0">
                <a:ln>
                  <a:noFill/>
                </a:ln>
                <a:solidFill>
                  <a:schemeClr val="tx1"/>
                </a:solidFill>
                <a:effectLst/>
                <a:latin typeface="var(--jp-code-font-family)"/>
              </a:rPr>
              <a:t>': 80, 'h': 16}</a:t>
            </a:r>
            <a:r>
              <a:rPr kumimoji="0" lang="en-US" altLang="en-US" sz="2800" b="0" i="0" u="none" strike="noStrike" cap="none" normalizeH="0" baseline="0" dirty="0">
                <a:ln>
                  <a:noFill/>
                </a:ln>
                <a:solidFill>
                  <a:schemeClr val="tx1"/>
                </a:solidFill>
                <a:effectLst/>
              </a:rPr>
              <a:t> </a:t>
            </a:r>
            <a:endParaRPr lang="en-US" sz="2800" dirty="0"/>
          </a:p>
          <a:p>
            <a:pPr algn="l"/>
            <a:endParaRPr lang="en-US"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7</a:t>
            </a:fld>
            <a:endParaRPr lang="en-US"/>
          </a:p>
        </p:txBody>
      </p:sp>
      <p:sp>
        <p:nvSpPr>
          <p:cNvPr id="5" name="Rectangle 2">
            <a:extLst>
              <a:ext uri="{FF2B5EF4-FFF2-40B4-BE49-F238E27FC236}">
                <a16:creationId xmlns:a16="http://schemas.microsoft.com/office/drawing/2014/main" id="{4208AE5D-D96E-4513-8CFE-7C17715BC724}"/>
              </a:ext>
            </a:extLst>
          </p:cNvPr>
          <p:cNvSpPr>
            <a:spLocks noChangeArrowheads="1"/>
          </p:cNvSpPr>
          <p:nvPr/>
        </p:nvSpPr>
        <p:spPr bwMode="auto">
          <a:xfrm>
            <a:off x="152400" y="304056"/>
            <a:ext cx="19396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jp-code-font-family)"/>
              </a:rPr>
              <a:t>The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2BCA7B2-9F00-4EBD-9B3D-08C69DD54A49}"/>
              </a:ext>
            </a:extLst>
          </p:cNvPr>
          <p:cNvSpPr>
            <a:spLocks noChangeArrowheads="1"/>
          </p:cNvSpPr>
          <p:nvPr/>
        </p:nvSpPr>
        <p:spPr bwMode="auto">
          <a:xfrm>
            <a:off x="152400" y="304056"/>
            <a:ext cx="19396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jp-code-font-family)"/>
              </a:rPr>
              <a:t>The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07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s-ES" dirty="0"/>
              <a:t>The quantum </a:t>
            </a:r>
            <a:r>
              <a:rPr lang="es-ES" dirty="0" err="1"/>
              <a:t>circuits</a:t>
            </a:r>
            <a:endParaRPr lang="en-US" dirty="0"/>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algn="l"/>
            <a:r>
              <a:rPr lang="es-ES" sz="2800" dirty="0" err="1"/>
              <a:t>Whether</a:t>
            </a:r>
            <a:r>
              <a:rPr lang="es-ES" sz="2800" dirty="0"/>
              <a:t> </a:t>
            </a:r>
            <a:r>
              <a:rPr lang="es-ES" sz="2800" dirty="0" err="1"/>
              <a:t>one</a:t>
            </a:r>
            <a:r>
              <a:rPr lang="es-ES" sz="2800" dirty="0"/>
              <a:t> </a:t>
            </a:r>
            <a:r>
              <a:rPr lang="es-ES" sz="2800" dirty="0" err="1"/>
              <a:t>optimizes</a:t>
            </a:r>
            <a:r>
              <a:rPr lang="es-ES" sz="2800" dirty="0"/>
              <a:t> </a:t>
            </a:r>
            <a:r>
              <a:rPr lang="es-ES" sz="2800" dirty="0" err="1"/>
              <a:t>for</a:t>
            </a:r>
            <a:r>
              <a:rPr lang="es-ES" sz="2800" dirty="0"/>
              <a:t> </a:t>
            </a:r>
            <a:r>
              <a:rPr lang="es-ES" sz="2800" dirty="0" err="1"/>
              <a:t>width</a:t>
            </a:r>
            <a:r>
              <a:rPr lang="es-ES" sz="2800" dirty="0"/>
              <a:t> </a:t>
            </a:r>
            <a:r>
              <a:rPr lang="es-ES" sz="2800" dirty="0" err="1"/>
              <a:t>or</a:t>
            </a:r>
            <a:r>
              <a:rPr lang="es-ES" sz="2800" dirty="0"/>
              <a:t> </a:t>
            </a:r>
            <a:r>
              <a:rPr lang="es-ES" sz="2800" dirty="0" err="1"/>
              <a:t>for</a:t>
            </a:r>
            <a:r>
              <a:rPr lang="es-ES" sz="2800" dirty="0"/>
              <a:t> </a:t>
            </a:r>
            <a:r>
              <a:rPr lang="es-ES" sz="2800" dirty="0" err="1"/>
              <a:t>depth</a:t>
            </a:r>
            <a:r>
              <a:rPr lang="es-ES" sz="2800" dirty="0"/>
              <a:t>, the </a:t>
            </a:r>
            <a:r>
              <a:rPr lang="es-ES" sz="2800" dirty="0" err="1"/>
              <a:t>width</a:t>
            </a:r>
            <a:r>
              <a:rPr lang="es-ES" sz="2800" dirty="0"/>
              <a:t> </a:t>
            </a:r>
            <a:r>
              <a:rPr lang="es-ES" sz="2800" dirty="0" err="1"/>
              <a:t>corresponds</a:t>
            </a:r>
            <a:r>
              <a:rPr lang="es-ES" sz="2800" dirty="0"/>
              <a:t> </a:t>
            </a:r>
            <a:r>
              <a:rPr lang="es-ES" sz="2800" dirty="0" err="1"/>
              <a:t>always</a:t>
            </a:r>
            <a:r>
              <a:rPr lang="es-ES" sz="2800" dirty="0"/>
              <a:t> </a:t>
            </a:r>
            <a:r>
              <a:rPr lang="es-ES" sz="2800" dirty="0" err="1"/>
              <a:t>to</a:t>
            </a:r>
            <a:r>
              <a:rPr lang="es-ES" sz="2800" dirty="0"/>
              <a:t> the </a:t>
            </a:r>
            <a:r>
              <a:rPr lang="es-ES" sz="2800" dirty="0" err="1"/>
              <a:t>number</a:t>
            </a:r>
            <a:r>
              <a:rPr lang="es-ES" sz="2800" dirty="0"/>
              <a:t> </a:t>
            </a:r>
            <a:r>
              <a:rPr lang="es-ES" sz="2800" dirty="0" err="1"/>
              <a:t>of</a:t>
            </a:r>
            <a:r>
              <a:rPr lang="es-ES" sz="2800" dirty="0"/>
              <a:t> </a:t>
            </a:r>
            <a:r>
              <a:rPr lang="es-ES" sz="2800" dirty="0" err="1"/>
              <a:t>spins</a:t>
            </a:r>
            <a:r>
              <a:rPr lang="es-ES" sz="2800" dirty="0"/>
              <a:t> in the </a:t>
            </a:r>
            <a:r>
              <a:rPr lang="es-ES" sz="2800" dirty="0" err="1"/>
              <a:t>system</a:t>
            </a:r>
            <a:r>
              <a:rPr lang="es-ES" sz="2800" dirty="0"/>
              <a:t>.</a:t>
            </a:r>
          </a:p>
          <a:p>
            <a:pPr algn="l"/>
            <a:endParaRPr lang="es-ES" sz="2800" dirty="0"/>
          </a:p>
          <a:p>
            <a:pPr algn="l"/>
            <a:r>
              <a:rPr lang="es-ES" sz="2800" dirty="0" err="1"/>
              <a:t>Trotterization</a:t>
            </a:r>
            <a:r>
              <a:rPr lang="es-ES" sz="2800" dirty="0"/>
              <a:t> </a:t>
            </a:r>
            <a:r>
              <a:rPr lang="es-ES" sz="2800" dirty="0" err="1"/>
              <a:t>did</a:t>
            </a:r>
            <a:r>
              <a:rPr lang="es-ES" sz="2800" dirty="0"/>
              <a:t> </a:t>
            </a:r>
            <a:r>
              <a:rPr lang="es-ES" sz="2800" dirty="0" err="1"/>
              <a:t>not</a:t>
            </a:r>
            <a:r>
              <a:rPr lang="es-ES" sz="2800" dirty="0"/>
              <a:t> lead </a:t>
            </a:r>
            <a:r>
              <a:rPr lang="es-ES" sz="2800" dirty="0" err="1"/>
              <a:t>to</a:t>
            </a:r>
            <a:r>
              <a:rPr lang="es-ES" sz="2800" dirty="0"/>
              <a:t> </a:t>
            </a:r>
            <a:r>
              <a:rPr lang="es-ES" sz="2800" dirty="0" err="1"/>
              <a:t>an</a:t>
            </a:r>
            <a:r>
              <a:rPr lang="es-ES" sz="2800" dirty="0"/>
              <a:t> </a:t>
            </a:r>
            <a:r>
              <a:rPr lang="es-ES" sz="2800" dirty="0" err="1"/>
              <a:t>increase</a:t>
            </a:r>
            <a:r>
              <a:rPr lang="es-ES" sz="2800" dirty="0"/>
              <a:t> in </a:t>
            </a:r>
            <a:r>
              <a:rPr lang="es-ES" sz="2800" dirty="0" err="1"/>
              <a:t>the</a:t>
            </a:r>
            <a:r>
              <a:rPr lang="es-ES" sz="2800" dirty="0"/>
              <a:t> </a:t>
            </a:r>
            <a:r>
              <a:rPr lang="es-ES" sz="2800" dirty="0" err="1"/>
              <a:t>number</a:t>
            </a:r>
            <a:r>
              <a:rPr lang="es-ES" sz="2800" dirty="0"/>
              <a:t> </a:t>
            </a:r>
            <a:r>
              <a:rPr lang="es-ES" sz="2800" dirty="0" err="1"/>
              <a:t>of</a:t>
            </a:r>
            <a:r>
              <a:rPr lang="es-ES" sz="2800" dirty="0"/>
              <a:t> gates.</a:t>
            </a:r>
          </a:p>
          <a:p>
            <a:pPr algn="l"/>
            <a:endParaRPr lang="es-E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8</a:t>
            </a:fld>
            <a:endParaRPr lang="en-US"/>
          </a:p>
        </p:txBody>
      </p:sp>
    </p:spTree>
    <p:extLst>
      <p:ext uri="{BB962C8B-B14F-4D97-AF65-F5344CB8AC3E}">
        <p14:creationId xmlns:p14="http://schemas.microsoft.com/office/powerpoint/2010/main" val="304995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701-9E36-4EAC-A625-F4F96243DD97}"/>
              </a:ext>
            </a:extLst>
          </p:cNvPr>
          <p:cNvSpPr>
            <a:spLocks noGrp="1"/>
          </p:cNvSpPr>
          <p:nvPr>
            <p:ph type="ctrTitle"/>
          </p:nvPr>
        </p:nvSpPr>
        <p:spPr>
          <a:xfrm>
            <a:off x="866691" y="477078"/>
            <a:ext cx="10797871" cy="858741"/>
          </a:xfrm>
        </p:spPr>
        <p:txBody>
          <a:bodyPr>
            <a:normAutofit fontScale="90000"/>
          </a:bodyPr>
          <a:lstStyle/>
          <a:p>
            <a:r>
              <a:rPr lang="en-US" dirty="0"/>
              <a:t>Adding noise - PEC</a:t>
            </a:r>
          </a:p>
        </p:txBody>
      </p:sp>
      <p:sp>
        <p:nvSpPr>
          <p:cNvPr id="3" name="Subtitle 2">
            <a:extLst>
              <a:ext uri="{FF2B5EF4-FFF2-40B4-BE49-F238E27FC236}">
                <a16:creationId xmlns:a16="http://schemas.microsoft.com/office/drawing/2014/main" id="{EAC95152-73A3-428E-87F1-BBC45C0D109D}"/>
              </a:ext>
            </a:extLst>
          </p:cNvPr>
          <p:cNvSpPr>
            <a:spLocks noGrp="1"/>
          </p:cNvSpPr>
          <p:nvPr>
            <p:ph type="subTitle" idx="1"/>
          </p:nvPr>
        </p:nvSpPr>
        <p:spPr>
          <a:xfrm>
            <a:off x="866691" y="1478943"/>
            <a:ext cx="10797871" cy="4572000"/>
          </a:xfrm>
        </p:spPr>
        <p:txBody>
          <a:bodyPr>
            <a:normAutofit/>
          </a:bodyPr>
          <a:lstStyle/>
          <a:p>
            <a:pPr marL="342900" indent="-342900" algn="l">
              <a:buFont typeface="Arial" panose="020B0604020202020204" pitchFamily="34" charset="0"/>
              <a:buChar char="•"/>
            </a:pPr>
            <a:r>
              <a:rPr lang="en-US" sz="2800" b="0" i="0" dirty="0">
                <a:effectLst/>
                <a:latin typeface="-apple-system"/>
              </a:rPr>
              <a:t>To simulate noise, random perturbations were added to the coefficients of the Pauli terms.</a:t>
            </a:r>
          </a:p>
          <a:p>
            <a:pPr marL="342900" indent="-342900" algn="l">
              <a:buFont typeface="Arial" panose="020B0604020202020204" pitchFamily="34" charset="0"/>
              <a:buChar char="•"/>
            </a:pPr>
            <a:r>
              <a:rPr lang="en-US" sz="2800" dirty="0">
                <a:latin typeface="-apple-system"/>
              </a:rPr>
              <a:t>In addition, the </a:t>
            </a:r>
            <a:r>
              <a:rPr lang="en-US" sz="2800" dirty="0" err="1">
                <a:latin typeface="-apple-system"/>
              </a:rPr>
              <a:t>trotterized</a:t>
            </a:r>
            <a:r>
              <a:rPr lang="en-US" sz="2800" dirty="0">
                <a:latin typeface="-apple-system"/>
              </a:rPr>
              <a:t> versions of the 1D and 2D models were used.</a:t>
            </a:r>
          </a:p>
          <a:p>
            <a:pPr marL="342900" indent="-342900" algn="l">
              <a:buFont typeface="Arial" panose="020B0604020202020204" pitchFamily="34" charset="0"/>
              <a:buChar char="•"/>
            </a:pPr>
            <a:r>
              <a:rPr lang="en-US" sz="2800" dirty="0">
                <a:latin typeface="-apple-system"/>
              </a:rPr>
              <a:t>Probabilistic error correction was used to counter the introduction of noise.</a:t>
            </a:r>
            <a:endParaRPr lang="en-US" sz="2800" dirty="0"/>
          </a:p>
        </p:txBody>
      </p:sp>
      <p:pic>
        <p:nvPicPr>
          <p:cNvPr id="6" name="Picture 5">
            <a:extLst>
              <a:ext uri="{FF2B5EF4-FFF2-40B4-BE49-F238E27FC236}">
                <a16:creationId xmlns:a16="http://schemas.microsoft.com/office/drawing/2014/main" id="{012C1A7A-E050-413C-89FE-9C3EAFE64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 y="6394479"/>
            <a:ext cx="4937760" cy="463521"/>
          </a:xfrm>
          <a:prstGeom prst="rect">
            <a:avLst/>
          </a:prstGeom>
        </p:spPr>
      </p:pic>
      <p:sp>
        <p:nvSpPr>
          <p:cNvPr id="7" name="Footer Placeholder 6">
            <a:extLst>
              <a:ext uri="{FF2B5EF4-FFF2-40B4-BE49-F238E27FC236}">
                <a16:creationId xmlns:a16="http://schemas.microsoft.com/office/drawing/2014/main" id="{0DBFF301-3FD7-4A15-B570-5AB00B28ECBA}"/>
              </a:ext>
            </a:extLst>
          </p:cNvPr>
          <p:cNvSpPr>
            <a:spLocks noGrp="1"/>
          </p:cNvSpPr>
          <p:nvPr>
            <p:ph type="ftr" sz="quarter" idx="11"/>
          </p:nvPr>
        </p:nvSpPr>
        <p:spPr>
          <a:xfrm>
            <a:off x="3450203" y="31820"/>
            <a:ext cx="4114800" cy="365125"/>
          </a:xfrm>
        </p:spPr>
        <p:txBody>
          <a:bodyPr/>
          <a:lstStyle/>
          <a:p>
            <a:r>
              <a:rPr lang="en-US" dirty="0" err="1"/>
              <a:t>Womanium</a:t>
            </a:r>
            <a:r>
              <a:rPr lang="en-US" dirty="0"/>
              <a:t> </a:t>
            </a:r>
            <a:r>
              <a:rPr lang="en-US" dirty="0" err="1"/>
              <a:t>Quantum+AI</a:t>
            </a:r>
            <a:r>
              <a:rPr lang="en-US" dirty="0"/>
              <a:t> Project</a:t>
            </a:r>
          </a:p>
        </p:txBody>
      </p:sp>
      <p:sp>
        <p:nvSpPr>
          <p:cNvPr id="8" name="Slide Number Placeholder 7">
            <a:extLst>
              <a:ext uri="{FF2B5EF4-FFF2-40B4-BE49-F238E27FC236}">
                <a16:creationId xmlns:a16="http://schemas.microsoft.com/office/drawing/2014/main" id="{1C24AE7E-BE2E-4F4F-BE27-234D109495D0}"/>
              </a:ext>
            </a:extLst>
          </p:cNvPr>
          <p:cNvSpPr>
            <a:spLocks noGrp="1"/>
          </p:cNvSpPr>
          <p:nvPr>
            <p:ph type="sldNum" sz="quarter" idx="12"/>
          </p:nvPr>
        </p:nvSpPr>
        <p:spPr/>
        <p:txBody>
          <a:bodyPr/>
          <a:lstStyle/>
          <a:p>
            <a:fld id="{B2D8046F-F077-492F-9FB6-5AA9B3AC9660}" type="slidenum">
              <a:rPr lang="en-US" smtClean="0"/>
              <a:t>9</a:t>
            </a:fld>
            <a:endParaRPr lang="en-US"/>
          </a:p>
        </p:txBody>
      </p:sp>
    </p:spTree>
    <p:extLst>
      <p:ext uri="{BB962C8B-B14F-4D97-AF65-F5344CB8AC3E}">
        <p14:creationId xmlns:p14="http://schemas.microsoft.com/office/powerpoint/2010/main" val="313939030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943</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Calibri Light</vt:lpstr>
      <vt:lpstr>STIXMathJax_Main</vt:lpstr>
      <vt:lpstr>STIXMathJax_Normal-italic</vt:lpstr>
      <vt:lpstr>STIXMathJax_Operators</vt:lpstr>
      <vt:lpstr>var(--jp-code-font-family)</vt:lpstr>
      <vt:lpstr>Office Theme</vt:lpstr>
      <vt:lpstr>Use of error mitigation to show quantum utility</vt:lpstr>
      <vt:lpstr>Project description</vt:lpstr>
      <vt:lpstr>Project description</vt:lpstr>
      <vt:lpstr>The physical model: 2D Ising model</vt:lpstr>
      <vt:lpstr>1D vs. 2D Ising model</vt:lpstr>
      <vt:lpstr>QAOA – hybrid quantum-classical</vt:lpstr>
      <vt:lpstr>The quantum circuits</vt:lpstr>
      <vt:lpstr>The quantum circuits</vt:lpstr>
      <vt:lpstr>Adding noise - PEC</vt:lpstr>
      <vt:lpstr>Speed of convergence</vt:lpstr>
      <vt:lpstr>Convergence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dc:creator>
  <cp:lastModifiedBy>Hisham</cp:lastModifiedBy>
  <cp:revision>27</cp:revision>
  <dcterms:created xsi:type="dcterms:W3CDTF">2024-08-09T20:57:14Z</dcterms:created>
  <dcterms:modified xsi:type="dcterms:W3CDTF">2024-08-10T03:29:08Z</dcterms:modified>
</cp:coreProperties>
</file>