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AFA64-39DC-4321-9B0D-BAC83333E416}" type="datetime1">
              <a:rPr lang="tr-TR" smtClean="0"/>
              <a:t>22.12.2023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412E29-3E02-40B3-AA3A-2300A3243BC9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erbest 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erbest 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erbest 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erbest 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erbest 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erbest 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3F6F2A-EDDB-4252-8281-4323405F1525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5239B-A41C-4B3D-90DA-DE3C67D38865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78D55-E47F-43C8-92E9-FDC75835615B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Kutusu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58552-299D-4C60-BA79-B8195A4410FC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FF308-3A48-43E3-B8F5-382B9CD1D7E0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Kutusu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5A8B1-2F00-4CCE-A825-FAA1FEE593C3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7BACAB-900B-4C8F-A548-957FC89FC1BA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E6670-738E-498F-85C1-5D7255C007D3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B90A-E358-4952-988A-87380FEDE285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594BFB-9C60-4C19-8D09-7F5A1C9B485C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67E8A-DB14-4817-98F0-25E53BD5FEEC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E0523A-FD71-4BB1-B0EA-DF030799DE6B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76B5F-D155-4149-98BD-A85897DBFA8C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5021D-142A-4EC4-BF5B-F704816B20EE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0ADD6-A935-488D-86CC-EF460B9BAEB8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F58E-1F4B-4DFE-B3AD-4758B8157459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8D929-8621-405C-B1FF-6765F63D3ADD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erbest 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erbest 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erbest 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erbest Biçi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erbest 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erbest 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35AA760-B621-47F5-85F4-F176FFA2D04D}" type="datetime1">
              <a:rPr lang="tr-TR" noProof="0" smtClean="0"/>
              <a:t>22.12.2023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760396" y="1380069"/>
            <a:ext cx="10742627" cy="16037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 Black" panose="020B0A04020102020204" pitchFamily="34" charset="0"/>
              </a:rPr>
              <a:t>BUSINESS INTELLIGENCE (İŞ ZEKASI)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7680960" y="3283997"/>
            <a:ext cx="3822063" cy="864491"/>
          </a:xfrm>
        </p:spPr>
        <p:txBody>
          <a:bodyPr/>
          <a:lstStyle/>
          <a:p>
            <a:r>
              <a:rPr lang="tr-TR" dirty="0" smtClean="0"/>
              <a:t>HAKAN HACIOĞLU</a:t>
            </a:r>
          </a:p>
        </p:txBody>
      </p:sp>
    </p:spTree>
    <p:extLst>
      <p:ext uri="{BB962C8B-B14F-4D97-AF65-F5344CB8AC3E}">
        <p14:creationId xmlns:p14="http://schemas.microsoft.com/office/powerpoint/2010/main" val="7388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02645"/>
            <a:ext cx="10018713" cy="5088556"/>
          </a:xfrm>
        </p:spPr>
        <p:txBody>
          <a:bodyPr>
            <a:normAutofit/>
          </a:bodyPr>
          <a:lstStyle/>
          <a:p>
            <a:r>
              <a:rPr lang="en-US" sz="2600" b="1" u="sng" dirty="0"/>
              <a:t>Excel </a:t>
            </a:r>
            <a:r>
              <a:rPr lang="en-US" sz="2600" b="1" u="sng" dirty="0" err="1"/>
              <a:t>ortamında</a:t>
            </a:r>
            <a:r>
              <a:rPr lang="en-US" sz="2600" b="1" u="sng" dirty="0"/>
              <a:t> </a:t>
            </a:r>
            <a:r>
              <a:rPr lang="en-US" sz="2600" b="1" u="sng" dirty="0" err="1"/>
              <a:t>tutulan</a:t>
            </a:r>
            <a:r>
              <a:rPr lang="en-US" sz="2600" b="1" u="sng" dirty="0"/>
              <a:t> </a:t>
            </a:r>
            <a:r>
              <a:rPr lang="en-US" sz="2600" b="1" u="sng" dirty="0" err="1"/>
              <a:t>verilerin</a:t>
            </a:r>
            <a:r>
              <a:rPr lang="en-US" sz="2600" b="1" u="sng" dirty="0"/>
              <a:t> </a:t>
            </a:r>
            <a:r>
              <a:rPr lang="en-US" sz="2600" b="1" u="sng" dirty="0" err="1"/>
              <a:t>belirlenmesi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Personel</a:t>
            </a:r>
            <a:r>
              <a:rPr lang="en-US" dirty="0"/>
              <a:t>, </a:t>
            </a:r>
            <a:r>
              <a:rPr lang="en-US" dirty="0" err="1"/>
              <a:t>gelir-gider</a:t>
            </a:r>
            <a:r>
              <a:rPr lang="en-US" dirty="0"/>
              <a:t>, </a:t>
            </a:r>
            <a:r>
              <a:rPr lang="en-US" dirty="0" err="1"/>
              <a:t>doluluk</a:t>
            </a:r>
            <a:r>
              <a:rPr lang="en-US" dirty="0"/>
              <a:t>, </a:t>
            </a:r>
            <a:r>
              <a:rPr lang="en-US" dirty="0" err="1"/>
              <a:t>verimlilik</a:t>
            </a:r>
            <a:r>
              <a:rPr lang="en-US" dirty="0"/>
              <a:t> vs. </a:t>
            </a:r>
            <a:r>
              <a:rPr lang="en-US" dirty="0" err="1"/>
              <a:t>hedeflerin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programların</a:t>
            </a:r>
            <a:r>
              <a:rPr lang="en-US" dirty="0"/>
              <a:t> </a:t>
            </a:r>
            <a:r>
              <a:rPr lang="en-US" dirty="0" err="1"/>
              <a:t>eksikliklerinden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excel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ortamına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tutulan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, Microsoft </a:t>
            </a:r>
            <a:r>
              <a:rPr lang="en-US" dirty="0" err="1"/>
              <a:t>powerApps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tutulabilir</a:t>
            </a:r>
            <a:r>
              <a:rPr lang="en-US" dirty="0"/>
              <a:t>. </a:t>
            </a:r>
            <a:r>
              <a:rPr lang="en-US" dirty="0" err="1"/>
              <a:t>Kullanıcılar</a:t>
            </a:r>
            <a:r>
              <a:rPr lang="en-US" dirty="0"/>
              <a:t> excel </a:t>
            </a:r>
            <a:r>
              <a:rPr lang="en-US" dirty="0" err="1"/>
              <a:t>kullanır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powerApps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yönetebilir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77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21895"/>
            <a:ext cx="10018713" cy="5069305"/>
          </a:xfrm>
        </p:spPr>
        <p:txBody>
          <a:bodyPr/>
          <a:lstStyle/>
          <a:p>
            <a:r>
              <a:rPr lang="en-US" dirty="0" err="1"/>
              <a:t>Böylelikle</a:t>
            </a:r>
            <a:r>
              <a:rPr lang="en-US" dirty="0"/>
              <a:t> excel </a:t>
            </a:r>
            <a:r>
              <a:rPr lang="en-US" dirty="0" err="1"/>
              <a:t>kayıtlarının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ambarına</a:t>
            </a:r>
            <a:r>
              <a:rPr lang="en-US" dirty="0"/>
              <a:t> </a:t>
            </a:r>
            <a:r>
              <a:rPr lang="en-US" dirty="0" err="1"/>
              <a:t>aktarılması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,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girmesi</a:t>
            </a:r>
            <a:r>
              <a:rPr lang="en-US" dirty="0"/>
              <a:t>,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Id </a:t>
            </a:r>
            <a:r>
              <a:rPr lang="en-US" dirty="0" err="1"/>
              <a:t>kullanımlarının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%0’a </a:t>
            </a:r>
            <a:r>
              <a:rPr lang="en-US" dirty="0" err="1"/>
              <a:t>indirilmiş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PowerApps</a:t>
            </a:r>
            <a:r>
              <a:rPr lang="en-US" dirty="0" smtClean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pro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hesabına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duyulmaktadır</a:t>
            </a:r>
            <a:r>
              <a:rPr lang="en-US" dirty="0"/>
              <a:t>. Pro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KDV </a:t>
            </a:r>
            <a:r>
              <a:rPr lang="en-US" dirty="0" err="1"/>
              <a:t>hariç</a:t>
            </a:r>
            <a:r>
              <a:rPr lang="en-US" dirty="0"/>
              <a:t> 10 </a:t>
            </a:r>
            <a:r>
              <a:rPr lang="en-US" dirty="0" err="1"/>
              <a:t>Dolar’dır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318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837397"/>
            <a:ext cx="10018713" cy="4953803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Firmaya</a:t>
            </a:r>
            <a:r>
              <a:rPr lang="en-US" sz="2600" b="1" u="sng" dirty="0"/>
              <a:t> </a:t>
            </a:r>
            <a:r>
              <a:rPr lang="en-US" sz="2600" b="1" u="sng" dirty="0" err="1"/>
              <a:t>ait</a:t>
            </a:r>
            <a:r>
              <a:rPr lang="en-US" sz="2600" b="1" u="sng" dirty="0"/>
              <a:t> </a:t>
            </a:r>
            <a:r>
              <a:rPr lang="en-US" sz="2600" b="1" u="sng" dirty="0" err="1"/>
              <a:t>şubelerin</a:t>
            </a:r>
            <a:r>
              <a:rPr lang="en-US" sz="2600" b="1" u="sng" dirty="0"/>
              <a:t> </a:t>
            </a:r>
            <a:r>
              <a:rPr lang="en-US" sz="2600" b="1" u="sng" dirty="0" err="1"/>
              <a:t>analizinin</a:t>
            </a:r>
            <a:r>
              <a:rPr lang="en-US" sz="2600" b="1" u="sng" dirty="0"/>
              <a:t> </a:t>
            </a:r>
            <a:r>
              <a:rPr lang="en-US" sz="2600" b="1" u="sng" dirty="0" err="1"/>
              <a:t>yapılması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İlgili</a:t>
            </a:r>
            <a:r>
              <a:rPr lang="en-US" dirty="0"/>
              <a:t> </a:t>
            </a:r>
            <a:r>
              <a:rPr lang="en-US" dirty="0" err="1"/>
              <a:t>firmaya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şube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şubelerde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programların</a:t>
            </a:r>
            <a:r>
              <a:rPr lang="en-US" dirty="0"/>
              <a:t> </a:t>
            </a:r>
            <a:r>
              <a:rPr lang="en-US" dirty="0" err="1"/>
              <a:t>kullanılmasının</a:t>
            </a:r>
            <a:r>
              <a:rPr lang="en-US" dirty="0"/>
              <a:t> </a:t>
            </a:r>
            <a:r>
              <a:rPr lang="en-US" dirty="0" err="1"/>
              <a:t>sorgulanması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Şubelerin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bütünlüğünün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Firma </a:t>
            </a:r>
            <a:r>
              <a:rPr lang="en-US" dirty="0" err="1"/>
              <a:t>şubelerinde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özellikte</a:t>
            </a:r>
            <a:r>
              <a:rPr lang="en-US" dirty="0"/>
              <a:t> </a:t>
            </a:r>
            <a:r>
              <a:rPr lang="en-US" dirty="0" err="1"/>
              <a:t>muhasebe</a:t>
            </a:r>
            <a:r>
              <a:rPr lang="en-US" dirty="0"/>
              <a:t>, </a:t>
            </a:r>
            <a:r>
              <a:rPr lang="en-US" dirty="0" err="1"/>
              <a:t>bordro</a:t>
            </a:r>
            <a:r>
              <a:rPr lang="en-US" dirty="0"/>
              <a:t>, </a:t>
            </a:r>
            <a:r>
              <a:rPr lang="en-US" dirty="0" err="1"/>
              <a:t>crm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programlarının</a:t>
            </a:r>
            <a:r>
              <a:rPr lang="en-US" dirty="0"/>
              <a:t> </a:t>
            </a:r>
            <a:r>
              <a:rPr lang="en-US" dirty="0" err="1"/>
              <a:t>kullanılmasının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şubeler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planlamasında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119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41145"/>
            <a:ext cx="10018713" cy="5050055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ambarının</a:t>
            </a:r>
            <a:r>
              <a:rPr lang="en-US" sz="2600" b="1" u="sng" dirty="0"/>
              <a:t> </a:t>
            </a:r>
            <a:r>
              <a:rPr lang="en-US" sz="2600" b="1" u="sng" dirty="0" err="1"/>
              <a:t>oluşturulması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kaynaklardan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ambarına</a:t>
            </a:r>
            <a:r>
              <a:rPr lang="en-US" dirty="0"/>
              <a:t> </a:t>
            </a:r>
            <a:r>
              <a:rPr lang="en-US" dirty="0" err="1"/>
              <a:t>aktarılacak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tr-TR" dirty="0" smtClean="0"/>
              <a:t>     </a:t>
            </a:r>
            <a:r>
              <a:rPr lang="en-US" dirty="0" err="1" smtClean="0"/>
              <a:t>edilmesi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Kullanılacak</a:t>
            </a:r>
            <a:r>
              <a:rPr lang="en-US" dirty="0"/>
              <a:t> ETL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ambarının</a:t>
            </a:r>
            <a:r>
              <a:rPr lang="en-US" dirty="0"/>
              <a:t> </a:t>
            </a:r>
            <a:r>
              <a:rPr lang="en-US" dirty="0" err="1"/>
              <a:t>kurulacağı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ambarının</a:t>
            </a:r>
            <a:r>
              <a:rPr lang="en-US" dirty="0"/>
              <a:t> </a:t>
            </a:r>
            <a:r>
              <a:rPr lang="en-US" dirty="0" err="1"/>
              <a:t>güncellenme</a:t>
            </a:r>
            <a:r>
              <a:rPr lang="en-US" dirty="0"/>
              <a:t> </a:t>
            </a:r>
            <a:r>
              <a:rPr lang="en-US" dirty="0" err="1"/>
              <a:t>aralığının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kontrolleri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mail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kurulması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87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41145"/>
            <a:ext cx="10018713" cy="5399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Microsoft SQL server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kurulmaktadır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ETL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SSIS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SSIS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kaynaktan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kaynağa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incremental </a:t>
            </a:r>
            <a:r>
              <a:rPr lang="en-US" dirty="0" err="1"/>
              <a:t>ve</a:t>
            </a:r>
            <a:r>
              <a:rPr lang="en-US" dirty="0"/>
              <a:t> partition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sağlanmaktadır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/>
              <a:t>ambarının</a:t>
            </a:r>
            <a:r>
              <a:rPr lang="en-US" dirty="0"/>
              <a:t> </a:t>
            </a:r>
            <a:r>
              <a:rPr lang="en-US" dirty="0" err="1"/>
              <a:t>saatlik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jobslar</a:t>
            </a:r>
            <a:r>
              <a:rPr lang="en-US" dirty="0"/>
              <a:t> SQL server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oluşturulmaktadır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/>
              <a:t>tablolara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güncellemesi</a:t>
            </a:r>
            <a:r>
              <a:rPr lang="en-US" dirty="0"/>
              <a:t> 10 </a:t>
            </a:r>
            <a:r>
              <a:rPr lang="en-US" dirty="0" err="1"/>
              <a:t>dakikaya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indirilebilmektedir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ETL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mail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kurulmaktadır</a:t>
            </a:r>
            <a:r>
              <a:rPr lang="en-US" dirty="0"/>
              <a:t>. Bu </a:t>
            </a:r>
            <a:r>
              <a:rPr lang="en-US" dirty="0" err="1"/>
              <a:t>mailler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aktarımların</a:t>
            </a:r>
            <a:r>
              <a:rPr lang="en-US" dirty="0"/>
              <a:t> </a:t>
            </a:r>
            <a:r>
              <a:rPr lang="en-US" dirty="0" err="1"/>
              <a:t>kontrolleri</a:t>
            </a:r>
            <a:r>
              <a:rPr lang="en-US" dirty="0"/>
              <a:t> </a:t>
            </a:r>
            <a:r>
              <a:rPr lang="en-US" dirty="0" err="1"/>
              <a:t>sağlanmaktadır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431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577517"/>
            <a:ext cx="10018713" cy="5213684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ambarı</a:t>
            </a:r>
            <a:r>
              <a:rPr lang="en-US" sz="2600" b="1" u="sng" dirty="0"/>
              <a:t> </a:t>
            </a:r>
            <a:r>
              <a:rPr lang="en-US" sz="2600" b="1" u="sng" dirty="0" err="1"/>
              <a:t>ve</a:t>
            </a:r>
            <a:r>
              <a:rPr lang="en-US" sz="2600" b="1" u="sng" dirty="0"/>
              <a:t> </a:t>
            </a:r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modelinin</a:t>
            </a:r>
            <a:r>
              <a:rPr lang="en-US" sz="2600" b="1" u="sng" dirty="0"/>
              <a:t> </a:t>
            </a:r>
            <a:r>
              <a:rPr lang="en-US" sz="2600" b="1" u="sng" dirty="0" err="1"/>
              <a:t>kurulacağı</a:t>
            </a:r>
            <a:r>
              <a:rPr lang="en-US" sz="2600" b="1" u="sng" dirty="0"/>
              <a:t> </a:t>
            </a:r>
            <a:r>
              <a:rPr lang="en-US" sz="2600" b="1" u="sng" dirty="0" err="1"/>
              <a:t>sunucuların</a:t>
            </a:r>
            <a:r>
              <a:rPr lang="en-US" sz="2600" b="1" u="sng" dirty="0"/>
              <a:t> </a:t>
            </a:r>
            <a:r>
              <a:rPr lang="en-US" sz="2600" b="1" u="sng" dirty="0" err="1"/>
              <a:t>belirlenmesi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32 GB RAM 8 CPU 500 GB DİSK </a:t>
            </a:r>
            <a:r>
              <a:rPr lang="en-US" dirty="0" err="1"/>
              <a:t>özellikli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 smtClean="0"/>
              <a:t>gerekmektedir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48 GB RAM 8 CPU 100 GB DİSK </a:t>
            </a:r>
            <a:r>
              <a:rPr lang="en-US" dirty="0" err="1"/>
              <a:t>özellikli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İşletme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server </a:t>
            </a:r>
            <a:r>
              <a:rPr lang="en-US" dirty="0" err="1"/>
              <a:t>bulunuyor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özelliklerde</a:t>
            </a:r>
            <a:r>
              <a:rPr lang="en-US" dirty="0"/>
              <a:t> 2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server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alınıyorsa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2 </a:t>
            </a:r>
            <a:r>
              <a:rPr lang="en-US" dirty="0" err="1"/>
              <a:t>makinanın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1.000-2.000 TL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938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644893"/>
            <a:ext cx="10018713" cy="5146307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modelinin</a:t>
            </a:r>
            <a:r>
              <a:rPr lang="en-US" sz="2600" b="1" u="sng" dirty="0"/>
              <a:t> </a:t>
            </a:r>
            <a:r>
              <a:rPr lang="en-US" sz="2600" b="1" u="sng" dirty="0" err="1"/>
              <a:t>oluşturulması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SSAS (SQL Server Analysis Services) mi? </a:t>
            </a:r>
            <a:r>
              <a:rPr lang="en-US" dirty="0" err="1"/>
              <a:t>Yoksa</a:t>
            </a:r>
            <a:r>
              <a:rPr lang="en-US" dirty="0"/>
              <a:t> Power BI </a:t>
            </a:r>
            <a:r>
              <a:rPr lang="en-US" dirty="0" err="1"/>
              <a:t>desktopda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oluşturulacağının</a:t>
            </a:r>
            <a:r>
              <a:rPr lang="en-US" dirty="0"/>
              <a:t> </a:t>
            </a:r>
            <a:r>
              <a:rPr lang="en-US" dirty="0" err="1"/>
              <a:t>kararlaştırılması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tabloların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metrikler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hesaplamaların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güncellenme</a:t>
            </a:r>
            <a:r>
              <a:rPr lang="en-US" dirty="0"/>
              <a:t> </a:t>
            </a:r>
            <a:r>
              <a:rPr lang="en-US" dirty="0" err="1"/>
              <a:t>aralığının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25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847023"/>
            <a:ext cx="10018713" cy="4944177"/>
          </a:xfrm>
        </p:spPr>
        <p:txBody>
          <a:bodyPr/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SSAS’de</a:t>
            </a:r>
            <a:r>
              <a:rPr lang="en-US" dirty="0"/>
              <a:t> </a:t>
            </a:r>
            <a:r>
              <a:rPr lang="en-US" dirty="0" err="1"/>
              <a:t>oluşturulmaktadır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power BI </a:t>
            </a:r>
            <a:r>
              <a:rPr lang="en-US" dirty="0" err="1"/>
              <a:t>desktopda</a:t>
            </a:r>
            <a:r>
              <a:rPr lang="en-US" dirty="0"/>
              <a:t> 1 GB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sınırı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1 GB </a:t>
            </a:r>
            <a:r>
              <a:rPr lang="en-US" dirty="0" err="1"/>
              <a:t>sınırını</a:t>
            </a:r>
            <a:r>
              <a:rPr lang="en-US" dirty="0"/>
              <a:t> </a:t>
            </a:r>
            <a:r>
              <a:rPr lang="en-US" dirty="0" err="1"/>
              <a:t>aşmak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Power BI Premium </a:t>
            </a:r>
            <a:r>
              <a:rPr lang="en-US" dirty="0" err="1"/>
              <a:t>paketinin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Bu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KDV </a:t>
            </a:r>
            <a:r>
              <a:rPr lang="en-US" dirty="0" err="1"/>
              <a:t>hariç</a:t>
            </a:r>
            <a:r>
              <a:rPr lang="en-US" dirty="0"/>
              <a:t> </a:t>
            </a:r>
            <a:r>
              <a:rPr lang="en-US" dirty="0" smtClean="0"/>
              <a:t>4.00</a:t>
            </a:r>
            <a:r>
              <a:rPr lang="tr-TR" dirty="0" smtClean="0"/>
              <a:t>0</a:t>
            </a:r>
            <a:r>
              <a:rPr lang="en-US" dirty="0" smtClean="0"/>
              <a:t>-5.00</a:t>
            </a:r>
            <a:r>
              <a:rPr lang="tr-TR" dirty="0" smtClean="0"/>
              <a:t>0</a:t>
            </a:r>
            <a:r>
              <a:rPr lang="en-US" dirty="0" smtClean="0"/>
              <a:t>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aralığındadır</a:t>
            </a:r>
            <a:r>
              <a:rPr lang="en-US" dirty="0"/>
              <a:t>. </a:t>
            </a:r>
            <a:r>
              <a:rPr lang="en-US" dirty="0" smtClean="0"/>
              <a:t>Bu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SSAS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oluşturulmaktadır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Microsoft </a:t>
            </a:r>
            <a:r>
              <a:rPr lang="en-US" dirty="0"/>
              <a:t>SQL Server </a:t>
            </a:r>
            <a:r>
              <a:rPr lang="en-US" dirty="0" err="1"/>
              <a:t>lisansı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işletmelerde</a:t>
            </a:r>
            <a:r>
              <a:rPr lang="en-US" dirty="0"/>
              <a:t> SSAS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bulunmamaktadır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Microsoft SQL Server </a:t>
            </a:r>
            <a:r>
              <a:rPr lang="en-US" dirty="0" err="1"/>
              <a:t>kullanmayan</a:t>
            </a:r>
            <a:r>
              <a:rPr lang="en-US" dirty="0"/>
              <a:t> </a:t>
            </a:r>
            <a:r>
              <a:rPr lang="en-US" dirty="0" err="1"/>
              <a:t>işletmelerde</a:t>
            </a:r>
            <a:r>
              <a:rPr lang="en-US" dirty="0"/>
              <a:t> SSAS </a:t>
            </a:r>
            <a:r>
              <a:rPr lang="en-US" dirty="0" err="1"/>
              <a:t>hizmeti</a:t>
            </a:r>
            <a:r>
              <a:rPr lang="en-US" dirty="0"/>
              <a:t> Azure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alınmaktadır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600-1250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aralığındadır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SSAS’de</a:t>
            </a:r>
            <a:r>
              <a:rPr lang="en-US" dirty="0" smtClean="0"/>
              <a:t> </a:t>
            </a:r>
            <a:r>
              <a:rPr lang="en-US" dirty="0" err="1"/>
              <a:t>kurulan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saatlik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güncellenmektedir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79647"/>
            <a:ext cx="10018713" cy="5011554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Raporlama</a:t>
            </a:r>
            <a:r>
              <a:rPr lang="en-US" sz="2600" b="1" u="sng" dirty="0"/>
              <a:t> </a:t>
            </a:r>
            <a:r>
              <a:rPr lang="en-US" sz="2600" b="1" u="sng" dirty="0" err="1"/>
              <a:t>ve</a:t>
            </a:r>
            <a:r>
              <a:rPr lang="en-US" sz="2600" b="1" u="sng" dirty="0"/>
              <a:t> </a:t>
            </a:r>
            <a:r>
              <a:rPr lang="en-US" sz="2600" b="1" u="sng" dirty="0" err="1"/>
              <a:t>analiz</a:t>
            </a:r>
            <a:r>
              <a:rPr lang="en-US" sz="2600" b="1" u="sng" dirty="0"/>
              <a:t> </a:t>
            </a:r>
            <a:r>
              <a:rPr lang="en-US" sz="2600" b="1" u="sng" dirty="0" err="1"/>
              <a:t>çalışmaları</a:t>
            </a:r>
            <a:r>
              <a:rPr lang="en-US" sz="2600" b="1" u="sng" dirty="0"/>
              <a:t> </a:t>
            </a:r>
            <a:r>
              <a:rPr lang="en-US" sz="2600" b="1" u="sng" dirty="0" err="1"/>
              <a:t>için</a:t>
            </a:r>
            <a:r>
              <a:rPr lang="en-US" sz="2600" b="1" u="sng" dirty="0"/>
              <a:t> Power BI </a:t>
            </a:r>
            <a:r>
              <a:rPr lang="en-US" sz="2600" b="1" u="sng" dirty="0" err="1"/>
              <a:t>programının</a:t>
            </a:r>
            <a:r>
              <a:rPr lang="en-US" sz="2600" b="1" u="sng" dirty="0"/>
              <a:t> </a:t>
            </a:r>
            <a:r>
              <a:rPr lang="en-US" sz="2600" b="1" u="sng" dirty="0" err="1"/>
              <a:t>kullanılması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Oluşturulacak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sayısının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Raporlarda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yetkilendirmelerin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raporların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Power BI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lisanslarının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Raporların</a:t>
            </a:r>
            <a:r>
              <a:rPr lang="en-US" dirty="0"/>
              <a:t> On-premise,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web </a:t>
            </a:r>
            <a:r>
              <a:rPr lang="en-US" dirty="0" err="1"/>
              <a:t>sitesinde</a:t>
            </a:r>
            <a:r>
              <a:rPr lang="en-US" dirty="0"/>
              <a:t> </a:t>
            </a:r>
            <a:r>
              <a:rPr lang="en-US" dirty="0" err="1"/>
              <a:t>yayımlanması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60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50771"/>
            <a:ext cx="10018713" cy="5040429"/>
          </a:xfrm>
        </p:spPr>
        <p:txBody>
          <a:bodyPr/>
          <a:lstStyle/>
          <a:p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çalışmalarını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yöneticiler</a:t>
            </a:r>
            <a:r>
              <a:rPr lang="en-US" dirty="0"/>
              <a:t>,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on-premise</a:t>
            </a:r>
            <a:r>
              <a:rPr lang="en-US" dirty="0"/>
              <a:t>,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web </a:t>
            </a:r>
            <a:r>
              <a:rPr lang="en-US" dirty="0" err="1"/>
              <a:t>sitesidir</a:t>
            </a:r>
            <a:r>
              <a:rPr lang="en-US" dirty="0"/>
              <a:t>. Bu </a:t>
            </a:r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Kvkk</a:t>
            </a:r>
            <a:r>
              <a:rPr lang="en-US" dirty="0" smtClean="0"/>
              <a:t> </a:t>
            </a:r>
            <a:r>
              <a:rPr lang="en-US" dirty="0" err="1"/>
              <a:t>konuna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Id’ler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raporlanmaktadır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hukuki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problem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Power </a:t>
            </a:r>
            <a:r>
              <a:rPr lang="en-US" dirty="0"/>
              <a:t>BI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hizmetinden</a:t>
            </a:r>
            <a:r>
              <a:rPr lang="en-US" dirty="0"/>
              <a:t> </a:t>
            </a:r>
            <a:r>
              <a:rPr lang="en-US" dirty="0" err="1"/>
              <a:t>faydalanacak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pro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Pro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KDV </a:t>
            </a:r>
            <a:r>
              <a:rPr lang="en-US" dirty="0" err="1"/>
              <a:t>hariç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10 </a:t>
            </a:r>
            <a:r>
              <a:rPr lang="en-US" dirty="0" err="1"/>
              <a:t>Dolar’dır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embedded </a:t>
            </a:r>
            <a:r>
              <a:rPr lang="en-US" dirty="0" err="1"/>
              <a:t>yani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verileceği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1 pro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tamamlanmaktadır</a:t>
            </a:r>
            <a:r>
              <a:rPr lang="en-US" dirty="0"/>
              <a:t>. </a:t>
            </a:r>
            <a:r>
              <a:rPr lang="en-US" dirty="0" err="1"/>
              <a:t>İstenilen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KDV </a:t>
            </a:r>
            <a:r>
              <a:rPr lang="en-US" dirty="0" err="1"/>
              <a:t>hariç</a:t>
            </a:r>
            <a:r>
              <a:rPr lang="en-US" dirty="0"/>
              <a:t> 10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ücret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8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12422" y="103909"/>
            <a:ext cx="9790601" cy="702425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Arial Black" panose="020B0A04020102020204" pitchFamily="34" charset="0"/>
              </a:rPr>
              <a:t>İŞ ZEKASI NEDİR ?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12422" y="976091"/>
            <a:ext cx="9790601" cy="4718858"/>
          </a:xfrm>
        </p:spPr>
        <p:txBody>
          <a:bodyPr/>
          <a:lstStyle/>
          <a:p>
            <a:pPr fontAlgn="t"/>
            <a:r>
              <a:rPr lang="en-US" dirty="0" err="1">
                <a:cs typeface="Calibri" panose="020F0502020204030204" pitchFamily="34" charset="0"/>
              </a:rPr>
              <a:t>İş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Zekası</a:t>
            </a:r>
            <a:r>
              <a:rPr lang="en-US" dirty="0">
                <a:cs typeface="Calibri" panose="020F0502020204030204" pitchFamily="34" charset="0"/>
              </a:rPr>
              <a:t> (BI: Business Intelligence), ham </a:t>
            </a:r>
            <a:r>
              <a:rPr lang="en-US" dirty="0" err="1">
                <a:cs typeface="Calibri" panose="020F0502020204030204" pitchFamily="34" charset="0"/>
              </a:rPr>
              <a:t>verileri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anlamlı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bilgilere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dönüştüren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bu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sayede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karlı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iş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eylemlerine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katkı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sağlayan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bir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teknoloji</a:t>
            </a:r>
            <a:r>
              <a:rPr lang="tr-TR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mimarisidir</a:t>
            </a:r>
            <a:r>
              <a:rPr lang="en-US" dirty="0">
                <a:cs typeface="Calibri" panose="020F0502020204030204" pitchFamily="34" charset="0"/>
              </a:rPr>
              <a:t>. </a:t>
            </a:r>
            <a:r>
              <a:rPr lang="en-US" dirty="0" err="1">
                <a:cs typeface="Calibri" panose="020F0502020204030204" pitchFamily="34" charset="0"/>
              </a:rPr>
              <a:t>Kısaca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cs typeface="Calibri" panose="020F0502020204030204" pitchFamily="34" charset="0"/>
              </a:rPr>
              <a:t>verileri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anlamlı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bilgilere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dönüştürmek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için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sunulan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bir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yazılım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hizmet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paketidir</a:t>
            </a:r>
            <a:r>
              <a:rPr lang="en-US" dirty="0">
                <a:cs typeface="Calibri" panose="020F0502020204030204" pitchFamily="34" charset="0"/>
              </a:rPr>
              <a:t>.</a:t>
            </a:r>
          </a:p>
          <a:p>
            <a:pPr fontAlgn="t"/>
            <a:r>
              <a:rPr lang="en-US" dirty="0" err="1" smtClean="0">
                <a:cs typeface="Calibri" panose="020F0502020204030204" pitchFamily="34" charset="0"/>
              </a:rPr>
              <a:t>İş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Zekası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cs typeface="Calibri" panose="020F0502020204030204" pitchFamily="34" charset="0"/>
              </a:rPr>
              <a:t>geçmişten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gelen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verileri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kullanarak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cs typeface="Calibri" panose="020F0502020204030204" pitchFamily="34" charset="0"/>
              </a:rPr>
              <a:t>varsayımsal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öngörüler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yerine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gerçeklere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dayanan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kararlar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vermenize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katkı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sağlar</a:t>
            </a:r>
            <a:r>
              <a:rPr lang="en-US" dirty="0"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60397"/>
            <a:ext cx="10018713" cy="5030804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Yönetici</a:t>
            </a:r>
            <a:r>
              <a:rPr lang="en-US" sz="2600" b="1" u="sng" dirty="0"/>
              <a:t>, </a:t>
            </a:r>
            <a:r>
              <a:rPr lang="en-US" sz="2600" b="1" u="sng" dirty="0" err="1"/>
              <a:t>personel</a:t>
            </a:r>
            <a:r>
              <a:rPr lang="en-US" sz="2600" b="1" u="sng" dirty="0"/>
              <a:t> </a:t>
            </a:r>
            <a:r>
              <a:rPr lang="en-US" sz="2600" b="1" u="sng" dirty="0" err="1"/>
              <a:t>ve</a:t>
            </a:r>
            <a:r>
              <a:rPr lang="en-US" sz="2600" b="1" u="sng" dirty="0"/>
              <a:t> </a:t>
            </a:r>
            <a:r>
              <a:rPr lang="en-US" sz="2600" b="1" u="sng" dirty="0" err="1"/>
              <a:t>müşteri</a:t>
            </a:r>
            <a:r>
              <a:rPr lang="en-US" sz="2600" b="1" u="sng" dirty="0"/>
              <a:t> </a:t>
            </a:r>
            <a:r>
              <a:rPr lang="en-US" sz="2600" b="1" u="sng" dirty="0" err="1"/>
              <a:t>için</a:t>
            </a:r>
            <a:r>
              <a:rPr lang="en-US" sz="2600" b="1" u="sng" dirty="0"/>
              <a:t> </a:t>
            </a:r>
            <a:r>
              <a:rPr lang="en-US" sz="2600" b="1" u="sng" dirty="0" err="1"/>
              <a:t>raporların</a:t>
            </a:r>
            <a:r>
              <a:rPr lang="en-US" sz="2600" b="1" u="sng" dirty="0"/>
              <a:t> mail </a:t>
            </a:r>
            <a:r>
              <a:rPr lang="en-US" sz="2600" b="1" u="sng" dirty="0" err="1"/>
              <a:t>planlamasının</a:t>
            </a:r>
            <a:r>
              <a:rPr lang="en-US" sz="2600" b="1" u="sng" dirty="0"/>
              <a:t> </a:t>
            </a:r>
            <a:r>
              <a:rPr lang="en-US" sz="2600" b="1" u="sng" dirty="0" err="1"/>
              <a:t>yapılması</a:t>
            </a:r>
            <a:r>
              <a:rPr lang="en-US" sz="2600" b="1" u="sng" dirty="0"/>
              <a:t>. 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SSIS içerisinde mail sistemi kurulmaktadır.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On-</a:t>
            </a:r>
            <a:r>
              <a:rPr lang="tr-TR" dirty="0" err="1" smtClean="0"/>
              <a:t>Premise</a:t>
            </a:r>
            <a:r>
              <a:rPr lang="tr-TR" dirty="0" smtClean="0"/>
              <a:t> yapıda ilgili raporlar için mail ayarlamaları yapılmaktadır.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tr-TR" dirty="0"/>
              <a:t>İ</a:t>
            </a:r>
            <a:r>
              <a:rPr lang="en-US" dirty="0" err="1" smtClean="0"/>
              <a:t>lgili</a:t>
            </a:r>
            <a:r>
              <a:rPr lang="en-US" dirty="0" smtClean="0"/>
              <a:t> </a:t>
            </a:r>
            <a:r>
              <a:rPr lang="en-US" dirty="0" err="1"/>
              <a:t>yöneticilere</a:t>
            </a:r>
            <a:r>
              <a:rPr lang="en-US" dirty="0"/>
              <a:t>, </a:t>
            </a:r>
            <a:r>
              <a:rPr lang="en-US" dirty="0" err="1"/>
              <a:t>personele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müşteriye</a:t>
            </a:r>
            <a:r>
              <a:rPr lang="tr-TR" dirty="0" smtClean="0"/>
              <a:t> mailler</a:t>
            </a:r>
            <a:r>
              <a:rPr lang="en-US" dirty="0" smtClean="0"/>
              <a:t> </a:t>
            </a:r>
            <a:r>
              <a:rPr lang="en-US" dirty="0" err="1"/>
              <a:t>iletilebilir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4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185286"/>
            <a:ext cx="10018713" cy="670925"/>
          </a:xfrm>
        </p:spPr>
        <p:txBody>
          <a:bodyPr>
            <a:normAutofit/>
          </a:bodyPr>
          <a:lstStyle/>
          <a:p>
            <a:r>
              <a:rPr lang="tr-TR" sz="3600" dirty="0" smtClean="0">
                <a:latin typeface="Arial Black" panose="020B0A04020102020204" pitchFamily="34" charset="0"/>
              </a:rPr>
              <a:t>DASHBOARD ÖRNEKLERİ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48" y="1728076"/>
            <a:ext cx="8254842" cy="4645025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1484310" y="947651"/>
            <a:ext cx="10018713" cy="71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Bu </a:t>
            </a:r>
            <a:r>
              <a:rPr lang="tr-TR" dirty="0" err="1" smtClean="0"/>
              <a:t>dashboardlar</a:t>
            </a:r>
            <a:r>
              <a:rPr lang="tr-TR" dirty="0" smtClean="0"/>
              <a:t> sağlık sektörü için oluşturulmuştur. Farklı sektörler içinde aynı görsel yapıda oluşturulabilir. </a:t>
            </a:r>
            <a:r>
              <a:rPr lang="tr-TR" dirty="0" err="1" smtClean="0"/>
              <a:t>Power</a:t>
            </a:r>
            <a:r>
              <a:rPr lang="tr-TR" dirty="0" smtClean="0"/>
              <a:t> BI içerisinde birçok grafik bulunmaktadır. Bu grafiklerin kullanımı sektörlere göre değişkenlik gösterebilmektedir.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49" y="760413"/>
            <a:ext cx="8897039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4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064" y="895350"/>
            <a:ext cx="870120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623" y="836613"/>
            <a:ext cx="8782091" cy="49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91" y="722313"/>
            <a:ext cx="8983356" cy="50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223789"/>
            <a:ext cx="10018713" cy="796489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Arial Black" panose="020B0A04020102020204" pitchFamily="34" charset="0"/>
              </a:rPr>
              <a:t>MALİYETLER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135781"/>
            <a:ext cx="10018713" cy="4655419"/>
          </a:xfrm>
        </p:spPr>
        <p:txBody>
          <a:bodyPr/>
          <a:lstStyle/>
          <a:p>
            <a:r>
              <a:rPr lang="tr-TR" dirty="0"/>
              <a:t>Veri tabanı yönetim sistemi Microsoft SQL Server lisans maliyeti bulunmaktadır. Ancak lisans maliyeti bulunmayan </a:t>
            </a:r>
            <a:r>
              <a:rPr lang="tr-TR" dirty="0" err="1"/>
              <a:t>postgreSql</a:t>
            </a:r>
            <a:r>
              <a:rPr lang="tr-TR" dirty="0"/>
              <a:t> </a:t>
            </a:r>
            <a:r>
              <a:rPr lang="tr-TR" dirty="0" err="1"/>
              <a:t>Server’da</a:t>
            </a:r>
            <a:r>
              <a:rPr lang="tr-TR" dirty="0"/>
              <a:t> kullanılabilir.</a:t>
            </a:r>
          </a:p>
          <a:p>
            <a:r>
              <a:rPr lang="tr-TR" dirty="0"/>
              <a:t>Microsoft SQL server lisansı var ise SSAS (SQL Server Analysis Services) kullanılabilir. Microsoft SQL Server lisansı yok ise SSAS için Microsoft </a:t>
            </a:r>
            <a:r>
              <a:rPr lang="tr-TR" dirty="0" err="1"/>
              <a:t>Azure</a:t>
            </a:r>
            <a:r>
              <a:rPr lang="tr-TR" dirty="0"/>
              <a:t> platformundan kiralama işlemi yapılabilir. Bu kiralama bedeli kapasiteye göre değişkenlik gösterirken ortalama aylık 600 – 1.250 dolar arası değişmektedir.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80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135781"/>
            <a:ext cx="10018713" cy="465542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Minimum RAM kapasitesi 32 GB olan 2 adet sunucu maliyeti bulunmaktadır. Bu maliyet aylık 1.000-2.000 TL arasında değişkenlik göstermektedir.</a:t>
            </a:r>
          </a:p>
          <a:p>
            <a:r>
              <a:rPr lang="tr-TR" dirty="0" smtClean="0"/>
              <a:t>Bir adet </a:t>
            </a:r>
            <a:r>
              <a:rPr lang="tr-TR" dirty="0" err="1" smtClean="0"/>
              <a:t>Power</a:t>
            </a:r>
            <a:r>
              <a:rPr lang="tr-TR" dirty="0" smtClean="0"/>
              <a:t> BI </a:t>
            </a:r>
            <a:r>
              <a:rPr lang="tr-TR" dirty="0" err="1" smtClean="0"/>
              <a:t>pro</a:t>
            </a:r>
            <a:r>
              <a:rPr lang="tr-TR" dirty="0" smtClean="0"/>
              <a:t> </a:t>
            </a:r>
            <a:r>
              <a:rPr lang="tr-TR" dirty="0"/>
              <a:t>hesap gerekmektedir. </a:t>
            </a:r>
            <a:r>
              <a:rPr lang="tr-TR" dirty="0" smtClean="0"/>
              <a:t>Bunun maliyeti </a:t>
            </a:r>
            <a:r>
              <a:rPr lang="tr-TR" dirty="0"/>
              <a:t>aylık </a:t>
            </a:r>
            <a:r>
              <a:rPr lang="tr-TR" dirty="0" err="1"/>
              <a:t>kdv</a:t>
            </a:r>
            <a:r>
              <a:rPr lang="tr-TR" dirty="0"/>
              <a:t> hariç 10 dolardır</a:t>
            </a:r>
            <a:r>
              <a:rPr lang="tr-TR" dirty="0" smtClean="0"/>
              <a:t>.</a:t>
            </a:r>
          </a:p>
          <a:p>
            <a:r>
              <a:rPr lang="tr-TR" dirty="0"/>
              <a:t>Bir adet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Apps</a:t>
            </a:r>
            <a:r>
              <a:rPr lang="tr-TR" dirty="0" smtClean="0"/>
              <a:t> </a:t>
            </a:r>
            <a:r>
              <a:rPr lang="tr-TR" dirty="0" err="1"/>
              <a:t>pro</a:t>
            </a:r>
            <a:r>
              <a:rPr lang="tr-TR" dirty="0"/>
              <a:t> hesap gerekmektedir. </a:t>
            </a:r>
            <a:r>
              <a:rPr lang="tr-TR" dirty="0" smtClean="0"/>
              <a:t>Bunun </a:t>
            </a:r>
            <a:r>
              <a:rPr lang="tr-TR" dirty="0"/>
              <a:t>maliyeti aylık </a:t>
            </a:r>
            <a:r>
              <a:rPr lang="tr-TR" dirty="0" err="1"/>
              <a:t>kdv</a:t>
            </a:r>
            <a:r>
              <a:rPr lang="tr-TR" dirty="0"/>
              <a:t> hariç </a:t>
            </a:r>
            <a:r>
              <a:rPr lang="tr-TR" dirty="0" smtClean="0"/>
              <a:t>15 </a:t>
            </a:r>
            <a:r>
              <a:rPr lang="tr-TR" dirty="0"/>
              <a:t>dolardır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5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962527"/>
            <a:ext cx="10018713" cy="4828674"/>
          </a:xfrm>
        </p:spPr>
        <p:txBody>
          <a:bodyPr/>
          <a:lstStyle/>
          <a:p>
            <a:r>
              <a:rPr lang="tr-TR" dirty="0"/>
              <a:t>Proje bedeli maliyeti bulunmaktadır. Bu bedel bir kez alınmaktadır. </a:t>
            </a:r>
            <a:r>
              <a:rPr lang="tr-TR" dirty="0" smtClean="0"/>
              <a:t>Proje bitiş süresine göre </a:t>
            </a:r>
            <a:r>
              <a:rPr lang="tr-TR" dirty="0"/>
              <a:t>50.000 ile 2.000.000 TL arasında değişkenlik göstermektedir.</a:t>
            </a:r>
          </a:p>
          <a:p>
            <a:r>
              <a:rPr lang="tr-TR" dirty="0"/>
              <a:t>Proje ile ilgili aylık bakım maliyeti bulunmaktadır. Bu bedel her ay alınmaktadır. İşletme büyüklüğüne göre aylık 4.000 ile 20.000 TL arasında değişkenlik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315266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773931" y="3118585"/>
            <a:ext cx="8563602" cy="21826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smtClean="0"/>
              <a:t>HAZIRLAYAN:</a:t>
            </a:r>
            <a:r>
              <a:rPr lang="tr-TR" sz="4800" b="1" dirty="0" smtClean="0"/>
              <a:t> </a:t>
            </a:r>
            <a:r>
              <a:rPr lang="tr-TR" sz="4500" b="1" dirty="0" smtClean="0"/>
              <a:t>HAKAN HACIOĞLU</a:t>
            </a:r>
          </a:p>
          <a:p>
            <a:endParaRPr lang="tr-TR" sz="4800" b="1" dirty="0" smtClean="0"/>
          </a:p>
          <a:p>
            <a:r>
              <a:rPr lang="tr-TR" sz="4200" b="1" dirty="0" smtClean="0"/>
              <a:t>GÖREV:</a:t>
            </a:r>
            <a:r>
              <a:rPr lang="tr-TR" sz="4800" b="1" dirty="0" smtClean="0"/>
              <a:t> </a:t>
            </a:r>
            <a:r>
              <a:rPr lang="tr-TR" sz="4000" b="1" dirty="0" smtClean="0"/>
              <a:t>İŞ ZEKASI VE VERİTABANI UZMANI</a:t>
            </a:r>
            <a:endParaRPr lang="tr-TR" sz="4800" b="1" dirty="0" smtClean="0"/>
          </a:p>
          <a:p>
            <a:pPr algn="ctr"/>
            <a:endParaRPr lang="tr-TR" sz="4800" b="1" dirty="0" smtClean="0"/>
          </a:p>
          <a:p>
            <a:pPr algn="ctr"/>
            <a:r>
              <a:rPr lang="tr-TR" sz="4000" b="1" dirty="0" smtClean="0"/>
              <a:t>TEŞEKKÜRLER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49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166037"/>
            <a:ext cx="10018713" cy="5943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Arial Black" panose="020B0A04020102020204" pitchFamily="34" charset="0"/>
              </a:rPr>
              <a:t>İŞ ZEKASI NEDEN ÖNEMLİDİR ?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068405"/>
            <a:ext cx="10018713" cy="4722796"/>
          </a:xfrm>
        </p:spPr>
        <p:txBody>
          <a:bodyPr/>
          <a:lstStyle/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kriterler</a:t>
            </a:r>
            <a:r>
              <a:rPr lang="en-US" dirty="0"/>
              <a:t> </a:t>
            </a:r>
            <a:r>
              <a:rPr lang="en-US" dirty="0" err="1"/>
              <a:t>belirlemenize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pazar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eğilimlerini</a:t>
            </a:r>
            <a:r>
              <a:rPr lang="en-US" dirty="0"/>
              <a:t> </a:t>
            </a:r>
            <a:r>
              <a:rPr lang="en-US" dirty="0" err="1"/>
              <a:t>belirleyebilir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görselleştirmesi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vermenize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işletmelerin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KOBİ’lerin</a:t>
            </a:r>
            <a:r>
              <a:rPr lang="en-US" dirty="0"/>
              <a:t> de </a:t>
            </a:r>
            <a:r>
              <a:rPr lang="en-US" dirty="0" err="1"/>
              <a:t>kullanabileceği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80563" y="89035"/>
            <a:ext cx="10018713" cy="748364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Arial Black" panose="020B0A04020102020204" pitchFamily="34" charset="0"/>
              </a:rPr>
              <a:t>İŞ ZEKASI SİSTEMLERİNİN AVANTAJLARI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80562" y="1049955"/>
            <a:ext cx="10018713" cy="4859957"/>
          </a:xfrm>
        </p:spPr>
        <p:txBody>
          <a:bodyPr/>
          <a:lstStyle/>
          <a:p>
            <a:r>
              <a:rPr lang="en-US" b="1" dirty="0" err="1"/>
              <a:t>Verimliliği</a:t>
            </a:r>
            <a:r>
              <a:rPr lang="en-US" b="1" dirty="0"/>
              <a:t> </a:t>
            </a:r>
            <a:r>
              <a:rPr lang="en-US" b="1" dirty="0" err="1"/>
              <a:t>artırır</a:t>
            </a:r>
            <a:r>
              <a:rPr lang="en-US" b="1" dirty="0"/>
              <a:t>: 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tıklama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zaman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tasarrufu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Çalışanların</a:t>
            </a:r>
            <a:r>
              <a:rPr lang="en-US" dirty="0"/>
              <a:t> </a:t>
            </a:r>
            <a:r>
              <a:rPr lang="en-US" dirty="0" err="1"/>
              <a:t>görevlerinde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üretken</a:t>
            </a:r>
            <a:r>
              <a:rPr lang="en-US" dirty="0"/>
              <a:t> </a:t>
            </a:r>
            <a:r>
              <a:rPr lang="en-US" dirty="0" err="1"/>
              <a:t>olmalarını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 err="1"/>
              <a:t>Görünürlüğü</a:t>
            </a:r>
            <a:r>
              <a:rPr lang="en-US" b="1" dirty="0"/>
              <a:t> </a:t>
            </a:r>
            <a:r>
              <a:rPr lang="en-US" b="1" dirty="0" err="1"/>
              <a:t>artırır</a:t>
            </a:r>
            <a:r>
              <a:rPr lang="en-US" b="1" dirty="0"/>
              <a:t>: 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,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görünürlüğünü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b="1" dirty="0" err="1"/>
              <a:t>Hesap</a:t>
            </a:r>
            <a:r>
              <a:rPr lang="en-US" b="1" dirty="0"/>
              <a:t> </a:t>
            </a:r>
            <a:r>
              <a:rPr lang="en-US" b="1" dirty="0" err="1"/>
              <a:t>Verilebilirliği</a:t>
            </a:r>
            <a:r>
              <a:rPr lang="en-US" b="1" dirty="0"/>
              <a:t> </a:t>
            </a:r>
            <a:r>
              <a:rPr lang="en-US" b="1" dirty="0" err="1"/>
              <a:t>artırır</a:t>
            </a:r>
            <a:r>
              <a:rPr lang="en-US" b="1" dirty="0"/>
              <a:t>: 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işletmedeki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verilebilirlik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ulaşılabilmesi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verilebilirlik</a:t>
            </a:r>
            <a:r>
              <a:rPr lang="en-US" dirty="0"/>
              <a:t> </a:t>
            </a:r>
            <a:r>
              <a:rPr lang="en-US" dirty="0" err="1"/>
              <a:t>düzenlenmiş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770021"/>
            <a:ext cx="10018713" cy="5021179"/>
          </a:xfrm>
        </p:spPr>
        <p:txBody>
          <a:bodyPr/>
          <a:lstStyle/>
          <a:p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bakış</a:t>
            </a:r>
            <a:r>
              <a:rPr lang="en-US" b="1" dirty="0"/>
              <a:t> </a:t>
            </a:r>
            <a:r>
              <a:rPr lang="en-US" b="1" dirty="0" err="1"/>
              <a:t>imkanı</a:t>
            </a:r>
            <a:r>
              <a:rPr lang="en-US" b="1" dirty="0"/>
              <a:t> </a:t>
            </a:r>
            <a:r>
              <a:rPr lang="en-US" b="1" dirty="0" err="1"/>
              <a:t>sunar</a:t>
            </a:r>
            <a:r>
              <a:rPr lang="en-US" b="1" dirty="0"/>
              <a:t>: </a:t>
            </a:r>
            <a:r>
              <a:rPr lang="en-US" dirty="0" err="1"/>
              <a:t>Gösterge</a:t>
            </a:r>
            <a:r>
              <a:rPr lang="en-US" dirty="0"/>
              <a:t> </a:t>
            </a:r>
            <a:r>
              <a:rPr lang="en-US" dirty="0" err="1"/>
              <a:t>panoları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kartları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konuların</a:t>
            </a:r>
            <a:r>
              <a:rPr lang="en-US" dirty="0"/>
              <a:t> </a:t>
            </a:r>
            <a:r>
              <a:rPr lang="en-US" dirty="0" err="1"/>
              <a:t>kuş</a:t>
            </a:r>
            <a:r>
              <a:rPr lang="en-US" dirty="0"/>
              <a:t> </a:t>
            </a:r>
            <a:r>
              <a:rPr lang="en-US" dirty="0" err="1"/>
              <a:t>bakışı</a:t>
            </a:r>
            <a:r>
              <a:rPr lang="en-US" dirty="0"/>
              <a:t> </a:t>
            </a:r>
            <a:r>
              <a:rPr lang="en-US" dirty="0" err="1"/>
              <a:t>izlenmesini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süreçlerini</a:t>
            </a:r>
            <a:r>
              <a:rPr lang="en-US" b="1" dirty="0"/>
              <a:t> </a:t>
            </a:r>
            <a:r>
              <a:rPr lang="en-US" b="1" dirty="0" err="1"/>
              <a:t>kolaylaştırır</a:t>
            </a:r>
            <a:r>
              <a:rPr lang="en-US" b="1" dirty="0"/>
              <a:t>: 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süreçlerindeki</a:t>
            </a:r>
            <a:r>
              <a:rPr lang="en-US" dirty="0"/>
              <a:t>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. </a:t>
            </a:r>
            <a:r>
              <a:rPr lang="en-US" dirty="0" err="1"/>
              <a:t>Tahmini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, </a:t>
            </a:r>
            <a:r>
              <a:rPr lang="en-US" dirty="0" err="1"/>
              <a:t>kıyaslama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yöntemlerle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analizlerini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analitik</a:t>
            </a:r>
            <a:r>
              <a:rPr lang="en-US" b="1" dirty="0"/>
              <a:t> </a:t>
            </a:r>
            <a:r>
              <a:rPr lang="en-US" b="1" dirty="0" err="1"/>
              <a:t>çözümler</a:t>
            </a:r>
            <a:r>
              <a:rPr lang="en-US" b="1" dirty="0"/>
              <a:t> </a:t>
            </a:r>
            <a:r>
              <a:rPr lang="en-US" b="1" dirty="0" err="1"/>
              <a:t>sunar</a:t>
            </a:r>
            <a:r>
              <a:rPr lang="en-US" b="1" dirty="0"/>
              <a:t>: 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, </a:t>
            </a:r>
            <a:r>
              <a:rPr lang="en-US" dirty="0" err="1"/>
              <a:t>analist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bile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toplayıp</a:t>
            </a:r>
            <a:r>
              <a:rPr lang="en-US" dirty="0"/>
              <a:t> </a:t>
            </a:r>
            <a:r>
              <a:rPr lang="en-US" dirty="0" err="1"/>
              <a:t>işlemesine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yapmasına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mecburiyet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kalkar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dirty="0" err="1" smtClean="0"/>
              <a:t>Kordinasyon</a:t>
            </a:r>
            <a:r>
              <a:rPr lang="tr-TR" b="1" dirty="0" smtClean="0"/>
              <a:t> sağlar</a:t>
            </a:r>
            <a:r>
              <a:rPr lang="en-US" b="1" dirty="0" smtClean="0"/>
              <a:t>:</a:t>
            </a:r>
            <a:r>
              <a:rPr lang="en-US" b="1" dirty="0"/>
              <a:t> </a:t>
            </a:r>
            <a:r>
              <a:rPr lang="tr-TR" dirty="0" smtClean="0"/>
              <a:t>İş zekası, işletmeye ait şubelerin tek bir ekran üzerinden </a:t>
            </a:r>
            <a:r>
              <a:rPr lang="tr-TR" dirty="0" err="1" smtClean="0"/>
              <a:t>kordine</a:t>
            </a:r>
            <a:r>
              <a:rPr lang="tr-TR" dirty="0" smtClean="0"/>
              <a:t> bir şekilde yönetilmesini ve analiz edilmesini sağlar.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78724"/>
            <a:ext cx="10018713" cy="511233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latin typeface="Arial Black" panose="020B0A04020102020204" pitchFamily="34" charset="0"/>
              </a:rPr>
              <a:t>NEDEN POWER BI ?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95949" y="1072343"/>
            <a:ext cx="6507074" cy="4718858"/>
          </a:xfrm>
        </p:spPr>
        <p:txBody>
          <a:bodyPr/>
          <a:lstStyle/>
          <a:p>
            <a:r>
              <a:rPr lang="en-US" dirty="0" err="1"/>
              <a:t>Sektörün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smtClean="0"/>
              <a:t>Microsoft</a:t>
            </a:r>
            <a:r>
              <a:rPr lang="tr-TR" dirty="0" smtClean="0"/>
              <a:t>’un</a:t>
            </a:r>
            <a:r>
              <a:rPr lang="en-US" dirty="0" smtClean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 smtClean="0"/>
              <a:t>olması</a:t>
            </a:r>
            <a:r>
              <a:rPr lang="tr-TR" dirty="0" smtClean="0"/>
              <a:t>,</a:t>
            </a:r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entegrasyonunun</a:t>
            </a:r>
            <a:r>
              <a:rPr lang="en-US" dirty="0"/>
              <a:t> </a:t>
            </a:r>
            <a:r>
              <a:rPr lang="en-US" dirty="0" err="1" smtClean="0"/>
              <a:t>olması</a:t>
            </a:r>
            <a:r>
              <a:rPr lang="tr-TR" dirty="0"/>
              <a:t>,</a:t>
            </a:r>
            <a:r>
              <a:rPr lang="tr-TR" dirty="0" smtClean="0"/>
              <a:t>(</a:t>
            </a:r>
            <a:r>
              <a:rPr lang="tr-TR" dirty="0" err="1" smtClean="0"/>
              <a:t>SQL,SAP,Excel</a:t>
            </a:r>
            <a:r>
              <a:rPr lang="tr-TR" dirty="0" smtClean="0"/>
              <a:t>, vb. 40’dan fazla veri kaynağına bağlanabilirsiniz.)</a:t>
            </a:r>
          </a:p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yayımlanacağı</a:t>
            </a:r>
            <a:r>
              <a:rPr lang="en-US" dirty="0"/>
              <a:t> platform </a:t>
            </a:r>
            <a:r>
              <a:rPr lang="en-US" dirty="0" err="1"/>
              <a:t>çeşitliliğinin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(</a:t>
            </a:r>
            <a:r>
              <a:rPr lang="en-US" dirty="0" smtClean="0"/>
              <a:t>On-</a:t>
            </a:r>
            <a:r>
              <a:rPr lang="en-US" dirty="0" err="1" smtClean="0"/>
              <a:t>premise,Cloud,Embed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raporlara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kolaylığının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(</a:t>
            </a:r>
            <a:r>
              <a:rPr lang="en-US" dirty="0" err="1"/>
              <a:t>mobil,tablet,PC</a:t>
            </a:r>
            <a:r>
              <a:rPr lang="en-US"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1" y="1463039"/>
            <a:ext cx="3591098" cy="29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814647"/>
            <a:ext cx="10018713" cy="4976553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Kendi </a:t>
            </a:r>
            <a:r>
              <a:rPr lang="tr-TR" dirty="0"/>
              <a:t>içerisinde veri ambarı oluşturulmasına imkan sağlaması</a:t>
            </a:r>
            <a:r>
              <a:rPr lang="tr-TR" dirty="0" smtClean="0"/>
              <a:t>,</a:t>
            </a:r>
          </a:p>
          <a:p>
            <a:r>
              <a:rPr lang="en-US" dirty="0" err="1" smtClean="0"/>
              <a:t>Birbirinden</a:t>
            </a:r>
            <a:r>
              <a:rPr lang="en-US" dirty="0" smtClean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kaynaklarınızı</a:t>
            </a:r>
            <a:r>
              <a:rPr lang="en-US" dirty="0"/>
              <a:t>,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olaral</a:t>
            </a:r>
            <a:r>
              <a:rPr lang="en-US" dirty="0"/>
              <a:t> </a:t>
            </a:r>
            <a:r>
              <a:rPr lang="en-US" dirty="0" err="1"/>
              <a:t>sürekleyeci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 </a:t>
            </a:r>
            <a:r>
              <a:rPr lang="en-US" dirty="0" err="1"/>
              <a:t>grafiklere</a:t>
            </a:r>
            <a:r>
              <a:rPr lang="en-US" dirty="0"/>
              <a:t> </a:t>
            </a:r>
            <a:r>
              <a:rPr lang="en-US" dirty="0" err="1"/>
              <a:t>dönüştürmenizi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/>
              <a:t>Her </a:t>
            </a:r>
            <a:r>
              <a:rPr lang="en-US" dirty="0" err="1"/>
              <a:t>ölçekte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bedellerinin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 err="1"/>
              <a:t>Microsoft’un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entegrasyonlu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, (</a:t>
            </a:r>
            <a:r>
              <a:rPr lang="en-US" dirty="0" err="1"/>
              <a:t>PowerApps,Power</a:t>
            </a:r>
            <a:r>
              <a:rPr lang="en-US" dirty="0"/>
              <a:t> Automate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err="1" smtClean="0"/>
              <a:t>Embed</a:t>
            </a:r>
            <a:r>
              <a:rPr lang="tr-TR" dirty="0" smtClean="0"/>
              <a:t> ile sınırsız sayıda kullanıcının lisans maliyeti olmadan oluşturulmasına imkan sağlaması,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162099"/>
            <a:ext cx="10018713" cy="115131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MICROSOFT POWER BI İŞ ANALİZİ HİZMETİNİN KURULUM SÜRECİ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379913"/>
            <a:ext cx="10018713" cy="4411287"/>
          </a:xfrm>
        </p:spPr>
        <p:txBody>
          <a:bodyPr/>
          <a:lstStyle/>
          <a:p>
            <a:r>
              <a:rPr lang="en-US" sz="2600" b="1" u="sng" dirty="0" err="1"/>
              <a:t>Canlı</a:t>
            </a:r>
            <a:r>
              <a:rPr lang="en-US" sz="2600" b="1" u="sng" dirty="0"/>
              <a:t> </a:t>
            </a:r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kaynaklarının</a:t>
            </a:r>
            <a:r>
              <a:rPr lang="en-US" sz="2600" b="1" u="sng" dirty="0"/>
              <a:t> </a:t>
            </a:r>
            <a:r>
              <a:rPr lang="en-US" sz="2600" b="1" u="sng" dirty="0" err="1"/>
              <a:t>belirlenmesi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CRM Programı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ERP Programı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Muhasebe </a:t>
            </a:r>
            <a:r>
              <a:rPr lang="tr-TR" dirty="0" smtClean="0"/>
              <a:t>Programı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Bordro Programı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İşletmeye Özel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0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>
            <a:normAutofit/>
          </a:bodyPr>
          <a:lstStyle/>
          <a:p>
            <a:r>
              <a:rPr lang="en-US" sz="2600" b="1" u="sng" dirty="0" err="1"/>
              <a:t>Kullanılan</a:t>
            </a:r>
            <a:r>
              <a:rPr lang="en-US" sz="2600" b="1" u="sng" dirty="0"/>
              <a:t> </a:t>
            </a:r>
            <a:r>
              <a:rPr lang="en-US" sz="2600" b="1" u="sng" dirty="0" err="1"/>
              <a:t>veri</a:t>
            </a:r>
            <a:r>
              <a:rPr lang="en-US" sz="2600" b="1" u="sng" dirty="0"/>
              <a:t> </a:t>
            </a:r>
            <a:r>
              <a:rPr lang="en-US" sz="2600" b="1" u="sng" dirty="0" err="1"/>
              <a:t>tabanı</a:t>
            </a:r>
            <a:r>
              <a:rPr lang="en-US" sz="2600" b="1" u="sng" dirty="0"/>
              <a:t> </a:t>
            </a:r>
            <a:r>
              <a:rPr lang="en-US" sz="2600" b="1" u="sng" dirty="0" err="1"/>
              <a:t>sisteminin</a:t>
            </a:r>
            <a:r>
              <a:rPr lang="en-US" sz="2600" b="1" u="sng" dirty="0"/>
              <a:t> </a:t>
            </a:r>
            <a:r>
              <a:rPr lang="en-US" sz="2600" b="1" u="sng" dirty="0" err="1"/>
              <a:t>belirlenmesi</a:t>
            </a:r>
            <a:r>
              <a:rPr lang="en-US" sz="2600" b="1" u="sng" dirty="0" smtClean="0"/>
              <a:t>.</a:t>
            </a:r>
            <a:endParaRPr lang="tr-TR" sz="26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Microsoft SQL </a:t>
            </a:r>
            <a:r>
              <a:rPr lang="en-US" dirty="0" smtClean="0"/>
              <a:t>Server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Oracle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PostgreSQL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kurulması</a:t>
            </a:r>
            <a:r>
              <a:rPr lang="en-US" dirty="0"/>
              <a:t> </a:t>
            </a:r>
            <a:r>
              <a:rPr lang="en-US" dirty="0" err="1"/>
              <a:t>planlanmaktadır</a:t>
            </a:r>
            <a:r>
              <a:rPr lang="en-US" dirty="0"/>
              <a:t>.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kurulması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tercihen</a:t>
            </a:r>
            <a:r>
              <a:rPr lang="en-US" dirty="0"/>
              <a:t> Microsoft SQL Server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PostgreSQL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ambarı</a:t>
            </a:r>
            <a:r>
              <a:rPr lang="en-US" dirty="0"/>
              <a:t> </a:t>
            </a:r>
            <a:r>
              <a:rPr lang="en-US" dirty="0" err="1"/>
              <a:t>kurulması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planlanabilmektedir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42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391_TF22644756.potx" id="{46C624F8-B23D-4D2F-8700-B01C5DF53C39}" vid="{11BFC208-A55E-44C5-BD42-C3B5B92BC16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1439</Words>
  <Application>Microsoft Office PowerPoint</Application>
  <PresentationFormat>Geniş ekran</PresentationFormat>
  <Paragraphs>112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</vt:lpstr>
      <vt:lpstr>Paralaks</vt:lpstr>
      <vt:lpstr>BUSINESS INTELLIGENCE (İŞ ZEKASI)</vt:lpstr>
      <vt:lpstr>İŞ ZEKASI NEDİR ?</vt:lpstr>
      <vt:lpstr>İŞ ZEKASI NEDEN ÖNEMLİDİR ?</vt:lpstr>
      <vt:lpstr>İŞ ZEKASI SİSTEMLERİNİN AVANTAJLARI</vt:lpstr>
      <vt:lpstr>PowerPoint Sunusu</vt:lpstr>
      <vt:lpstr>NEDEN POWER BI ?</vt:lpstr>
      <vt:lpstr>PowerPoint Sunusu</vt:lpstr>
      <vt:lpstr>MICROSOFT POWER BI İŞ ANALİZİ HİZMETİNİN KURULUM SÜRECİ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DASHBOARD ÖRNEKLERİ</vt:lpstr>
      <vt:lpstr>PowerPoint Sunusu</vt:lpstr>
      <vt:lpstr>PowerPoint Sunusu</vt:lpstr>
      <vt:lpstr>PowerPoint Sunusu</vt:lpstr>
      <vt:lpstr>PowerPoint Sunusu</vt:lpstr>
      <vt:lpstr>MALİYETLER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2021-07-28T22:11:14Z</dcterms:created>
  <dcterms:modified xsi:type="dcterms:W3CDTF">2023-12-22T19:42:34Z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