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6" r:id="rId2"/>
    <p:sldId id="913" r:id="rId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06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406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406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406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406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406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406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406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406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800"/>
    </p:cViewPr>
  </p:sorterViewPr>
  <p:notesViewPr>
    <p:cSldViewPr snapToGrid="0">
      <p:cViewPr varScale="1">
        <p:scale>
          <a:sx n="59" d="100"/>
          <a:sy n="59" d="100"/>
        </p:scale>
        <p:origin x="237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30092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06400" latinLnBrk="0">
      <a:defRPr sz="1400">
        <a:latin typeface="Lucida Grande"/>
        <a:ea typeface="Lucida Grande"/>
        <a:cs typeface="Lucida Grande"/>
        <a:sym typeface="Lucida Grande"/>
      </a:defRPr>
    </a:lvl1pPr>
    <a:lvl2pPr indent="228600" defTabSz="406400" latinLnBrk="0">
      <a:defRPr sz="1400">
        <a:latin typeface="Lucida Grande"/>
        <a:ea typeface="Lucida Grande"/>
        <a:cs typeface="Lucida Grande"/>
        <a:sym typeface="Lucida Grande"/>
      </a:defRPr>
    </a:lvl2pPr>
    <a:lvl3pPr indent="457200" defTabSz="406400" latinLnBrk="0">
      <a:defRPr sz="1400">
        <a:latin typeface="Lucida Grande"/>
        <a:ea typeface="Lucida Grande"/>
        <a:cs typeface="Lucida Grande"/>
        <a:sym typeface="Lucida Grande"/>
      </a:defRPr>
    </a:lvl3pPr>
    <a:lvl4pPr indent="685800" defTabSz="406400" latinLnBrk="0">
      <a:defRPr sz="1400">
        <a:latin typeface="Lucida Grande"/>
        <a:ea typeface="Lucida Grande"/>
        <a:cs typeface="Lucida Grande"/>
        <a:sym typeface="Lucida Grande"/>
      </a:defRPr>
    </a:lvl4pPr>
    <a:lvl5pPr indent="914400" defTabSz="406400" latinLnBrk="0">
      <a:defRPr sz="1400">
        <a:latin typeface="Lucida Grande"/>
        <a:ea typeface="Lucida Grande"/>
        <a:cs typeface="Lucida Grande"/>
        <a:sym typeface="Lucida Grande"/>
      </a:defRPr>
    </a:lvl5pPr>
    <a:lvl6pPr indent="1143000" defTabSz="406400" latinLnBrk="0">
      <a:defRPr sz="1400">
        <a:latin typeface="Lucida Grande"/>
        <a:ea typeface="Lucida Grande"/>
        <a:cs typeface="Lucida Grande"/>
        <a:sym typeface="Lucida Grande"/>
      </a:defRPr>
    </a:lvl6pPr>
    <a:lvl7pPr indent="1371600" defTabSz="406400" latinLnBrk="0">
      <a:defRPr sz="1400">
        <a:latin typeface="Lucida Grande"/>
        <a:ea typeface="Lucida Grande"/>
        <a:cs typeface="Lucida Grande"/>
        <a:sym typeface="Lucida Grande"/>
      </a:defRPr>
    </a:lvl7pPr>
    <a:lvl8pPr indent="1600200" defTabSz="406400" latinLnBrk="0">
      <a:defRPr sz="1400">
        <a:latin typeface="Lucida Grande"/>
        <a:ea typeface="Lucida Grande"/>
        <a:cs typeface="Lucida Grande"/>
        <a:sym typeface="Lucida Grande"/>
      </a:defRPr>
    </a:lvl8pPr>
    <a:lvl9pPr indent="1828800" defTabSz="406400" latinLnBrk="0">
      <a:defRPr sz="14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y 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0268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sual Recognition and Retrieval 2014"/>
          <p:cNvSpPr/>
          <p:nvPr/>
        </p:nvSpPr>
        <p:spPr>
          <a:xfrm>
            <a:off x="914400" y="6348804"/>
            <a:ext cx="7302500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647700">
              <a:buClr>
                <a:srgbClr val="000000"/>
              </a:buClr>
              <a:buFont typeface="Gill Sans"/>
              <a:defRPr sz="11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lang="en-US" dirty="0"/>
              <a:t>Computer Vision 2022</a:t>
            </a:r>
            <a:endParaRPr dirty="0"/>
          </a:p>
        </p:txBody>
      </p:sp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558800" y="190500"/>
            <a:ext cx="8039100" cy="889000"/>
          </a:xfrm>
          <a:prstGeom prst="rect">
            <a:avLst/>
          </a:prstGeom>
          <a:ln w="12700">
            <a:miter lim="400000"/>
          </a:ln>
          <a:effectLst>
            <a:outerShdw blurRad="12700" dist="25400" dir="2700000" rotWithShape="0">
              <a:srgbClr val="000000"/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558800" y="1193800"/>
            <a:ext cx="8039100" cy="509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2pPr marL="1333500" indent="-571500">
              <a:defRPr sz="2200"/>
            </a:lvl2pPr>
            <a:lvl3pPr marL="1778000" indent="-571500">
              <a:defRPr sz="1800"/>
            </a:lvl3pPr>
            <a:lvl4pPr marL="2222500" indent="-571500">
              <a:defRPr sz="1600"/>
            </a:lvl4pPr>
            <a:lvl5pPr marL="2667000" indent="-571500"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2"/>
          </p:nvPr>
        </p:nvSpPr>
        <p:spPr>
          <a:xfrm>
            <a:off x="4432300" y="6489700"/>
            <a:ext cx="266700" cy="279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406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406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406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406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406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406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406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406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406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406400" latinLnBrk="0">
        <a:lnSpc>
          <a:spcPct val="100000"/>
        </a:lnSpc>
        <a:spcBef>
          <a:spcPts val="1700"/>
        </a:spcBef>
        <a:spcAft>
          <a:spcPts val="0"/>
        </a:spcAft>
        <a:buClrTx/>
        <a:buSzPct val="171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85454" marR="0" indent="-623454" algn="l" defTabSz="406400" latinLnBrk="0">
        <a:lnSpc>
          <a:spcPct val="100000"/>
        </a:lnSpc>
        <a:spcBef>
          <a:spcPts val="1700"/>
        </a:spcBef>
        <a:spcAft>
          <a:spcPts val="0"/>
        </a:spcAft>
        <a:buClrTx/>
        <a:buSzPct val="171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968500" marR="0" indent="-762000" algn="l" defTabSz="406400" latinLnBrk="0">
        <a:lnSpc>
          <a:spcPct val="100000"/>
        </a:lnSpc>
        <a:spcBef>
          <a:spcPts val="1700"/>
        </a:spcBef>
        <a:spcAft>
          <a:spcPts val="0"/>
        </a:spcAft>
        <a:buClrTx/>
        <a:buSzPct val="171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508250" marR="0" indent="-857250" algn="l" defTabSz="406400" latinLnBrk="0">
        <a:lnSpc>
          <a:spcPct val="100000"/>
        </a:lnSpc>
        <a:spcBef>
          <a:spcPts val="1700"/>
        </a:spcBef>
        <a:spcAft>
          <a:spcPts val="0"/>
        </a:spcAft>
        <a:buClrTx/>
        <a:buSzPct val="171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952750" marR="0" indent="-857250" algn="l" defTabSz="406400" latinLnBrk="0">
        <a:lnSpc>
          <a:spcPct val="100000"/>
        </a:lnSpc>
        <a:spcBef>
          <a:spcPts val="1700"/>
        </a:spcBef>
        <a:spcAft>
          <a:spcPts val="0"/>
        </a:spcAft>
        <a:buClrTx/>
        <a:buSzPct val="171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308350" marR="0" indent="-857250" algn="l" defTabSz="406400" latinLnBrk="0">
        <a:lnSpc>
          <a:spcPct val="100000"/>
        </a:lnSpc>
        <a:spcBef>
          <a:spcPts val="1700"/>
        </a:spcBef>
        <a:spcAft>
          <a:spcPts val="0"/>
        </a:spcAft>
        <a:buClrTx/>
        <a:buSzPct val="171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663950" marR="0" indent="-857250" algn="l" defTabSz="406400" latinLnBrk="0">
        <a:lnSpc>
          <a:spcPct val="100000"/>
        </a:lnSpc>
        <a:spcBef>
          <a:spcPts val="1700"/>
        </a:spcBef>
        <a:spcAft>
          <a:spcPts val="0"/>
        </a:spcAft>
        <a:buClrTx/>
        <a:buSzPct val="171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4019550" marR="0" indent="-857250" algn="l" defTabSz="406400" latinLnBrk="0">
        <a:lnSpc>
          <a:spcPct val="100000"/>
        </a:lnSpc>
        <a:spcBef>
          <a:spcPts val="1700"/>
        </a:spcBef>
        <a:spcAft>
          <a:spcPts val="0"/>
        </a:spcAft>
        <a:buClrTx/>
        <a:buSzPct val="171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375150" marR="0" indent="-857250" algn="l" defTabSz="406400" latinLnBrk="0">
        <a:lnSpc>
          <a:spcPct val="100000"/>
        </a:lnSpc>
        <a:spcBef>
          <a:spcPts val="1700"/>
        </a:spcBef>
        <a:spcAft>
          <a:spcPts val="0"/>
        </a:spcAft>
        <a:buClrTx/>
        <a:buSzPct val="171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406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406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406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406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406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406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406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406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406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s.ox.ac.uk/~vgg/data/affine/" TargetMode="External"/><Relationship Id="rId2" Type="http://schemas.openxmlformats.org/officeDocument/2006/relationships/hyperlink" Target="http://www.cs.ubc.ca/~lowe/keypoint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K-means_cluste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Assignment 2: K-Means Visual Word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386079">
              <a:defRPr sz="4180"/>
            </a:lvl1pPr>
          </a:lstStyle>
          <a:p>
            <a:r>
              <a:rPr dirty="0"/>
              <a:t>Assignment </a:t>
            </a:r>
            <a:r>
              <a:rPr lang="en-US" altLang="zh-CN" dirty="0"/>
              <a:t>1</a:t>
            </a:r>
            <a:r>
              <a:rPr dirty="0"/>
              <a:t>: K-Means Visual Words</a:t>
            </a:r>
          </a:p>
        </p:txBody>
      </p:sp>
      <p:sp>
        <p:nvSpPr>
          <p:cNvPr id="2620" name="Step 1: extract SIFT features from VGG’s image dataset…"/>
          <p:cNvSpPr>
            <a:spLocks noGrp="1"/>
          </p:cNvSpPr>
          <p:nvPr>
            <p:ph type="body" idx="1"/>
          </p:nvPr>
        </p:nvSpPr>
        <p:spPr>
          <a:xfrm>
            <a:off x="558800" y="1193800"/>
            <a:ext cx="8039100" cy="509270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808990" indent="-520065" defTabSz="369824">
              <a:spcBef>
                <a:spcPts val="1500"/>
              </a:spcBef>
              <a:buFont typeface="Zapf Dingbats"/>
              <a:buChar char="➡"/>
              <a:defRPr sz="2184"/>
            </a:pPr>
            <a:r>
              <a:rPr dirty="0"/>
              <a:t>Step 1: extract SIFT features from VGG’s image dataset</a:t>
            </a:r>
          </a:p>
          <a:p>
            <a:pPr marL="1213485" lvl="1" indent="-520065" defTabSz="369824">
              <a:spcBef>
                <a:spcPts val="1500"/>
              </a:spcBef>
              <a:buFont typeface="Lucida Grande"/>
              <a:buChar char="‣"/>
              <a:defRPr sz="2002"/>
            </a:pPr>
            <a:r>
              <a:rPr dirty="0"/>
              <a:t>SIFT: </a:t>
            </a:r>
            <a:r>
              <a:rPr u="sng" dirty="0">
                <a:hlinkClick r:id="rId2"/>
              </a:rPr>
              <a:t>http://www.cs.ubc.ca/~lowe/keypoints/</a:t>
            </a:r>
          </a:p>
          <a:p>
            <a:pPr marL="1213485" lvl="1" indent="-520065" defTabSz="369824">
              <a:spcBef>
                <a:spcPts val="1500"/>
              </a:spcBef>
              <a:buFont typeface="Lucida Grande"/>
              <a:buChar char="‣"/>
              <a:defRPr sz="2002"/>
            </a:pPr>
            <a:r>
              <a:rPr dirty="0"/>
              <a:t>VGG image dataset: </a:t>
            </a:r>
            <a:endParaRPr lang="en-US" dirty="0"/>
          </a:p>
          <a:p>
            <a:pPr marL="693420" lvl="1" indent="0" defTabSz="369824">
              <a:spcBef>
                <a:spcPts val="1500"/>
              </a:spcBef>
              <a:buNone/>
              <a:defRPr sz="2002"/>
            </a:pPr>
            <a:r>
              <a:rPr lang="en-US" dirty="0">
                <a:hlinkClick r:id="rId3"/>
              </a:rPr>
              <a:t>http://www.robots.ox.ac.uk/~vgg/data/affine/</a:t>
            </a:r>
            <a:endParaRPr lang="en-US" dirty="0"/>
          </a:p>
          <a:p>
            <a:pPr marL="1213485" lvl="1" indent="-520065" defTabSz="369824">
              <a:spcBef>
                <a:spcPts val="1500"/>
              </a:spcBef>
              <a:buFont typeface="Lucida Grande"/>
              <a:buChar char="‣"/>
              <a:defRPr sz="2002"/>
            </a:pPr>
            <a:r>
              <a:rPr dirty="0"/>
              <a:t>Step 2: K-Means clustering on the extracted data</a:t>
            </a:r>
          </a:p>
          <a:p>
            <a:pPr marL="1213485" lvl="1" indent="-520065" defTabSz="369824">
              <a:spcBef>
                <a:spcPts val="1500"/>
              </a:spcBef>
              <a:buFont typeface="Lucida Grande"/>
              <a:buChar char="‣"/>
              <a:defRPr sz="2002"/>
            </a:pPr>
            <a:r>
              <a:rPr dirty="0"/>
              <a:t>wiki: </a:t>
            </a:r>
            <a:r>
              <a:rPr u="sng" dirty="0">
                <a:hlinkClick r:id="rId4"/>
              </a:rPr>
              <a:t>http://en.wikipedia.org/wiki/K-means_clustering</a:t>
            </a:r>
          </a:p>
          <a:p>
            <a:pPr marL="808990" indent="-520065" defTabSz="369824">
              <a:spcBef>
                <a:spcPts val="1500"/>
              </a:spcBef>
              <a:buFont typeface="Zapf Dingbats"/>
              <a:buChar char="➡"/>
              <a:defRPr sz="2184"/>
            </a:pPr>
            <a:r>
              <a:rPr lang="en-US" altLang="zh-CN" dirty="0"/>
              <a:t>Step 3: Nearest neighbor search to get the visual words representation</a:t>
            </a:r>
          </a:p>
          <a:p>
            <a:pPr marL="1213485" lvl="1" indent="-520065" defTabSz="369824">
              <a:spcBef>
                <a:spcPts val="1500"/>
              </a:spcBef>
              <a:buFont typeface="Lucida Grande"/>
              <a:buChar char="‣"/>
              <a:defRPr sz="2002"/>
            </a:pPr>
            <a:r>
              <a:rPr lang="en-US" altLang="zh-CN" dirty="0"/>
              <a:t>Naive brute-force search</a:t>
            </a:r>
          </a:p>
          <a:p>
            <a:pPr marL="808990" indent="-520065" defTabSz="369824">
              <a:spcBef>
                <a:spcPts val="1500"/>
              </a:spcBef>
              <a:buFont typeface="Zapf Dingbats"/>
              <a:buChar char="➡"/>
              <a:defRPr sz="2184"/>
            </a:pPr>
            <a:r>
              <a:rPr lang="en-US" altLang="zh-CN" dirty="0"/>
              <a:t>Step 4: Calculate the inverted file index</a:t>
            </a:r>
          </a:p>
          <a:p>
            <a:pPr marL="1213485" lvl="1" indent="-520065" defTabSz="369824">
              <a:spcBef>
                <a:spcPts val="1500"/>
              </a:spcBef>
              <a:buFont typeface="Lucida Grande"/>
              <a:buChar char="‣"/>
              <a:defRPr sz="2002"/>
            </a:pPr>
            <a:r>
              <a:rPr lang="en-US" altLang="zh-CN" dirty="0"/>
              <a:t>Inverted file table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Assignment 2: K-Means Visual Word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386079">
              <a:defRPr sz="4180"/>
            </a:lvl1pPr>
          </a:lstStyle>
          <a:p>
            <a:r>
              <a:rPr dirty="0"/>
              <a:t>Assignment </a:t>
            </a:r>
            <a:r>
              <a:rPr lang="en-US" altLang="zh-CN" dirty="0"/>
              <a:t>1</a:t>
            </a:r>
            <a:r>
              <a:rPr dirty="0"/>
              <a:t>: K-Means Visual Words</a:t>
            </a:r>
          </a:p>
        </p:txBody>
      </p:sp>
      <p:sp>
        <p:nvSpPr>
          <p:cNvPr id="2620" name="Step 1: extract SIFT features from VGG’s image dataset…"/>
          <p:cNvSpPr>
            <a:spLocks noGrp="1"/>
          </p:cNvSpPr>
          <p:nvPr>
            <p:ph type="body" idx="1"/>
          </p:nvPr>
        </p:nvSpPr>
        <p:spPr>
          <a:xfrm>
            <a:off x="558800" y="1193800"/>
            <a:ext cx="8039100" cy="5092700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808990" indent="-520065" defTabSz="369824">
              <a:spcBef>
                <a:spcPts val="1500"/>
              </a:spcBef>
              <a:buFont typeface="Zapf Dingbats"/>
              <a:buChar char="➡"/>
              <a:defRPr sz="2184"/>
            </a:pPr>
            <a:r>
              <a:rPr lang="en-US" altLang="zh-CN" dirty="0"/>
              <a:t>Step 5: Evaluation</a:t>
            </a:r>
          </a:p>
          <a:p>
            <a:pPr marL="1213485" lvl="1" indent="-520065" defTabSz="369824">
              <a:spcBef>
                <a:spcPts val="1500"/>
              </a:spcBef>
              <a:buFont typeface="Lucida Grande"/>
              <a:buChar char="‣"/>
              <a:defRPr sz="2002"/>
            </a:pPr>
            <a:r>
              <a:rPr lang="en-US" altLang="zh-CN" dirty="0"/>
              <a:t>Select 10 example query image</a:t>
            </a:r>
          </a:p>
          <a:p>
            <a:pPr marL="1213485" lvl="1" indent="-520065" defTabSz="369824">
              <a:spcBef>
                <a:spcPts val="1500"/>
              </a:spcBef>
              <a:buFont typeface="Lucida Grande"/>
              <a:buChar char="‣"/>
              <a:defRPr sz="2002"/>
            </a:pPr>
            <a:r>
              <a:rPr lang="en-US" altLang="zh-CN" dirty="0"/>
              <a:t>Retrieve the similar images using L1/L2 norm</a:t>
            </a:r>
          </a:p>
          <a:p>
            <a:pPr marL="1213485" lvl="1" indent="-520065" defTabSz="369824">
              <a:spcBef>
                <a:spcPts val="1500"/>
              </a:spcBef>
              <a:buFont typeface="Lucida Grande"/>
              <a:buChar char="‣"/>
              <a:defRPr sz="2002"/>
            </a:pPr>
            <a:r>
              <a:rPr lang="en-US" altLang="zh-CN" dirty="0"/>
              <a:t>Calculate Precision/Recall</a:t>
            </a:r>
          </a:p>
          <a:p>
            <a:r>
              <a:rPr lang="en-US" altLang="zh-CN" dirty="0"/>
              <a:t>Code + Report</a:t>
            </a:r>
            <a:r>
              <a:rPr lang="zh-CN" altLang="en-US" dirty="0"/>
              <a:t>（不超过一页，</a:t>
            </a:r>
            <a:r>
              <a:rPr lang="en-US" altLang="zh-CN" dirty="0"/>
              <a:t>+2-3</a:t>
            </a:r>
            <a:r>
              <a:rPr lang="zh-CN" altLang="en-US" dirty="0"/>
              <a:t>缺点总结）</a:t>
            </a:r>
            <a:endParaRPr lang="en-US" altLang="zh-CN" dirty="0"/>
          </a:p>
          <a:p>
            <a:pPr marL="317500" indent="0">
              <a:buNone/>
            </a:pPr>
            <a:endParaRPr lang="en-US" altLang="zh-CN" dirty="0"/>
          </a:p>
          <a:p>
            <a:pPr marL="317500" indent="0">
              <a:buNone/>
            </a:pPr>
            <a:r>
              <a:rPr lang="en-US" altLang="zh-CN" dirty="0"/>
              <a:t>Or:</a:t>
            </a:r>
            <a:r>
              <a:rPr lang="zh-CN" altLang="en-US" b="1" dirty="0"/>
              <a:t>用传统算法做过的作业</a:t>
            </a:r>
            <a:endParaRPr lang="en-US" altLang="zh-CN" dirty="0"/>
          </a:p>
          <a:p>
            <a:pPr marL="317500" indent="0">
              <a:buNone/>
            </a:pPr>
            <a:r>
              <a:rPr lang="zh-CN" altLang="en-US" dirty="0"/>
              <a:t>一页</a:t>
            </a:r>
            <a:r>
              <a:rPr lang="en-US" altLang="zh-CN" dirty="0"/>
              <a:t>word</a:t>
            </a:r>
            <a:r>
              <a:rPr lang="zh-CN" altLang="en-US" dirty="0"/>
              <a:t>总结 </a:t>
            </a:r>
            <a:r>
              <a:rPr lang="en-US" altLang="zh-CN" dirty="0"/>
              <a:t>+ 2-3</a:t>
            </a:r>
            <a:r>
              <a:rPr lang="zh-CN" altLang="en-US" dirty="0"/>
              <a:t>缺点总结</a:t>
            </a:r>
            <a:endParaRPr lang="en-US" altLang="zh-CN" dirty="0"/>
          </a:p>
          <a:p>
            <a:pPr marL="317500" indent="0">
              <a:buNone/>
            </a:pPr>
            <a:endParaRPr lang="en-US" altLang="zh-CN" dirty="0"/>
          </a:p>
          <a:p>
            <a:pPr marL="808990" indent="-520065" defTabSz="369824">
              <a:spcBef>
                <a:spcPts val="1500"/>
              </a:spcBef>
              <a:buFont typeface="Zapf Dingbats"/>
              <a:buChar char="★"/>
              <a:defRPr sz="2184"/>
            </a:pPr>
            <a:r>
              <a:rPr lang="en-US" dirty="0"/>
              <a:t>Due: 2022.</a:t>
            </a:r>
            <a:r>
              <a:rPr lang="en-US" altLang="zh-CN" dirty="0"/>
              <a:t>12.15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8046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166</Words>
  <Application>Microsoft Office PowerPoint</Application>
  <PresentationFormat>全屏显示(4:3)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Gill Sans</vt:lpstr>
      <vt:lpstr>Lucida Grande</vt:lpstr>
      <vt:lpstr>Zapf Dingbats</vt:lpstr>
      <vt:lpstr>White</vt:lpstr>
      <vt:lpstr>Assignment 1: K-Means Visual Words</vt:lpstr>
      <vt:lpstr>Assignment 1: K-Means Visual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Recognition and Retrieval 视觉识别与检索</dc:title>
  <dc:creator>fzl</dc:creator>
  <cp:lastModifiedBy>fzl</cp:lastModifiedBy>
  <cp:revision>58</cp:revision>
  <dcterms:modified xsi:type="dcterms:W3CDTF">2022-11-25T05:37:59Z</dcterms:modified>
</cp:coreProperties>
</file>