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55"/>
    <a:srgbClr val="00D3FB"/>
    <a:srgbClr val="00C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51"/>
  </p:normalViewPr>
  <p:slideViewPr>
    <p:cSldViewPr snapToGrid="0">
      <p:cViewPr varScale="1">
        <p:scale>
          <a:sx n="77" d="100"/>
          <a:sy n="77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рыба, скат">
            <a:extLst>
              <a:ext uri="{FF2B5EF4-FFF2-40B4-BE49-F238E27FC236}">
                <a16:creationId xmlns:a16="http://schemas.microsoft.com/office/drawing/2014/main" id="{F14B79F2-DF57-AEBA-9C86-C9092185E6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98C72-6E1D-AB70-8884-FD37105CB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436" y="3646036"/>
            <a:ext cx="9744363" cy="1655761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367A1C-E584-92AD-E683-D911A9B58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5409"/>
            <a:ext cx="9144000" cy="609751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4ED5D-9A79-A515-DB65-19C5AE22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1A26D-993B-5D68-80DA-A7B726EF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A0426-ABDB-EE77-EC99-38C48778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2101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ABE7D-A483-75E1-0AB0-4C3B7BF7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FD6A1B-13E6-DBE6-BB5B-AFB201D3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AA5F1-0149-C998-30F4-7C491AB5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3A4FD-621A-BDC9-330F-7D88A9E6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2C2CE-E00A-BE9B-9928-9EF8227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75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CAEEE8-5898-9D2E-B5BE-120DC42A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6CCB5B-593B-A40F-866D-FDAE7F9DB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16D1A6-03E0-650B-CAC4-CEC4FFFD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28453-ED22-B794-B739-4CDA89B4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0E8A2-0271-9D2F-920E-8609021F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64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0B0B3-63D7-FC0B-EB18-51ECFF35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05DF3-DD54-4232-DCF4-51A8289F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CD26F-D53E-3383-BFA0-7F6F78C8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6B88C-0291-5931-FC92-E354E275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C31E6-AD5B-0E47-0726-80A8FE6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195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6E000-B38A-58DC-297B-EECD5700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6526DC-5A58-3FB1-15FF-78197AFB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D707F-2966-AAB4-0043-AD930301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D0AE6-B8C6-316B-09E2-1ABCD385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D7FC7-334C-1F51-E470-4B137883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2766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BE773-6C86-C664-66C3-A6EA3F42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59DF9-821F-F1ED-A75F-70EA4826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4D7414-6515-BEDC-3FB4-3026CA6C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29BBE6-AAC7-9544-7F5C-CB5B860E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04C989-C533-857A-4E09-63745CC4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171549-1400-0C81-A8A3-53081419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3211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D7A14-A69D-1383-9782-4BE29B49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AD358-DE55-63E7-815E-607864DC5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26387E-07BB-2EAC-560F-3AE3D65F0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8F51E6-DE9B-1EE8-FC0F-F0BC5D905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463D63-1602-115D-DF07-B05B4EC0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759505-55BC-380D-D041-9DFDC3D0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10A9AF-8447-02CA-6CAF-291ECEFC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443CC-98CE-65C3-E6E6-87CE07DE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770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1CCE5-A347-D078-EFFB-4E04506E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35B32D-58F2-FDD4-222F-C126948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F5FE28-A356-6F20-5DB5-DDA7734E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EB5A1B-D524-0E02-4933-CF850E2B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730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5A5C6B-C4FA-79D8-7AC2-86B3EC1C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38CC73-A162-CD87-67E1-36D3FB89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A39284-E988-7274-6818-E99CACD8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365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58405-237A-3268-81E8-A1884232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15054-2D90-AB45-272A-00727E25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F88EB1-E04E-E142-A6FB-4E0E6079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9F334-D58A-6355-4ED2-326CE7F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291950-7870-27E3-0419-4FD1663F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B5963A-D6AE-B3F0-5722-97CBDA66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9134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98538-1EBF-8C4B-82AC-E09B3396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A2893E-07D1-5019-8F7C-157C4F90F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56E4B0-E990-62A8-10D0-65096469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D47E93-93C6-07DF-5245-0732BD88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4DDBD-A17F-271C-35C4-3CF94F4F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96E886-6A05-9932-80B3-78F3069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675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B70793-823A-79ED-0CC2-597DF3F06A3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6B51E-463B-D269-9F17-88372D83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7" y="300471"/>
            <a:ext cx="9515764" cy="45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4A2CF7-E353-F0FE-289A-105F1470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92F818-8B19-4B62-8871-C4E6F7045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003D-5283-4DEB-82FE-1EA59A0B00F1}" type="datetimeFigureOut">
              <a:rPr lang="ru-UA" smtClean="0"/>
              <a:t>03/23/2023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14DC2-4EF1-7A1F-91E2-40C4D71E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A5B2B1-ADD0-6287-0CC0-5A498B469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7595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F9F8-8947-70F9-3DD9-6ECB37449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818" y="2673627"/>
            <a:ext cx="9744363" cy="2031823"/>
          </a:xfrm>
        </p:spPr>
        <p:txBody>
          <a:bodyPr>
            <a:normAutofit/>
          </a:bodyPr>
          <a:lstStyle/>
          <a:p>
            <a:r>
              <a:rPr lang="ru-RU" sz="4500" spc="3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Использование ЭВМ</a:t>
            </a:r>
            <a:br>
              <a:rPr lang="ru-RU" sz="4500" spc="300" dirty="0">
                <a:latin typeface="Bahnschrift Condensed" panose="020B0502040204020203" pitchFamily="34" charset="0"/>
                <a:cs typeface="Times New Roman" panose="02020603050405020304" pitchFamily="18" charset="0"/>
              </a:rPr>
            </a:br>
            <a:r>
              <a:rPr lang="ru-RU" sz="4500" spc="3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в научной и экономической областях</a:t>
            </a:r>
            <a:endParaRPr lang="ru-UA" sz="4500" spc="3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BA521B-B422-49FE-3553-4DD7CFBB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2155" y="5387009"/>
            <a:ext cx="2587690" cy="1290668"/>
          </a:xfrm>
        </p:spPr>
        <p:txBody>
          <a:bodyPr>
            <a:noAutofit/>
          </a:bodyPr>
          <a:lstStyle/>
          <a:p>
            <a:r>
              <a:rPr lang="ru-RU" sz="1800" spc="2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1800" spc="2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студент 111 группы КНиИТ</a:t>
            </a:r>
          </a:p>
          <a:p>
            <a:r>
              <a:rPr lang="ru-RU" sz="1800" spc="2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Живодеров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17123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CEC2C92-BB3C-8B4E-8A64-FE4955A9B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0100BB32-C963-E24E-6D31-62E3937D1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500" spc="300" dirty="0">
                <a:solidFill>
                  <a:schemeClr val="tx1"/>
                </a:solidFill>
                <a:latin typeface="Alternate-Gothic-No1(RUS BY LYA" panose="00000400000000000000" pitchFamily="2" charset="2"/>
              </a:rPr>
              <a:t>Спасибо за внимание!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071812" y="3760105"/>
            <a:ext cx="60483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367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7" y="457200"/>
            <a:ext cx="4285009" cy="1600200"/>
          </a:xfrm>
        </p:spPr>
        <p:txBody>
          <a:bodyPr>
            <a:normAutofit/>
          </a:bodyPr>
          <a:lstStyle/>
          <a:p>
            <a:r>
              <a:rPr lang="ru-RU" sz="3500" b="1" dirty="0">
                <a:latin typeface="Sitka Heading" panose="02000505000000020004" pitchFamily="2" charset="0"/>
                <a:cs typeface="Times New Roman" panose="02020603050405020304" pitchFamily="18" charset="0"/>
              </a:rPr>
              <a:t>ЭВМ</a:t>
            </a:r>
            <a:endParaRPr lang="en-UA" sz="3500" b="1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EAA3495-C493-AC03-8071-46268E6CB6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785" r="7785"/>
          <a:stretch>
            <a:fillRect/>
          </a:stretch>
        </p:blipFill>
        <p:spPr>
          <a:xfrm>
            <a:off x="5532783" y="995363"/>
            <a:ext cx="6172200" cy="4873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Текст 58">
            <a:extLst>
              <a:ext uri="{FF2B5EF4-FFF2-40B4-BE49-F238E27FC236}">
                <a16:creationId xmlns:a16="http://schemas.microsoft.com/office/drawing/2014/main" id="{2FE41F43-2976-2B3B-A075-8F9554AE1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017" y="2057400"/>
            <a:ext cx="4611757" cy="1600201"/>
          </a:xfrm>
        </p:spPr>
        <p:txBody>
          <a:bodyPr>
            <a:normAutofit lnSpcReduction="10000"/>
          </a:bodyPr>
          <a:lstStyle/>
          <a:p>
            <a:r>
              <a:rPr lang="ru-RU" sz="23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электронно – вычислительная машина</a:t>
            </a:r>
          </a:p>
          <a:p>
            <a:endParaRPr lang="ru-RU" sz="2300" spc="100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r>
              <a:rPr lang="ru-RU" sz="2300" spc="100" dirty="0">
                <a:latin typeface="Sitka Heading" panose="02000505000000020004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7D7CC-3150-7D22-CA7A-58C6ED9A146A}"/>
              </a:ext>
            </a:extLst>
          </p:cNvPr>
          <p:cNvSpPr txBox="1"/>
          <p:nvPr/>
        </p:nvSpPr>
        <p:spPr>
          <a:xfrm>
            <a:off x="278296" y="3041810"/>
            <a:ext cx="681493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342900" algn="just">
              <a:buFontTx/>
              <a:buChar char="-"/>
            </a:pPr>
            <a:r>
              <a:rPr lang="ru-RU" sz="2300" spc="100" dirty="0">
                <a:solidFill>
                  <a:schemeClr val="bg1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это комплекс технических и </a:t>
            </a:r>
          </a:p>
          <a:p>
            <a:pPr marL="342900" algn="just"/>
            <a:r>
              <a:rPr lang="ru-RU" sz="2300" spc="100" dirty="0">
                <a:solidFill>
                  <a:schemeClr val="bg1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  программных средств,</a:t>
            </a:r>
          </a:p>
          <a:p>
            <a:pPr marL="342900" algn="just"/>
            <a:r>
              <a:rPr lang="ru-RU" sz="2300" spc="100" dirty="0">
                <a:solidFill>
                  <a:schemeClr val="bg1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    предназначенные для</a:t>
            </a:r>
          </a:p>
          <a:p>
            <a:pPr marL="342900" algn="just"/>
            <a:r>
              <a:rPr lang="ru-RU" sz="2300" spc="100" dirty="0">
                <a:solidFill>
                  <a:schemeClr val="bg1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      автоматизации подготовки</a:t>
            </a:r>
          </a:p>
          <a:p>
            <a:pPr marL="342900" algn="just"/>
            <a:r>
              <a:rPr lang="ru-RU" sz="2300" spc="100" dirty="0">
                <a:solidFill>
                  <a:schemeClr val="bg1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        и решения задач</a:t>
            </a:r>
          </a:p>
          <a:p>
            <a:pPr marL="342900" algn="just"/>
            <a:r>
              <a:rPr lang="ru-RU" sz="2300" spc="100" dirty="0">
                <a:solidFill>
                  <a:schemeClr val="bg1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          пользователей.</a:t>
            </a:r>
            <a:endParaRPr lang="ru-RU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5916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E84616F-FFCC-47AF-7F7F-6CD34F05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83" y="300471"/>
            <a:ext cx="9476307" cy="456911"/>
          </a:xfrm>
        </p:spPr>
        <p:txBody>
          <a:bodyPr>
            <a:noAutofit/>
          </a:bodyPr>
          <a:lstStyle/>
          <a:p>
            <a:r>
              <a:rPr lang="ru-RU" sz="3500" b="1" dirty="0">
                <a:latin typeface="Sitka Heading" panose="02000505000000020004" pitchFamily="2" charset="0"/>
                <a:cs typeface="Times New Roman" panose="02020603050405020304" pitchFamily="18" charset="0"/>
              </a:rPr>
              <a:t>ЭВМ в научной области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B7BA94-30AB-B4B2-06D7-52FB8E31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383" y="1967949"/>
            <a:ext cx="9710531" cy="53571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300" dirty="0">
                <a:latin typeface="Sitka Heading" panose="02000505000000020004" pitchFamily="2" charset="0"/>
                <a:cs typeface="Times New Roman" panose="02020603050405020304" pitchFamily="18" charset="0"/>
              </a:rPr>
              <a:t>     В настоящее время для повышения эффективности научных исследований важное значение приобретает их автоматизация, позволяющая осуществлять моделирование исследуемых объектов, явлений и процессов, изучение которых традиционными способами затруднено или невозможно. Решению этой задачи призваны служить автоматизированные системы научных исследований (АСНИ).</a:t>
            </a:r>
          </a:p>
        </p:txBody>
      </p:sp>
    </p:spTree>
    <p:extLst>
      <p:ext uri="{BB962C8B-B14F-4D97-AF65-F5344CB8AC3E}">
        <p14:creationId xmlns:p14="http://schemas.microsoft.com/office/powerpoint/2010/main" val="368086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AB8AF1-82B0-530D-6498-CAEEFEF2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1A60DCC-6192-6A1D-1484-8D007F686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0930" y="1200668"/>
            <a:ext cx="4174435" cy="5448610"/>
          </a:xfrm>
        </p:spPr>
        <p:txBody>
          <a:bodyPr>
            <a:normAutofit/>
          </a:bodyPr>
          <a:lstStyle/>
          <a:p>
            <a:pPr indent="450000"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Sitka Heading" panose="02000505000000020004" pitchFamily="2" charset="0"/>
                <a:cs typeface="Times New Roman" panose="02020603050405020304" pitchFamily="18" charset="0"/>
              </a:rPr>
              <a:t>ЭВМ в АСНИ могут использоваться для решения следующих основных задач:</a:t>
            </a:r>
          </a:p>
          <a:p>
            <a:pPr indent="450000" algn="just">
              <a:lnSpc>
                <a:spcPct val="100000"/>
              </a:lnSpc>
              <a:spcBef>
                <a:spcPts val="0"/>
              </a:spcBef>
            </a:pPr>
            <a:endParaRPr lang="ru-RU" sz="2000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Sitka Heading" panose="02000505000000020004" pitchFamily="2" charset="0"/>
                <a:cs typeface="Times New Roman" panose="02020603050405020304" pitchFamily="18" charset="0"/>
              </a:rPr>
              <a:t>     1)</a:t>
            </a:r>
            <a:r>
              <a:rPr lang="ru-RU" sz="2000" dirty="0">
                <a:solidFill>
                  <a:srgbClr val="001355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_</a:t>
            </a:r>
            <a:r>
              <a:rPr lang="ru-RU" sz="2000" dirty="0">
                <a:latin typeface="Sitka Heading" panose="02000505000000020004" pitchFamily="2" charset="0"/>
                <a:cs typeface="Times New Roman" panose="02020603050405020304" pitchFamily="18" charset="0"/>
              </a:rPr>
              <a:t>управление</a:t>
            </a:r>
            <a:r>
              <a:rPr lang="en-US" sz="2000" dirty="0">
                <a:latin typeface="Sitka Heading" panose="02000505000000020004" pitchFamily="2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Sitka Heading" panose="02000505000000020004" pitchFamily="2" charset="0"/>
                <a:cs typeface="Times New Roman" panose="02020603050405020304" pitchFamily="18" charset="0"/>
              </a:rPr>
              <a:t>экспериментом;</a:t>
            </a:r>
          </a:p>
          <a:p>
            <a:pPr indent="450000" algn="just">
              <a:lnSpc>
                <a:spcPct val="100000"/>
              </a:lnSpc>
              <a:spcBef>
                <a:spcPts val="0"/>
              </a:spcBef>
            </a:pPr>
            <a:endParaRPr lang="ru-RU" sz="2000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Sitka Heading" panose="02000505000000020004" pitchFamily="2" charset="0"/>
                <a:cs typeface="Times New Roman" panose="02020603050405020304" pitchFamily="18" charset="0"/>
              </a:rPr>
              <a:t>     2)</a:t>
            </a:r>
            <a:r>
              <a:rPr lang="ru-RU" sz="2000" dirty="0">
                <a:solidFill>
                  <a:srgbClr val="001355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_</a:t>
            </a:r>
            <a:r>
              <a:rPr lang="ru-RU" sz="2000" dirty="0">
                <a:latin typeface="Sitka Heading" panose="02000505000000020004" pitchFamily="2" charset="0"/>
                <a:cs typeface="Times New Roman" panose="02020603050405020304" pitchFamily="18" charset="0"/>
              </a:rPr>
              <a:t>подготовка отчетов и документации;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2000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Sitka Heading" panose="02000505000000020004" pitchFamily="2" charset="0"/>
                <a:cs typeface="Times New Roman" panose="02020603050405020304" pitchFamily="18" charset="0"/>
              </a:rPr>
              <a:t>     3)</a:t>
            </a:r>
            <a:r>
              <a:rPr lang="ru-RU" sz="2000" dirty="0">
                <a:solidFill>
                  <a:srgbClr val="001355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_</a:t>
            </a:r>
            <a:r>
              <a:rPr lang="ru-RU" sz="2000" dirty="0">
                <a:latin typeface="Sitka Heading" panose="02000505000000020004" pitchFamily="2" charset="0"/>
                <a:cs typeface="Times New Roman" panose="02020603050405020304" pitchFamily="18" charset="0"/>
              </a:rPr>
              <a:t>поддержание базы экспериментальных данных;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2000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Sitka Heading" panose="02000505000000020004" pitchFamily="2" charset="0"/>
                <a:cs typeface="Times New Roman" panose="02020603050405020304" pitchFamily="18" charset="0"/>
              </a:rPr>
              <a:t>     4)</a:t>
            </a:r>
            <a:r>
              <a:rPr lang="ru-RU" sz="2000" dirty="0">
                <a:solidFill>
                  <a:srgbClr val="001355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_</a:t>
            </a:r>
            <a:r>
              <a:rPr lang="ru-RU" sz="2000" dirty="0">
                <a:latin typeface="Sitka Heading" panose="02000505000000020004" pitchFamily="2" charset="0"/>
                <a:cs typeface="Times New Roman" panose="02020603050405020304" pitchFamily="18" charset="0"/>
              </a:rPr>
              <a:t>построение информационных и экспертных систем.</a:t>
            </a:r>
          </a:p>
        </p:txBody>
      </p:sp>
      <p:pic>
        <p:nvPicPr>
          <p:cNvPr id="1026" name="Picture 2" descr="Миф о прошлом: Отсталость советской компьютерной техники.">
            <a:extLst>
              <a:ext uri="{FF2B5EF4-FFF2-40B4-BE49-F238E27FC236}">
                <a16:creationId xmlns:a16="http://schemas.microsoft.com/office/drawing/2014/main" id="{F4BBDB42-AF1C-A82B-A593-2D93A8ADEA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21" y="1200668"/>
            <a:ext cx="5596268" cy="44566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45582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10B02EE-CB06-5FA7-3342-E8E29480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97700AA-130A-1900-643B-6D5C415E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F64B461-483D-203B-963C-2A6605FAF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0748" y="1341784"/>
            <a:ext cx="4486827" cy="4847880"/>
          </a:xfrm>
        </p:spPr>
        <p:txBody>
          <a:bodyPr>
            <a:normAutofit fontScale="70000" lnSpcReduction="20000"/>
          </a:bodyPr>
          <a:lstStyle/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itka Heading" panose="02000505000000020004" pitchFamily="2" charset="0"/>
              </a:rPr>
              <a:t>     </a:t>
            </a:r>
            <a:r>
              <a:rPr lang="ru-RU" b="0" i="0" dirty="0">
                <a:effectLst/>
                <a:latin typeface="Sitka Heading" panose="02000505000000020004" pitchFamily="2" charset="0"/>
              </a:rPr>
              <a:t>Еще одно направление использования ЭВМ связано с решением задач моделирования, часто встречающихся в практической деятельности исследователей.</a:t>
            </a:r>
            <a:endParaRPr lang="en-US" b="0" i="0" dirty="0">
              <a:effectLst/>
              <a:latin typeface="Sitka Heading" panose="02000505000000020004" pitchFamily="2" charset="0"/>
            </a:endParaRPr>
          </a:p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endParaRPr lang="ru-RU" b="0" i="0" dirty="0">
              <a:effectLst/>
              <a:latin typeface="Sitka Heading" panose="02000505000000020004" pitchFamily="2" charset="0"/>
            </a:endParaRPr>
          </a:p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itka Heading" panose="02000505000000020004" pitchFamily="2" charset="0"/>
              </a:rPr>
              <a:t>     </a:t>
            </a:r>
            <a:r>
              <a:rPr lang="ru-RU" b="0" i="0" dirty="0">
                <a:effectLst/>
                <a:latin typeface="Sitka Heading" panose="02000505000000020004" pitchFamily="2" charset="0"/>
              </a:rPr>
              <a:t>Модель – система, обеспечивающая требуемую имитацию определенного процесса.</a:t>
            </a:r>
            <a:endParaRPr lang="en-US" b="0" i="0" dirty="0">
              <a:effectLst/>
              <a:latin typeface="Sitka Heading" panose="02000505000000020004" pitchFamily="2" charset="0"/>
            </a:endParaRPr>
          </a:p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endParaRPr lang="ru-RU" b="0" i="0" dirty="0">
              <a:effectLst/>
              <a:latin typeface="Sitka Heading" panose="02000505000000020004" pitchFamily="2" charset="0"/>
            </a:endParaRPr>
          </a:p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itka Heading" panose="02000505000000020004" pitchFamily="2" charset="0"/>
              </a:rPr>
              <a:t>     </a:t>
            </a:r>
            <a:r>
              <a:rPr lang="ru-RU" b="0" i="0" dirty="0">
                <a:effectLst/>
                <a:latin typeface="Sitka Heading" panose="02000505000000020004" pitchFamily="2" charset="0"/>
              </a:rPr>
              <a:t>Информационная модель – набор параметров, содержащий всю необходимую информацию об исследуемых объектах и процессах.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>
              <a:latin typeface="Sitka Heading" panose="02000505000000020004" pitchFamily="2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5A3CD21-E091-B8B6-50D1-F892DD822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1059FD6-8B3E-5F8B-D99E-D4A90D17D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8534" y="1341784"/>
            <a:ext cx="5129213" cy="484787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Sitka Heading" panose="02000505000000020004" pitchFamily="2" charset="0"/>
              </a:rPr>
              <a:t>     </a:t>
            </a:r>
            <a:r>
              <a:rPr lang="ru-RU" b="0" i="0" dirty="0">
                <a:effectLst/>
                <a:latin typeface="Sitka Heading" panose="02000505000000020004" pitchFamily="2" charset="0"/>
              </a:rPr>
              <a:t>Здесь допустимо не только математическое моделирование какого-либо процесса или явления, но и визуально-натурное моделирование, которое обеспечивается за счет виртуального отображения этих процессов и явлений средствами машинной графики</a:t>
            </a:r>
            <a:r>
              <a:rPr lang="en-US" b="0" i="0" dirty="0">
                <a:effectLst/>
                <a:latin typeface="Sitka Heading" panose="02000505000000020004" pitchFamily="2" charset="0"/>
              </a:rPr>
              <a:t> </a:t>
            </a:r>
            <a:r>
              <a:rPr lang="ru-RU" b="0" i="0" dirty="0">
                <a:effectLst/>
                <a:latin typeface="Sitka Heading" panose="02000505000000020004" pitchFamily="2" charset="0"/>
              </a:rPr>
              <a:t>в реальном масштабе времени. Рассмотрение различных имитационных вариантов позволяет исследователю выбрать оптимальный.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</a:pPr>
            <a:endParaRPr lang="ru-RU" dirty="0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3935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3CF4682-527D-7E87-83CA-74F30670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09" y="457200"/>
            <a:ext cx="4512146" cy="1600200"/>
          </a:xfrm>
        </p:spPr>
        <p:txBody>
          <a:bodyPr>
            <a:normAutofit/>
          </a:bodyPr>
          <a:lstStyle/>
          <a:p>
            <a:r>
              <a:rPr lang="ru-RU" sz="3500" b="1" dirty="0">
                <a:latin typeface="Sitka Heading" panose="02000505000000020004" pitchFamily="2" charset="0"/>
              </a:rPr>
              <a:t>ЭВМ</a:t>
            </a:r>
            <a:br>
              <a:rPr lang="ru-RU" sz="3500" b="1" dirty="0">
                <a:latin typeface="Sitka Heading" panose="02000505000000020004" pitchFamily="2" charset="0"/>
              </a:rPr>
            </a:br>
            <a:r>
              <a:rPr lang="ru-RU" sz="3500" b="1" dirty="0">
                <a:latin typeface="Sitka Heading" panose="02000505000000020004" pitchFamily="2" charset="0"/>
              </a:rPr>
              <a:t>в экономической области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2BD0548-B872-006B-3AAD-412BD80A0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0808" y="2057400"/>
            <a:ext cx="3826565" cy="381158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b="0" i="0" dirty="0">
                <a:effectLst/>
                <a:latin typeface="Sitka Heading" panose="02000505000000020004" pitchFamily="2" charset="0"/>
              </a:rPr>
              <a:t>     В современных условиях механизация и автоматизация экономической работы на предприятиях становится ведущим принципом научной организации труда и управления. Это объясняется тем, что темпы механизации и автоматизации управленческого труда еще отстают от темпов механизации и автоматизации производства.</a:t>
            </a:r>
            <a:endParaRPr lang="ru-RU" sz="2000" dirty="0">
              <a:latin typeface="Sitka Heading" panose="02000505000000020004" pitchFamily="2" charset="0"/>
            </a:endParaRPr>
          </a:p>
        </p:txBody>
      </p:sp>
      <p:pic>
        <p:nvPicPr>
          <p:cNvPr id="2050" name="Picture 2" descr="Защита программ для ЭВМ в мире - читать статью онлайн на сайте «Зуйков и  партнеры»">
            <a:extLst>
              <a:ext uri="{FF2B5EF4-FFF2-40B4-BE49-F238E27FC236}">
                <a16:creationId xmlns:a16="http://schemas.microsoft.com/office/drawing/2014/main" id="{6DDD9418-8325-39C3-77A9-FB69A79D4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55" y="2295939"/>
            <a:ext cx="5746403" cy="30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0172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503DF39-4D89-A8D3-92B9-97738AD9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28B28A-4F0F-254E-B1CD-E2FB7A0C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0" y="516835"/>
            <a:ext cx="10449339" cy="2912165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ru-RU" sz="2000" b="0" i="0" dirty="0">
                <a:effectLst/>
                <a:latin typeface="Sitka Heading" panose="02000505000000020004" pitchFamily="2" charset="0"/>
              </a:rPr>
              <a:t>     Применение ЭВМ для обработки экономической информации не только повышает степень механизации управленческого труда, но и повышает эффективность аналитической работы. Это достигается за счет: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itka Heading" panose="02000505000000020004" pitchFamily="2" charset="0"/>
              </a:rPr>
              <a:t>сокращения сроков проведения анализа;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itka Heading" panose="02000505000000020004" pitchFamily="2" charset="0"/>
              </a:rPr>
              <a:t>более полного охвата влияния факторов на результаты хозяйственной деятельности;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itka Heading" panose="02000505000000020004" pitchFamily="2" charset="0"/>
              </a:rPr>
              <a:t>замены приближенных или упрощенных расчетов точными вычислениями;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itka Heading" panose="02000505000000020004" pitchFamily="2" charset="0"/>
              </a:rPr>
              <a:t>постановки новых многомерных задач анализа, практически невыполнимых вручную и традиционными методами.</a:t>
            </a:r>
          </a:p>
          <a:p>
            <a:endParaRPr lang="ru-RU" sz="2000" dirty="0">
              <a:latin typeface="Sitka Heading" panose="02000505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C5DB1-6DA0-33F1-11DA-5F39594750C7}"/>
              </a:ext>
            </a:extLst>
          </p:cNvPr>
          <p:cNvSpPr txBox="1"/>
          <p:nvPr/>
        </p:nvSpPr>
        <p:spPr>
          <a:xfrm>
            <a:off x="6096000" y="3555912"/>
            <a:ext cx="525779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000" b="0" i="0" dirty="0">
                <a:solidFill>
                  <a:schemeClr val="bg1"/>
                </a:solidFill>
                <a:effectLst/>
                <a:latin typeface="Sitka Heading" panose="02000505000000020004" pitchFamily="2" charset="0"/>
              </a:rPr>
              <a:t>    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Sitka Heading" panose="02000505000000020004" pitchFamily="2" charset="0"/>
              </a:rPr>
              <a:t>Необходимость автоматизации анализа с применением ЭВМ обусловлена потребностью предприятий в расширении аналитических работ, связанных с переходом к рынку, разработкой перспектив развития, комплексной оценкой эффективности применения различных форм хозяйствования, своевременной выработкой оперативных управленческих решений.</a:t>
            </a:r>
          </a:p>
        </p:txBody>
      </p:sp>
      <p:pic>
        <p:nvPicPr>
          <p:cNvPr id="1026" name="Picture 2" descr="Институт экономики УрО РАН стал правообладателем на программу для ЭВМ  «Цифровая трансформация промышленности регионов» | Институт экономики УрО  РАН">
            <a:extLst>
              <a:ext uri="{FF2B5EF4-FFF2-40B4-BE49-F238E27FC236}">
                <a16:creationId xmlns:a16="http://schemas.microsoft.com/office/drawing/2014/main" id="{262FF11F-4A0F-3A4A-6418-876E0296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33" y="3837598"/>
            <a:ext cx="3461301" cy="26067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5608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039501C-AEEF-3644-9925-5772E675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1CFE705-8F54-FA80-903D-B8A61D27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3313" y="457200"/>
            <a:ext cx="4155799" cy="4365970"/>
          </a:xfrm>
        </p:spPr>
        <p:txBody>
          <a:bodyPr>
            <a:noAutofit/>
          </a:bodyPr>
          <a:lstStyle/>
          <a:p>
            <a:pPr algn="just" fontAlgn="base">
              <a:lnSpc>
                <a:spcPct val="100000"/>
              </a:lnSpc>
              <a:spcBef>
                <a:spcPts val="0"/>
              </a:spcBef>
            </a:pPr>
            <a:r>
              <a:rPr lang="ru-RU" sz="2000" b="0" i="0" dirty="0">
                <a:effectLst/>
                <a:latin typeface="Sitka Heading" panose="02000505000000020004" pitchFamily="2" charset="0"/>
              </a:rPr>
              <a:t>     Новые возможности для экономического анализа создаются в связи с применением для обработки экономической информации персональных ЭВМ (ПЭВМ). Низкая стоимость ПЭВМ, высокая производительность и надежность, простота в обслуживании и эксплуатации, гибкость и автономность использования, наличие развитого программного обеспечения, диалоговый режим работы и т.д. позволяют на их базе создавать</a:t>
            </a:r>
            <a:endParaRPr lang="ru-RU" sz="2000" dirty="0">
              <a:latin typeface="Sitka Heading" panose="02000505000000020004" pitchFamily="2" charset="0"/>
            </a:endParaRPr>
          </a:p>
        </p:txBody>
      </p:sp>
      <p:pic>
        <p:nvPicPr>
          <p:cNvPr id="2050" name="Picture 2" descr="Проект по информатике на тему &quot;Поколения ЭВМ&quot;">
            <a:extLst>
              <a:ext uri="{FF2B5EF4-FFF2-40B4-BE49-F238E27FC236}">
                <a16:creationId xmlns:a16="http://schemas.microsoft.com/office/drawing/2014/main" id="{50FBF1B7-9AC7-31ED-1E68-16CD88C144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44" y="457200"/>
            <a:ext cx="5695238" cy="43434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F3D731-30CE-E307-26CF-96568B7C8733}"/>
              </a:ext>
            </a:extLst>
          </p:cNvPr>
          <p:cNvSpPr txBox="1"/>
          <p:nvPr/>
        </p:nvSpPr>
        <p:spPr>
          <a:xfrm>
            <a:off x="1594345" y="4823170"/>
            <a:ext cx="101847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2000" b="0" i="0" dirty="0">
                <a:solidFill>
                  <a:schemeClr val="bg1"/>
                </a:solidFill>
                <a:effectLst/>
                <a:latin typeface="Sitka Heading" panose="02000505000000020004" pitchFamily="2" charset="0"/>
              </a:rPr>
              <a:t>автоматизированные рабочие места (АРМ) бухгалтеров, экономистов, плановиков, аналитиков и других специалистов.</a:t>
            </a:r>
          </a:p>
          <a:p>
            <a:pPr algn="just" fontAlgn="base"/>
            <a:r>
              <a:rPr lang="ru-RU" sz="2000" b="0" i="0" dirty="0">
                <a:solidFill>
                  <a:schemeClr val="bg1"/>
                </a:solidFill>
                <a:effectLst/>
                <a:latin typeface="Sitka Heading" panose="02000505000000020004" pitchFamily="2" charset="0"/>
              </a:rPr>
              <a:t>     Под автоматизированным рабочим местом аналитика понимают профессионально-ориентированную малую вычислительную систему, предназначенную для автоматизации работ по анализу хозяйственной деятельности.</a:t>
            </a:r>
          </a:p>
          <a:p>
            <a:endParaRPr lang="ru-RU" sz="2000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62675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17B5F02-1E54-0E03-4AB5-0B2A4D63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3" y="1145297"/>
            <a:ext cx="9515764" cy="456911"/>
          </a:xfrm>
        </p:spPr>
        <p:txBody>
          <a:bodyPr>
            <a:noAutofit/>
          </a:bodyPr>
          <a:lstStyle/>
          <a:p>
            <a:r>
              <a:rPr lang="ru-RU" sz="3500" b="1" dirty="0">
                <a:latin typeface="Sitka Heading" panose="02000505000000020004" pitchFamily="2" charset="0"/>
              </a:rPr>
              <a:t>Вывод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C8EB4F-0057-6B8F-7564-76400629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243" y="2136913"/>
            <a:ext cx="10074966" cy="45767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>
                <a:latin typeface="Sitka Heading" panose="02000505000000020004" pitchFamily="2" charset="0"/>
              </a:rPr>
              <a:t>     ЭВМ можно рассматривать как элемент и функцию информационного общества, направленную на регулирование, сохранение, поддержание и совершенствование системы управления нового сетевого общества. Если на протяжении веков информация и знания передавались на основе правил и предписаний, традиций и обычаев, культурных образцов и стереотипов, то сегодня главная роль отводится технологиям. Информационные технологии упорядочивают потоки информации на глобальном, региональном и локальном уровнях. Они играют ключевую роль в формировании техно структуры, в повышении роли образования и активно внедряются во все сферы социально-политической и культурной жизни, включая домашний быт, развлечения и досуг.</a:t>
            </a:r>
          </a:p>
        </p:txBody>
      </p:sp>
    </p:spTree>
    <p:extLst>
      <p:ext uri="{BB962C8B-B14F-4D97-AF65-F5344CB8AC3E}">
        <p14:creationId xmlns:p14="http://schemas.microsoft.com/office/powerpoint/2010/main" val="3330840000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580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Alternate-Gothic-No1(RUS BY LYA</vt:lpstr>
      <vt:lpstr>Arial</vt:lpstr>
      <vt:lpstr>Bahnschrift Condensed</vt:lpstr>
      <vt:lpstr>Calibri</vt:lpstr>
      <vt:lpstr>Calibri Light</vt:lpstr>
      <vt:lpstr>Sitka Heading</vt:lpstr>
      <vt:lpstr>Тема Office</vt:lpstr>
      <vt:lpstr>Использование ЭВМ в научной и экономической областях</vt:lpstr>
      <vt:lpstr>ЭВМ</vt:lpstr>
      <vt:lpstr>ЭВМ в научной области</vt:lpstr>
      <vt:lpstr> </vt:lpstr>
      <vt:lpstr> </vt:lpstr>
      <vt:lpstr>ЭВМ в экономической области</vt:lpstr>
      <vt:lpstr> </vt:lpstr>
      <vt:lpstr> 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Дмитриев Дмитрий</cp:lastModifiedBy>
  <cp:revision>71</cp:revision>
  <dcterms:created xsi:type="dcterms:W3CDTF">2023-02-07T21:07:46Z</dcterms:created>
  <dcterms:modified xsi:type="dcterms:W3CDTF">2023-03-23T18:57:33Z</dcterms:modified>
</cp:coreProperties>
</file>